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ebp"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71"/>
  </p:notesMasterIdLst>
  <p:handoutMasterIdLst>
    <p:handoutMasterId r:id="rId72"/>
  </p:handoutMasterIdLst>
  <p:sldIdLst>
    <p:sldId id="428" r:id="rId2"/>
    <p:sldId id="449" r:id="rId3"/>
    <p:sldId id="520" r:id="rId4"/>
    <p:sldId id="557" r:id="rId5"/>
    <p:sldId id="429" r:id="rId6"/>
    <p:sldId id="457" r:id="rId7"/>
    <p:sldId id="627" r:id="rId8"/>
    <p:sldId id="430" r:id="rId9"/>
    <p:sldId id="431" r:id="rId10"/>
    <p:sldId id="591" r:id="rId11"/>
    <p:sldId id="432" r:id="rId12"/>
    <p:sldId id="433" r:id="rId13"/>
    <p:sldId id="434" r:id="rId14"/>
    <p:sldId id="580" r:id="rId15"/>
    <p:sldId id="581" r:id="rId16"/>
    <p:sldId id="582" r:id="rId17"/>
    <p:sldId id="583" r:id="rId18"/>
    <p:sldId id="584" r:id="rId19"/>
    <p:sldId id="585" r:id="rId20"/>
    <p:sldId id="628" r:id="rId21"/>
    <p:sldId id="586" r:id="rId22"/>
    <p:sldId id="558" r:id="rId23"/>
    <p:sldId id="563" r:id="rId24"/>
    <p:sldId id="436" r:id="rId25"/>
    <p:sldId id="562" r:id="rId26"/>
    <p:sldId id="437" r:id="rId27"/>
    <p:sldId id="576" r:id="rId28"/>
    <p:sldId id="523" r:id="rId29"/>
    <p:sldId id="565" r:id="rId30"/>
    <p:sldId id="595" r:id="rId31"/>
    <p:sldId id="593" r:id="rId32"/>
    <p:sldId id="592" r:id="rId33"/>
    <p:sldId id="587" r:id="rId34"/>
    <p:sldId id="588" r:id="rId35"/>
    <p:sldId id="444" r:id="rId36"/>
    <p:sldId id="566" r:id="rId37"/>
    <p:sldId id="570" r:id="rId38"/>
    <p:sldId id="597" r:id="rId39"/>
    <p:sldId id="324" r:id="rId40"/>
    <p:sldId id="598" r:id="rId41"/>
    <p:sldId id="600" r:id="rId42"/>
    <p:sldId id="599" r:id="rId43"/>
    <p:sldId id="601" r:id="rId44"/>
    <p:sldId id="604" r:id="rId45"/>
    <p:sldId id="606" r:id="rId46"/>
    <p:sldId id="605" r:id="rId47"/>
    <p:sldId id="602" r:id="rId48"/>
    <p:sldId id="603" r:id="rId49"/>
    <p:sldId id="621" r:id="rId50"/>
    <p:sldId id="615" r:id="rId51"/>
    <p:sldId id="607" r:id="rId52"/>
    <p:sldId id="608" r:id="rId53"/>
    <p:sldId id="610" r:id="rId54"/>
    <p:sldId id="609" r:id="rId55"/>
    <p:sldId id="611" r:id="rId56"/>
    <p:sldId id="612" r:id="rId57"/>
    <p:sldId id="622" r:id="rId58"/>
    <p:sldId id="629" r:id="rId59"/>
    <p:sldId id="613" r:id="rId60"/>
    <p:sldId id="575" r:id="rId61"/>
    <p:sldId id="614" r:id="rId62"/>
    <p:sldId id="579" r:id="rId63"/>
    <p:sldId id="616" r:id="rId64"/>
    <p:sldId id="617" r:id="rId65"/>
    <p:sldId id="407" r:id="rId66"/>
    <p:sldId id="625" r:id="rId67"/>
    <p:sldId id="626" r:id="rId68"/>
    <p:sldId id="619" r:id="rId69"/>
    <p:sldId id="620" r:id="rId70"/>
  </p:sldIdLst>
  <p:sldSz cx="9144000" cy="6858000" type="screen4x3"/>
  <p:notesSz cx="6811963" cy="9942513"/>
  <p:defaultTextStyle>
    <a:defPPr>
      <a:defRPr lang="fr-FR"/>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userDrawn="1">
          <p15:clr>
            <a:srgbClr val="A4A3A4"/>
          </p15:clr>
        </p15:guide>
        <p15:guide id="2" pos="2146"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40" autoAdjust="0"/>
    <p:restoredTop sz="89596" autoAdjust="0"/>
  </p:normalViewPr>
  <p:slideViewPr>
    <p:cSldViewPr>
      <p:cViewPr varScale="1">
        <p:scale>
          <a:sx n="74" d="100"/>
          <a:sy n="74" d="100"/>
        </p:scale>
        <p:origin x="498" y="54"/>
      </p:cViewPr>
      <p:guideLst>
        <p:guide orient="horz" pos="2160"/>
        <p:guide pos="2880"/>
      </p:guideLst>
    </p:cSldViewPr>
  </p:slideViewPr>
  <p:outlineViewPr>
    <p:cViewPr>
      <p:scale>
        <a:sx n="33" d="100"/>
        <a:sy n="33" d="100"/>
      </p:scale>
      <p:origin x="0" y="-2320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2958" y="78"/>
      </p:cViewPr>
      <p:guideLst>
        <p:guide orient="horz" pos="3132"/>
        <p:guide pos="2146"/>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5890" name="Rectangle 2"/>
          <p:cNvSpPr>
            <a:spLocks noGrp="1" noChangeArrowheads="1"/>
          </p:cNvSpPr>
          <p:nvPr>
            <p:ph type="hdr" sz="quarter"/>
          </p:nvPr>
        </p:nvSpPr>
        <p:spPr bwMode="auto">
          <a:xfrm>
            <a:off x="0" y="1"/>
            <a:ext cx="2952054" cy="4965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5726" tIns="47864" rIns="95726" bIns="47864" numCol="1" anchor="t" anchorCtr="0" compatLnSpc="1">
            <a:prstTxWarp prst="textNoShape">
              <a:avLst/>
            </a:prstTxWarp>
          </a:bodyPr>
          <a:lstStyle>
            <a:lvl1pPr defTabSz="957455">
              <a:defRPr sz="1300">
                <a:latin typeface="Arial" pitchFamily="34" charset="0"/>
              </a:defRPr>
            </a:lvl1pPr>
          </a:lstStyle>
          <a:p>
            <a:endParaRPr lang="fr-FR"/>
          </a:p>
        </p:txBody>
      </p:sp>
      <p:sp>
        <p:nvSpPr>
          <p:cNvPr id="165891" name="Rectangle 3"/>
          <p:cNvSpPr>
            <a:spLocks noGrp="1" noChangeArrowheads="1"/>
          </p:cNvSpPr>
          <p:nvPr>
            <p:ph type="dt" sz="quarter" idx="1"/>
          </p:nvPr>
        </p:nvSpPr>
        <p:spPr bwMode="auto">
          <a:xfrm>
            <a:off x="3858387" y="1"/>
            <a:ext cx="2952054" cy="4965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5726" tIns="47864" rIns="95726" bIns="47864" numCol="1" anchor="t" anchorCtr="0" compatLnSpc="1">
            <a:prstTxWarp prst="textNoShape">
              <a:avLst/>
            </a:prstTxWarp>
          </a:bodyPr>
          <a:lstStyle>
            <a:lvl1pPr algn="r" defTabSz="957455">
              <a:defRPr sz="1300">
                <a:latin typeface="Arial" pitchFamily="34" charset="0"/>
              </a:defRPr>
            </a:lvl1pPr>
          </a:lstStyle>
          <a:p>
            <a:endParaRPr lang="fr-FR"/>
          </a:p>
        </p:txBody>
      </p:sp>
      <p:sp>
        <p:nvSpPr>
          <p:cNvPr id="165892" name="Rectangle 4"/>
          <p:cNvSpPr>
            <a:spLocks noGrp="1" noChangeArrowheads="1"/>
          </p:cNvSpPr>
          <p:nvPr>
            <p:ph type="ftr" sz="quarter" idx="2"/>
          </p:nvPr>
        </p:nvSpPr>
        <p:spPr bwMode="auto">
          <a:xfrm>
            <a:off x="0" y="9444385"/>
            <a:ext cx="2952054" cy="4965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5726" tIns="47864" rIns="95726" bIns="47864" numCol="1" anchor="b" anchorCtr="0" compatLnSpc="1">
            <a:prstTxWarp prst="textNoShape">
              <a:avLst/>
            </a:prstTxWarp>
          </a:bodyPr>
          <a:lstStyle>
            <a:lvl1pPr defTabSz="957455">
              <a:defRPr sz="1300">
                <a:latin typeface="Arial" pitchFamily="34" charset="0"/>
              </a:defRPr>
            </a:lvl1pPr>
          </a:lstStyle>
          <a:p>
            <a:endParaRPr lang="fr-FR"/>
          </a:p>
        </p:txBody>
      </p:sp>
      <p:sp>
        <p:nvSpPr>
          <p:cNvPr id="165893" name="Rectangle 5"/>
          <p:cNvSpPr>
            <a:spLocks noGrp="1" noChangeArrowheads="1"/>
          </p:cNvSpPr>
          <p:nvPr>
            <p:ph type="sldNum" sz="quarter" idx="3"/>
          </p:nvPr>
        </p:nvSpPr>
        <p:spPr bwMode="auto">
          <a:xfrm>
            <a:off x="3858387" y="9444385"/>
            <a:ext cx="2952054" cy="4965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5726" tIns="47864" rIns="95726" bIns="47864" numCol="1" anchor="b" anchorCtr="0" compatLnSpc="1">
            <a:prstTxWarp prst="textNoShape">
              <a:avLst/>
            </a:prstTxWarp>
          </a:bodyPr>
          <a:lstStyle>
            <a:lvl1pPr algn="r" defTabSz="957455">
              <a:defRPr sz="1300">
                <a:latin typeface="Arial" pitchFamily="34" charset="0"/>
              </a:defRPr>
            </a:lvl1pPr>
          </a:lstStyle>
          <a:p>
            <a:fld id="{585CB673-4D56-41A8-B7D6-F5786FC24A1F}" type="slidenum">
              <a:rPr lang="fr-FR"/>
              <a:pPr/>
              <a:t>‹N°›</a:t>
            </a:fld>
            <a:endParaRPr lang="fr-FR"/>
          </a:p>
        </p:txBody>
      </p:sp>
    </p:spTree>
    <p:extLst>
      <p:ext uri="{BB962C8B-B14F-4D97-AF65-F5344CB8AC3E}">
        <p14:creationId xmlns:p14="http://schemas.microsoft.com/office/powerpoint/2010/main" val="24885217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1"/>
            <a:ext cx="2952054" cy="4965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5726" tIns="47864" rIns="95726" bIns="47864" numCol="1" anchor="t" anchorCtr="0" compatLnSpc="1">
            <a:prstTxWarp prst="textNoShape">
              <a:avLst/>
            </a:prstTxWarp>
          </a:bodyPr>
          <a:lstStyle>
            <a:lvl1pPr defTabSz="957455">
              <a:defRPr sz="1300">
                <a:latin typeface="Arial" pitchFamily="34" charset="0"/>
              </a:defRPr>
            </a:lvl1pPr>
          </a:lstStyle>
          <a:p>
            <a:endParaRPr lang="fr-FR"/>
          </a:p>
        </p:txBody>
      </p:sp>
      <p:sp>
        <p:nvSpPr>
          <p:cNvPr id="15363" name="Rectangle 3"/>
          <p:cNvSpPr>
            <a:spLocks noGrp="1" noChangeArrowheads="1"/>
          </p:cNvSpPr>
          <p:nvPr>
            <p:ph type="dt" idx="1"/>
          </p:nvPr>
        </p:nvSpPr>
        <p:spPr bwMode="auto">
          <a:xfrm>
            <a:off x="3858387" y="1"/>
            <a:ext cx="2952054" cy="4965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5726" tIns="47864" rIns="95726" bIns="47864" numCol="1" anchor="t" anchorCtr="0" compatLnSpc="1">
            <a:prstTxWarp prst="textNoShape">
              <a:avLst/>
            </a:prstTxWarp>
          </a:bodyPr>
          <a:lstStyle>
            <a:lvl1pPr algn="r" defTabSz="957455">
              <a:defRPr sz="1300">
                <a:latin typeface="Arial" pitchFamily="34" charset="0"/>
              </a:defRPr>
            </a:lvl1pPr>
          </a:lstStyle>
          <a:p>
            <a:endParaRPr lang="fr-FR"/>
          </a:p>
        </p:txBody>
      </p:sp>
      <p:sp>
        <p:nvSpPr>
          <p:cNvPr id="15364" name="Rectangle 4"/>
          <p:cNvSpPr>
            <a:spLocks noGrp="1" noRot="1" noChangeAspect="1" noChangeArrowheads="1" noTextEdit="1"/>
          </p:cNvSpPr>
          <p:nvPr>
            <p:ph type="sldImg" idx="2"/>
          </p:nvPr>
        </p:nvSpPr>
        <p:spPr bwMode="auto">
          <a:xfrm>
            <a:off x="922338" y="747713"/>
            <a:ext cx="4968875" cy="3725862"/>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15365" name="Rectangle 5"/>
          <p:cNvSpPr>
            <a:spLocks noGrp="1" noChangeArrowheads="1"/>
          </p:cNvSpPr>
          <p:nvPr>
            <p:ph type="body" sz="quarter" idx="3"/>
          </p:nvPr>
        </p:nvSpPr>
        <p:spPr bwMode="auto">
          <a:xfrm>
            <a:off x="680892" y="4722193"/>
            <a:ext cx="5450180" cy="44739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5726" tIns="47864" rIns="95726" bIns="47864"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5366" name="Rectangle 6"/>
          <p:cNvSpPr>
            <a:spLocks noGrp="1" noChangeArrowheads="1"/>
          </p:cNvSpPr>
          <p:nvPr>
            <p:ph type="ftr" sz="quarter" idx="4"/>
          </p:nvPr>
        </p:nvSpPr>
        <p:spPr bwMode="auto">
          <a:xfrm>
            <a:off x="0" y="9444385"/>
            <a:ext cx="2952054" cy="4965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5726" tIns="47864" rIns="95726" bIns="47864" numCol="1" anchor="b" anchorCtr="0" compatLnSpc="1">
            <a:prstTxWarp prst="textNoShape">
              <a:avLst/>
            </a:prstTxWarp>
          </a:bodyPr>
          <a:lstStyle>
            <a:lvl1pPr defTabSz="957455">
              <a:defRPr sz="1300">
                <a:latin typeface="Arial" pitchFamily="34" charset="0"/>
              </a:defRPr>
            </a:lvl1pPr>
          </a:lstStyle>
          <a:p>
            <a:endParaRPr lang="fr-FR"/>
          </a:p>
        </p:txBody>
      </p:sp>
      <p:sp>
        <p:nvSpPr>
          <p:cNvPr id="15367" name="Rectangle 7"/>
          <p:cNvSpPr>
            <a:spLocks noGrp="1" noChangeArrowheads="1"/>
          </p:cNvSpPr>
          <p:nvPr>
            <p:ph type="sldNum" sz="quarter" idx="5"/>
          </p:nvPr>
        </p:nvSpPr>
        <p:spPr bwMode="auto">
          <a:xfrm>
            <a:off x="3858387" y="9444385"/>
            <a:ext cx="2952054" cy="4965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5726" tIns="47864" rIns="95726" bIns="47864" numCol="1" anchor="b" anchorCtr="0" compatLnSpc="1">
            <a:prstTxWarp prst="textNoShape">
              <a:avLst/>
            </a:prstTxWarp>
          </a:bodyPr>
          <a:lstStyle>
            <a:lvl1pPr algn="r" defTabSz="957455">
              <a:defRPr sz="1300">
                <a:latin typeface="Arial" pitchFamily="34" charset="0"/>
              </a:defRPr>
            </a:lvl1pPr>
          </a:lstStyle>
          <a:p>
            <a:fld id="{96F261BF-9862-49EE-848B-AD960D1707FB}" type="slidenum">
              <a:rPr lang="fr-FR"/>
              <a:pPr/>
              <a:t>‹N°›</a:t>
            </a:fld>
            <a:endParaRPr lang="fr-FR"/>
          </a:p>
        </p:txBody>
      </p:sp>
    </p:spTree>
    <p:extLst>
      <p:ext uri="{BB962C8B-B14F-4D97-AF65-F5344CB8AC3E}">
        <p14:creationId xmlns:p14="http://schemas.microsoft.com/office/powerpoint/2010/main" val="371327911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fr.wikipedia.org/wiki/Marketing_viral#cite_note-1"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fr.wikipedia.org/wiki/Omaha_(Nebraska)" TargetMode="External"/><Relationship Id="rId2" Type="http://schemas.openxmlformats.org/officeDocument/2006/relationships/slide" Target="../slides/slide6.xml"/><Relationship Id="rId1" Type="http://schemas.openxmlformats.org/officeDocument/2006/relationships/notesMaster" Target="../notesMasters/notesMaster1.xml"/><Relationship Id="rId5" Type="http://schemas.openxmlformats.org/officeDocument/2006/relationships/hyperlink" Target="https://fr.wikipedia.org/wiki/Massachusetts" TargetMode="External"/><Relationship Id="rId4" Type="http://schemas.openxmlformats.org/officeDocument/2006/relationships/hyperlink" Target="https://fr.wikipedia.org/wiki/Nebraska"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fr.wikipedia.org/wiki/Omaha_(Nebraska)" TargetMode="External"/><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hyperlink" Target="https://fr.wikipedia.org/wiki/Massachusetts" TargetMode="External"/><Relationship Id="rId4" Type="http://schemas.openxmlformats.org/officeDocument/2006/relationships/hyperlink" Target="https://fr.wikipedia.org/wiki/Nebraska"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22338" y="747713"/>
            <a:ext cx="4967287" cy="3725862"/>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2ED33C25-CFBE-4F7D-9934-1A7D0AA2CEAE}" type="slidenum">
              <a:rPr lang="fr-FR" smtClean="0"/>
              <a:pPr>
                <a:defRPr/>
              </a:pPr>
              <a:t>1</a:t>
            </a:fld>
            <a:endParaRPr lang="fr-FR"/>
          </a:p>
        </p:txBody>
      </p:sp>
    </p:spTree>
    <p:extLst>
      <p:ext uri="{BB962C8B-B14F-4D97-AF65-F5344CB8AC3E}">
        <p14:creationId xmlns:p14="http://schemas.microsoft.com/office/powerpoint/2010/main" val="219044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Peut-être laisser chercher 5 minutes puis passer le slide suivant pour que la réflexion soit « graphe »</a:t>
            </a:r>
            <a:endParaRPr lang="fr-FR" dirty="0"/>
          </a:p>
        </p:txBody>
      </p:sp>
      <p:sp>
        <p:nvSpPr>
          <p:cNvPr id="4" name="Espace réservé du numéro de diapositive 3"/>
          <p:cNvSpPr>
            <a:spLocks noGrp="1"/>
          </p:cNvSpPr>
          <p:nvPr>
            <p:ph type="sldNum" sz="quarter" idx="10"/>
          </p:nvPr>
        </p:nvSpPr>
        <p:spPr/>
        <p:txBody>
          <a:bodyPr/>
          <a:lstStyle/>
          <a:p>
            <a:fld id="{96F261BF-9862-49EE-848B-AD960D1707FB}" type="slidenum">
              <a:rPr lang="fr-FR" smtClean="0"/>
              <a:pPr/>
              <a:t>14</a:t>
            </a:fld>
            <a:endParaRPr lang="fr-FR"/>
          </a:p>
        </p:txBody>
      </p:sp>
    </p:spTree>
    <p:extLst>
      <p:ext uri="{BB962C8B-B14F-4D97-AF65-F5344CB8AC3E}">
        <p14:creationId xmlns:p14="http://schemas.microsoft.com/office/powerpoint/2010/main" val="38467365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Pour plus d’informations, nous avons organisé, le 2/11/2019, à Paris, un workshop sur « </a:t>
            </a:r>
            <a:r>
              <a:rPr lang="fr-FR" dirty="0" err="1" smtClean="0"/>
              <a:t>Artificial</a:t>
            </a:r>
            <a:r>
              <a:rPr lang="fr-FR" dirty="0" smtClean="0"/>
              <a:t> Intelligence and </a:t>
            </a:r>
            <a:r>
              <a:rPr lang="fr-FR" dirty="0" err="1" smtClean="0"/>
              <a:t>Women</a:t>
            </a:r>
            <a:r>
              <a:rPr lang="fr-FR" dirty="0" smtClean="0"/>
              <a:t> </a:t>
            </a:r>
            <a:r>
              <a:rPr lang="fr-FR" dirty="0" err="1" smtClean="0"/>
              <a:t>Empowerment</a:t>
            </a:r>
            <a:r>
              <a:rPr lang="fr-FR" dirty="0" smtClean="0"/>
              <a:t> » et</a:t>
            </a:r>
            <a:r>
              <a:rPr lang="fr-FR" baseline="0" dirty="0" smtClean="0"/>
              <a:t> il était clair que l’IA basée sur une modélisation du monde </a:t>
            </a:r>
            <a:r>
              <a:rPr lang="fr-FR" baseline="0" dirty="0" err="1" smtClean="0"/>
              <a:t>ustilisant</a:t>
            </a:r>
            <a:r>
              <a:rPr lang="fr-FR" baseline="0" dirty="0" smtClean="0"/>
              <a:t> les data venant de ce monde, était nécessairement sexiste et porteuse de biais.</a:t>
            </a:r>
            <a:endParaRPr lang="fr-FR" dirty="0"/>
          </a:p>
        </p:txBody>
      </p:sp>
      <p:sp>
        <p:nvSpPr>
          <p:cNvPr id="4" name="Espace réservé du numéro de diapositive 3"/>
          <p:cNvSpPr>
            <a:spLocks noGrp="1"/>
          </p:cNvSpPr>
          <p:nvPr>
            <p:ph type="sldNum" sz="quarter" idx="10"/>
          </p:nvPr>
        </p:nvSpPr>
        <p:spPr/>
        <p:txBody>
          <a:bodyPr/>
          <a:lstStyle/>
          <a:p>
            <a:fld id="{96F261BF-9862-49EE-848B-AD960D1707FB}" type="slidenum">
              <a:rPr lang="fr-FR" smtClean="0"/>
              <a:pPr/>
              <a:t>21</a:t>
            </a:fld>
            <a:endParaRPr lang="fr-FR"/>
          </a:p>
        </p:txBody>
      </p:sp>
    </p:spTree>
    <p:extLst>
      <p:ext uri="{BB962C8B-B14F-4D97-AF65-F5344CB8AC3E}">
        <p14:creationId xmlns:p14="http://schemas.microsoft.com/office/powerpoint/2010/main" val="7124234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5"/>
          </p:nvPr>
        </p:nvSpPr>
        <p:spPr/>
        <p:txBody>
          <a:bodyPr/>
          <a:lstStyle/>
          <a:p>
            <a:fld id="{96F261BF-9862-49EE-848B-AD960D1707FB}" type="slidenum">
              <a:rPr lang="fr-FR" smtClean="0"/>
              <a:pPr/>
              <a:t>24</a:t>
            </a:fld>
            <a:endParaRPr lang="fr-FR"/>
          </a:p>
        </p:txBody>
      </p:sp>
    </p:spTree>
    <p:extLst>
      <p:ext uri="{BB962C8B-B14F-4D97-AF65-F5344CB8AC3E}">
        <p14:creationId xmlns:p14="http://schemas.microsoft.com/office/powerpoint/2010/main" val="4865221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220951" indent="-220951">
              <a:buFont typeface="+mj-lt"/>
              <a:buAutoNum type="arabicPeriod"/>
            </a:pPr>
            <a:r>
              <a:rPr lang="fr-FR" noProof="0" dirty="0"/>
              <a:t>N</a:t>
            </a:r>
            <a:r>
              <a:rPr lang="fr-FR" baseline="30000" noProof="0" dirty="0"/>
              <a:t>2</a:t>
            </a:r>
            <a:r>
              <a:rPr lang="fr-FR" noProof="0" dirty="0"/>
              <a:t> (le nombre de cases de la matrice)</a:t>
            </a:r>
          </a:p>
          <a:p>
            <a:pPr marL="220951" indent="-220951">
              <a:buFont typeface="+mj-lt"/>
              <a:buAutoNum type="arabicPeriod"/>
            </a:pPr>
            <a:r>
              <a:rPr lang="fr-FR" noProof="0" dirty="0"/>
              <a:t>N</a:t>
            </a:r>
            <a:r>
              <a:rPr lang="fr-FR" baseline="30000" noProof="0" dirty="0"/>
              <a:t>2</a:t>
            </a:r>
            <a:r>
              <a:rPr lang="fr-FR" noProof="0" dirty="0"/>
              <a:t> – N (on </a:t>
            </a:r>
            <a:r>
              <a:rPr lang="fr-FR" noProof="0" dirty="0" err="1"/>
              <a:t>enleve</a:t>
            </a:r>
            <a:r>
              <a:rPr lang="fr-FR" noProof="0" dirty="0"/>
              <a:t> la diagonal de la matrice)</a:t>
            </a:r>
          </a:p>
          <a:p>
            <a:pPr marL="220951" indent="-220951">
              <a:buFont typeface="+mj-lt"/>
              <a:buAutoNum type="arabicPeriod"/>
            </a:pPr>
            <a:r>
              <a:rPr lang="fr-FR" noProof="0" dirty="0"/>
              <a:t>C’est la moitié du tableau (coupé à la diagonal) donc la somme des n premiers </a:t>
            </a:r>
            <a:r>
              <a:rPr lang="fr-FR" noProof="0" dirty="0" err="1"/>
              <a:t>elements</a:t>
            </a:r>
            <a:r>
              <a:rPr lang="fr-FR" noProof="0" dirty="0"/>
              <a:t> : 1+2+3+…..+n = n(n+1)/2</a:t>
            </a:r>
          </a:p>
          <a:p>
            <a:pPr marL="220951" indent="-220951">
              <a:buFont typeface="+mj-lt"/>
              <a:buAutoNum type="arabicPeriod"/>
            </a:pPr>
            <a:r>
              <a:rPr lang="fr-FR" noProof="0" dirty="0"/>
              <a:t>La même chose sans la diagonal, on s’arête donc à n-1 donc n(n-1)/2</a:t>
            </a:r>
          </a:p>
          <a:p>
            <a:pPr marL="220951" indent="-220951">
              <a:buFont typeface="+mj-lt"/>
              <a:buAutoNum type="arabicPeriod"/>
            </a:pPr>
            <a:r>
              <a:rPr lang="fr-FR" noProof="0" dirty="0"/>
              <a:t>2</a:t>
            </a:r>
            <a:r>
              <a:rPr lang="fr-FR" baseline="30000" noProof="0" dirty="0"/>
              <a:t>n: </a:t>
            </a:r>
            <a:r>
              <a:rPr lang="fr-FR" baseline="0" noProof="0" dirty="0"/>
              <a:t>: pour chaque case du tableau, on peut mettre soit un 0 soit un 1, et cela pour les n cases (faut voir le niveau en maths </a:t>
            </a:r>
            <a:r>
              <a:rPr lang="fr-FR" baseline="0" noProof="0" dirty="0">
                <a:sym typeface="Wingdings" pitchFamily="2" charset="2"/>
              </a:rPr>
              <a:t>)</a:t>
            </a:r>
          </a:p>
          <a:p>
            <a:pPr marL="220951" indent="-220951">
              <a:buFont typeface="+mj-lt"/>
              <a:buAutoNum type="arabicPeriod"/>
            </a:pPr>
            <a:r>
              <a:rPr lang="fr-FR" baseline="0" noProof="0" dirty="0">
                <a:sym typeface="Wingdings" pitchFamily="2" charset="2"/>
              </a:rPr>
              <a:t>(</a:t>
            </a:r>
            <a:r>
              <a:rPr lang="fr-FR" baseline="0" noProof="0" dirty="0" err="1">
                <a:sym typeface="Wingdings" pitchFamily="2" charset="2"/>
              </a:rPr>
              <a:t>n,m</a:t>
            </a:r>
            <a:r>
              <a:rPr lang="fr-FR" baseline="0" noProof="0" dirty="0">
                <a:sym typeface="Wingdings" pitchFamily="2" charset="2"/>
              </a:rPr>
              <a:t>): nombre de combinaisons possible de m </a:t>
            </a:r>
            <a:r>
              <a:rPr lang="fr-FR" baseline="0" noProof="0" dirty="0" err="1">
                <a:sym typeface="Wingdings" pitchFamily="2" charset="2"/>
              </a:rPr>
              <a:t>élements</a:t>
            </a:r>
            <a:r>
              <a:rPr lang="fr-FR" baseline="0" noProof="0" dirty="0">
                <a:sym typeface="Wingdings" pitchFamily="2" charset="2"/>
              </a:rPr>
              <a:t> parmi </a:t>
            </a:r>
            <a:r>
              <a:rPr lang="fr-FR" noProof="0" dirty="0"/>
              <a:t>N</a:t>
            </a:r>
            <a:r>
              <a:rPr lang="fr-FR" baseline="30000" noProof="0" dirty="0"/>
              <a:t>2 </a:t>
            </a:r>
            <a:r>
              <a:rPr lang="fr-FR" baseline="0" noProof="0" dirty="0"/>
              <a:t>possibilités (</a:t>
            </a:r>
          </a:p>
          <a:p>
            <a:pPr marL="220951" indent="-220951">
              <a:buFont typeface="+mj-lt"/>
              <a:buAutoNum type="arabicPeriod"/>
            </a:pPr>
            <a:endParaRPr lang="fr-FR" noProof="0" dirty="0"/>
          </a:p>
        </p:txBody>
      </p:sp>
      <p:sp>
        <p:nvSpPr>
          <p:cNvPr id="4" name="Espace réservé du numéro de diapositive 3"/>
          <p:cNvSpPr>
            <a:spLocks noGrp="1"/>
          </p:cNvSpPr>
          <p:nvPr>
            <p:ph type="sldNum" sz="quarter" idx="5"/>
          </p:nvPr>
        </p:nvSpPr>
        <p:spPr/>
        <p:txBody>
          <a:bodyPr/>
          <a:lstStyle/>
          <a:p>
            <a:fld id="{96F261BF-9862-49EE-848B-AD960D1707FB}" type="slidenum">
              <a:rPr lang="fr-FR" smtClean="0"/>
              <a:pPr/>
              <a:t>35</a:t>
            </a:fld>
            <a:endParaRPr lang="fr-FR"/>
          </a:p>
        </p:txBody>
      </p:sp>
    </p:spTree>
    <p:extLst>
      <p:ext uri="{BB962C8B-B14F-4D97-AF65-F5344CB8AC3E}">
        <p14:creationId xmlns:p14="http://schemas.microsoft.com/office/powerpoint/2010/main" val="34201873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5"/>
          </p:nvPr>
        </p:nvSpPr>
        <p:spPr/>
        <p:txBody>
          <a:bodyPr/>
          <a:lstStyle/>
          <a:p>
            <a:fld id="{96F261BF-9862-49EE-848B-AD960D1707FB}" type="slidenum">
              <a:rPr lang="fr-FR" smtClean="0"/>
              <a:pPr/>
              <a:t>62</a:t>
            </a:fld>
            <a:endParaRPr lang="fr-FR"/>
          </a:p>
        </p:txBody>
      </p:sp>
    </p:spTree>
    <p:extLst>
      <p:ext uri="{BB962C8B-B14F-4D97-AF65-F5344CB8AC3E}">
        <p14:creationId xmlns:p14="http://schemas.microsoft.com/office/powerpoint/2010/main" val="42432344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6F261BF-9862-49EE-848B-AD960D1707FB}" type="slidenum">
              <a:rPr lang="fr-FR" smtClean="0"/>
              <a:pPr/>
              <a:t>63</a:t>
            </a:fld>
            <a:endParaRPr lang="fr-FR"/>
          </a:p>
        </p:txBody>
      </p:sp>
    </p:spTree>
    <p:extLst>
      <p:ext uri="{BB962C8B-B14F-4D97-AF65-F5344CB8AC3E}">
        <p14:creationId xmlns:p14="http://schemas.microsoft.com/office/powerpoint/2010/main" val="30300999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6F261BF-9862-49EE-848B-AD960D1707FB}" type="slidenum">
              <a:rPr lang="fr-FR" smtClean="0"/>
              <a:pPr/>
              <a:t>64</a:t>
            </a:fld>
            <a:endParaRPr lang="fr-FR"/>
          </a:p>
        </p:txBody>
      </p:sp>
    </p:spTree>
    <p:extLst>
      <p:ext uri="{BB962C8B-B14F-4D97-AF65-F5344CB8AC3E}">
        <p14:creationId xmlns:p14="http://schemas.microsoft.com/office/powerpoint/2010/main" val="3012788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Le programme met des graphes</a:t>
            </a:r>
            <a:r>
              <a:rPr lang="fr-FR" baseline="0" dirty="0" smtClean="0"/>
              <a:t> à la fois dans le bloc 4 et le bloc 5. Il risque donc d’y avoir de la redite. Ce sera voulu, bien entendu.</a:t>
            </a:r>
            <a:endParaRPr lang="fr-FR" dirty="0"/>
          </a:p>
        </p:txBody>
      </p:sp>
      <p:sp>
        <p:nvSpPr>
          <p:cNvPr id="4" name="Espace réservé du numéro de diapositive 3"/>
          <p:cNvSpPr>
            <a:spLocks noGrp="1"/>
          </p:cNvSpPr>
          <p:nvPr>
            <p:ph type="sldNum" sz="quarter" idx="10"/>
          </p:nvPr>
        </p:nvSpPr>
        <p:spPr/>
        <p:txBody>
          <a:bodyPr/>
          <a:lstStyle/>
          <a:p>
            <a:fld id="{96F261BF-9862-49EE-848B-AD960D1707FB}" type="slidenum">
              <a:rPr lang="fr-FR" smtClean="0"/>
              <a:pPr/>
              <a:t>2</a:t>
            </a:fld>
            <a:endParaRPr lang="fr-FR"/>
          </a:p>
        </p:txBody>
      </p:sp>
    </p:spTree>
    <p:extLst>
      <p:ext uri="{BB962C8B-B14F-4D97-AF65-F5344CB8AC3E}">
        <p14:creationId xmlns:p14="http://schemas.microsoft.com/office/powerpoint/2010/main" val="35897772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Espace réservé de l'image des diapositives 1"/>
          <p:cNvSpPr>
            <a:spLocks noGrp="1" noRot="1" noChangeAspect="1" noTextEdit="1"/>
          </p:cNvSpPr>
          <p:nvPr>
            <p:ph type="sldImg"/>
          </p:nvPr>
        </p:nvSpPr>
        <p:spPr>
          <a:ln/>
        </p:spPr>
      </p:sp>
      <p:sp>
        <p:nvSpPr>
          <p:cNvPr id="168963" name="Espace réservé des commentaires 2"/>
          <p:cNvSpPr>
            <a:spLocks noGrp="1"/>
          </p:cNvSpPr>
          <p:nvPr>
            <p:ph type="body" idx="1"/>
          </p:nvPr>
        </p:nvSpPr>
        <p:spPr>
          <a:noFill/>
          <a:ln/>
        </p:spPr>
        <p:txBody>
          <a:bodyPr/>
          <a:lstStyle/>
          <a:p>
            <a:r>
              <a:rPr lang="fr-FR" dirty="0"/>
              <a:t>Logique : définit de </a:t>
            </a:r>
            <a:r>
              <a:rPr lang="fr-FR" dirty="0" err="1"/>
              <a:t>matiere</a:t>
            </a:r>
            <a:r>
              <a:rPr lang="fr-FR" dirty="0"/>
              <a:t> formelle (les </a:t>
            </a:r>
            <a:r>
              <a:rPr lang="fr-FR" dirty="0" err="1"/>
              <a:t>fonctiones</a:t>
            </a:r>
            <a:r>
              <a:rPr lang="fr-FR" dirty="0"/>
              <a:t> (</a:t>
            </a:r>
            <a:r>
              <a:rPr lang="fr-FR" dirty="0" err="1"/>
              <a:t>abscisses,ordonnées</a:t>
            </a:r>
            <a:r>
              <a:rPr lang="fr-FR" dirty="0"/>
              <a:t>) pour un tableau, les fonction car et </a:t>
            </a:r>
            <a:r>
              <a:rPr lang="fr-FR" dirty="0" err="1"/>
              <a:t>cdr</a:t>
            </a:r>
            <a:r>
              <a:rPr lang="fr-FR" dirty="0"/>
              <a:t> pour une liste etc…</a:t>
            </a:r>
          </a:p>
        </p:txBody>
      </p:sp>
      <p:sp>
        <p:nvSpPr>
          <p:cNvPr id="168964" name="Espace réservé du numéro de diapositive 3"/>
          <p:cNvSpPr>
            <a:spLocks noGrp="1"/>
          </p:cNvSpPr>
          <p:nvPr>
            <p:ph type="sldNum" sz="quarter" idx="5"/>
          </p:nvPr>
        </p:nvSpPr>
        <p:spPr>
          <a:noFill/>
        </p:spPr>
        <p:txBody>
          <a:bodyPr/>
          <a:lstStyle/>
          <a:p>
            <a:fld id="{13830252-08D7-42E3-86DA-5FB6FF09EE29}" type="slidenum">
              <a:rPr lang="fr-FR" smtClean="0"/>
              <a:pPr/>
              <a:t>3</a:t>
            </a:fld>
            <a:endParaRPr lang="fr-FR"/>
          </a:p>
        </p:txBody>
      </p:sp>
    </p:spTree>
    <p:extLst>
      <p:ext uri="{BB962C8B-B14F-4D97-AF65-F5344CB8AC3E}">
        <p14:creationId xmlns:p14="http://schemas.microsoft.com/office/powerpoint/2010/main" val="803314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22338" y="747713"/>
            <a:ext cx="4967287" cy="3725862"/>
          </a:xfrm>
        </p:spPr>
      </p:sp>
      <p:sp>
        <p:nvSpPr>
          <p:cNvPr id="3" name="Espace réservé des commentaires 2"/>
          <p:cNvSpPr>
            <a:spLocks noGrp="1"/>
          </p:cNvSpPr>
          <p:nvPr>
            <p:ph type="body" idx="1"/>
          </p:nvPr>
        </p:nvSpPr>
        <p:spPr/>
        <p:txBody>
          <a:bodyPr/>
          <a:lstStyle/>
          <a:p>
            <a:r>
              <a:rPr lang="fr-FR" dirty="0"/>
              <a:t>Le </a:t>
            </a:r>
            <a:r>
              <a:rPr lang="fr-FR" b="1" dirty="0"/>
              <a:t>marketing viral</a:t>
            </a:r>
            <a:r>
              <a:rPr lang="fr-FR" dirty="0"/>
              <a:t> est une technique qui vise à promouvoir une entreprise ou ses produits et services à travers un message persuasif qui se diffuse d’une personne à une autre</a:t>
            </a:r>
            <a:r>
              <a:rPr lang="fr-FR" baseline="30000" dirty="0">
                <a:hlinkClick r:id="rId3"/>
              </a:rPr>
              <a:t>1</a:t>
            </a:r>
            <a:r>
              <a:rPr lang="fr-FR" dirty="0"/>
              <a:t>. On parle de marketing viral puisque l’offre se déploie comme un virus</a:t>
            </a:r>
          </a:p>
          <a:p>
            <a:endParaRPr lang="fr-FR" dirty="0"/>
          </a:p>
          <a:p>
            <a:r>
              <a:rPr lang="fr-FR" dirty="0"/>
              <a:t>Le </a:t>
            </a:r>
            <a:r>
              <a:rPr lang="fr-FR" dirty="0" err="1"/>
              <a:t>reactive</a:t>
            </a:r>
            <a:r>
              <a:rPr lang="fr-FR" dirty="0"/>
              <a:t> marketing ou Marketing en temps réel consiste à </a:t>
            </a:r>
            <a:r>
              <a:rPr lang="fr-FR" b="1" dirty="0"/>
              <a:t>adapter sa communication en surfant sur un fait d’actualité, un événement médiatisé ou une situation particulière</a:t>
            </a:r>
            <a:r>
              <a:rPr lang="fr-FR" dirty="0"/>
              <a:t>. L’objectif est de </a:t>
            </a:r>
            <a:r>
              <a:rPr lang="fr-FR" b="1" dirty="0"/>
              <a:t>créer une communication la plus virale possible</a:t>
            </a:r>
            <a:r>
              <a:rPr lang="fr-FR" dirty="0"/>
              <a:t>, l’efficacité dépendra de la rapidité avec laquelle la marque pourra répondre et faire à son tour le </a:t>
            </a:r>
            <a:r>
              <a:rPr lang="fr-FR" dirty="0" err="1"/>
              <a:t>buzz</a:t>
            </a:r>
            <a:r>
              <a:rPr lang="fr-FR" dirty="0"/>
              <a:t>. Le </a:t>
            </a:r>
            <a:r>
              <a:rPr lang="fr-FR" dirty="0" err="1"/>
              <a:t>reactive</a:t>
            </a:r>
            <a:r>
              <a:rPr lang="fr-FR" dirty="0"/>
              <a:t> marketing utilise les réseaux sociaux et y est massivement relayé.</a:t>
            </a:r>
          </a:p>
          <a:p>
            <a:endParaRPr lang="fr-FR" dirty="0"/>
          </a:p>
        </p:txBody>
      </p:sp>
      <p:sp>
        <p:nvSpPr>
          <p:cNvPr id="4" name="Espace réservé du numéro de diapositive 3"/>
          <p:cNvSpPr>
            <a:spLocks noGrp="1"/>
          </p:cNvSpPr>
          <p:nvPr>
            <p:ph type="sldNum" sz="quarter" idx="10"/>
          </p:nvPr>
        </p:nvSpPr>
        <p:spPr/>
        <p:txBody>
          <a:bodyPr/>
          <a:lstStyle/>
          <a:p>
            <a:fld id="{D3C0D1E0-D0BE-4B61-89BA-FB204505EB4B}" type="slidenum">
              <a:rPr lang="fr-FR" smtClean="0"/>
              <a:pPr/>
              <a:t>5</a:t>
            </a:fld>
            <a:endParaRPr lang="fr-FR"/>
          </a:p>
        </p:txBody>
      </p:sp>
    </p:spTree>
    <p:extLst>
      <p:ext uri="{BB962C8B-B14F-4D97-AF65-F5344CB8AC3E}">
        <p14:creationId xmlns:p14="http://schemas.microsoft.com/office/powerpoint/2010/main" val="2788923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22338" y="747713"/>
            <a:ext cx="4967287" cy="3725862"/>
          </a:xfrm>
        </p:spPr>
      </p:sp>
      <p:sp>
        <p:nvSpPr>
          <p:cNvPr id="3" name="Espace réservé des commentaires 2"/>
          <p:cNvSpPr>
            <a:spLocks noGrp="1"/>
          </p:cNvSpPr>
          <p:nvPr>
            <p:ph type="body" idx="1"/>
          </p:nvPr>
        </p:nvSpPr>
        <p:spPr/>
        <p:txBody>
          <a:bodyPr/>
          <a:lstStyle/>
          <a:p>
            <a:r>
              <a:rPr lang="fr-FR" dirty="0"/>
              <a:t>Le protocole de sa première expérience de « petit monde », décrite dans un article </a:t>
            </a:r>
            <a:r>
              <a:rPr lang="fr-FR" dirty="0" err="1"/>
              <a:t>non-daté</a:t>
            </a:r>
            <a:r>
              <a:rPr lang="fr-FR" dirty="0"/>
              <a:t> et intitulé « </a:t>
            </a:r>
            <a:r>
              <a:rPr lang="fr-FR" i="1" dirty="0" err="1"/>
              <a:t>Results</a:t>
            </a:r>
            <a:r>
              <a:rPr lang="fr-FR" i="1" dirty="0"/>
              <a:t> of Communication Project</a:t>
            </a:r>
            <a:r>
              <a:rPr lang="fr-FR" dirty="0"/>
              <a:t> », est le suivant : </a:t>
            </a:r>
            <a:r>
              <a:rPr lang="fr-FR" dirty="0" err="1"/>
              <a:t>Milgram</a:t>
            </a:r>
            <a:r>
              <a:rPr lang="fr-FR" dirty="0"/>
              <a:t> envoie 60 lettres à des recrues de la ville d'</a:t>
            </a:r>
            <a:r>
              <a:rPr lang="fr-FR" dirty="0">
                <a:hlinkClick r:id="rId3" tooltip="Omaha (Nebraska)"/>
              </a:rPr>
              <a:t>Omaha</a:t>
            </a:r>
            <a:r>
              <a:rPr lang="fr-FR" dirty="0"/>
              <a:t> dans le </a:t>
            </a:r>
            <a:r>
              <a:rPr lang="fr-FR" dirty="0">
                <a:hlinkClick r:id="rId4" tooltip="Nebraska"/>
              </a:rPr>
              <a:t>Nebraska</a:t>
            </a:r>
            <a:r>
              <a:rPr lang="fr-FR" dirty="0"/>
              <a:t>. Il leur demande de faire suivre cette lettre à un agent de change, vivant à une adresse fournie, dans la ville de Sharon dans le </a:t>
            </a:r>
            <a:r>
              <a:rPr lang="fr-FR" dirty="0">
                <a:hlinkClick r:id="rId5" tooltip="Massachusetts"/>
              </a:rPr>
              <a:t>Massachusetts</a:t>
            </a:r>
            <a:r>
              <a:rPr lang="fr-FR" dirty="0"/>
              <a:t>. Les participants pouvaient seulement passer les lettres, de main à main, à des connaissances personnelles qu'ils pensaient être capables d'atteindre l'objectif, directement ou via les amis des amis. Bien que cinquante personnes se soient prêtées à l'expérience, seulement trois lettres arrivèrent à destination. Le célèbre article de 1967 de Milgram décrit le fait qu'une lettre ne mit que quatre jours pour atteindre sa destination, mais négligea de mentionner que seulement 5 % des lettres réussirent à rejoindre leur cible</a:t>
            </a:r>
            <a:r>
              <a:rPr lang="fr-FR" dirty="0" smtClean="0"/>
              <a:t>.</a:t>
            </a:r>
          </a:p>
          <a:p>
            <a:r>
              <a:rPr lang="fr-FR" dirty="0" smtClean="0"/>
              <a:t>Aujourd’hui,</a:t>
            </a:r>
            <a:r>
              <a:rPr lang="fr-FR" baseline="0" dirty="0" smtClean="0"/>
              <a:t> on calcule cette distance bien plus facilement sur </a:t>
            </a:r>
            <a:r>
              <a:rPr lang="fr-FR" baseline="0" dirty="0" err="1" smtClean="0"/>
              <a:t>fessbouc</a:t>
            </a:r>
            <a:r>
              <a:rPr lang="fr-FR" baseline="0" dirty="0" smtClean="0"/>
              <a:t>. Comment ? Et on s’aperçoit que cette distance diminue alors que la taille du réseau augmente. Les derniers chiffres correspondent à une distance de 3.7</a:t>
            </a:r>
            <a:endParaRPr lang="fr-FR" dirty="0"/>
          </a:p>
        </p:txBody>
      </p:sp>
      <p:sp>
        <p:nvSpPr>
          <p:cNvPr id="4" name="Espace réservé du numéro de diapositive 3"/>
          <p:cNvSpPr>
            <a:spLocks noGrp="1"/>
          </p:cNvSpPr>
          <p:nvPr>
            <p:ph type="sldNum" sz="quarter" idx="10"/>
          </p:nvPr>
        </p:nvSpPr>
        <p:spPr/>
        <p:txBody>
          <a:bodyPr/>
          <a:lstStyle/>
          <a:p>
            <a:fld id="{D3C0D1E0-D0BE-4B61-89BA-FB204505EB4B}" type="slidenum">
              <a:rPr lang="fr-FR" smtClean="0"/>
              <a:pPr/>
              <a:t>6</a:t>
            </a:fld>
            <a:endParaRPr lang="fr-FR"/>
          </a:p>
        </p:txBody>
      </p:sp>
    </p:spTree>
    <p:extLst>
      <p:ext uri="{BB962C8B-B14F-4D97-AF65-F5344CB8AC3E}">
        <p14:creationId xmlns:p14="http://schemas.microsoft.com/office/powerpoint/2010/main" val="1759517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22338" y="747713"/>
            <a:ext cx="4967287" cy="3725862"/>
          </a:xfrm>
        </p:spPr>
      </p:sp>
      <p:sp>
        <p:nvSpPr>
          <p:cNvPr id="3" name="Espace réservé des commentaires 2"/>
          <p:cNvSpPr>
            <a:spLocks noGrp="1"/>
          </p:cNvSpPr>
          <p:nvPr>
            <p:ph type="body" idx="1"/>
          </p:nvPr>
        </p:nvSpPr>
        <p:spPr/>
        <p:txBody>
          <a:bodyPr/>
          <a:lstStyle/>
          <a:p>
            <a:r>
              <a:rPr lang="fr-FR" dirty="0"/>
              <a:t>Le protocole de sa première expérience de « petit monde », décrite dans un article </a:t>
            </a:r>
            <a:r>
              <a:rPr lang="fr-FR" dirty="0" err="1"/>
              <a:t>non-daté</a:t>
            </a:r>
            <a:r>
              <a:rPr lang="fr-FR" dirty="0"/>
              <a:t> et intitulé « </a:t>
            </a:r>
            <a:r>
              <a:rPr lang="fr-FR" i="1" dirty="0" err="1"/>
              <a:t>Results</a:t>
            </a:r>
            <a:r>
              <a:rPr lang="fr-FR" i="1" dirty="0"/>
              <a:t> of Communication Project</a:t>
            </a:r>
            <a:r>
              <a:rPr lang="fr-FR" dirty="0"/>
              <a:t> », est le suivant : </a:t>
            </a:r>
            <a:r>
              <a:rPr lang="fr-FR" dirty="0" err="1"/>
              <a:t>Milgram</a:t>
            </a:r>
            <a:r>
              <a:rPr lang="fr-FR" dirty="0"/>
              <a:t> envoie 60 lettres à des recrues de la ville d'</a:t>
            </a:r>
            <a:r>
              <a:rPr lang="fr-FR" dirty="0">
                <a:hlinkClick r:id="rId3" tooltip="Omaha (Nebraska)"/>
              </a:rPr>
              <a:t>Omaha</a:t>
            </a:r>
            <a:r>
              <a:rPr lang="fr-FR" dirty="0"/>
              <a:t> dans le </a:t>
            </a:r>
            <a:r>
              <a:rPr lang="fr-FR" dirty="0">
                <a:hlinkClick r:id="rId4" tooltip="Nebraska"/>
              </a:rPr>
              <a:t>Nebraska</a:t>
            </a:r>
            <a:r>
              <a:rPr lang="fr-FR" dirty="0"/>
              <a:t>. Il leur demande de faire suivre cette lettre à un agent de change, vivant à une adresse fournie, dans la ville de Sharon dans le </a:t>
            </a:r>
            <a:r>
              <a:rPr lang="fr-FR" dirty="0">
                <a:hlinkClick r:id="rId5" tooltip="Massachusetts"/>
              </a:rPr>
              <a:t>Massachusetts</a:t>
            </a:r>
            <a:r>
              <a:rPr lang="fr-FR" dirty="0"/>
              <a:t>. Les participants pouvaient seulement passer les lettres, de main à main, à des connaissances personnelles qu'ils pensaient être capables d'atteindre l'objectif, directement ou via les amis des amis. Bien que cinquante personnes se soient prêtées à l'expérience, seulement trois lettres arrivèrent à destination. Le célèbre article de 1967 de Milgram décrit le fait qu'une lettre ne mit que quatre jours pour atteindre sa destination, mais négligea de mentionner que seulement 5 % des lettres réussirent à rejoindre leur cible</a:t>
            </a:r>
            <a:r>
              <a:rPr lang="fr-FR" dirty="0" smtClean="0"/>
              <a:t>.</a:t>
            </a:r>
          </a:p>
          <a:p>
            <a:r>
              <a:rPr lang="fr-FR" dirty="0" smtClean="0"/>
              <a:t>Aujourd’hui,</a:t>
            </a:r>
            <a:r>
              <a:rPr lang="fr-FR" baseline="0" dirty="0" smtClean="0"/>
              <a:t> on calcule cette distance bien plus facilement sur </a:t>
            </a:r>
            <a:r>
              <a:rPr lang="fr-FR" baseline="0" dirty="0" err="1" smtClean="0"/>
              <a:t>fessbouc</a:t>
            </a:r>
            <a:r>
              <a:rPr lang="fr-FR" baseline="0" dirty="0" smtClean="0"/>
              <a:t>. Comment ? Et on s’aperçoit que cette distance diminue alors que la taille du réseau augmente. Les derniers chiffres correspondent à une distance de 3.7</a:t>
            </a:r>
            <a:endParaRPr lang="fr-FR" dirty="0"/>
          </a:p>
        </p:txBody>
      </p:sp>
      <p:sp>
        <p:nvSpPr>
          <p:cNvPr id="4" name="Espace réservé du numéro de diapositive 3"/>
          <p:cNvSpPr>
            <a:spLocks noGrp="1"/>
          </p:cNvSpPr>
          <p:nvPr>
            <p:ph type="sldNum" sz="quarter" idx="10"/>
          </p:nvPr>
        </p:nvSpPr>
        <p:spPr/>
        <p:txBody>
          <a:bodyPr/>
          <a:lstStyle/>
          <a:p>
            <a:fld id="{D3C0D1E0-D0BE-4B61-89BA-FB204505EB4B}" type="slidenum">
              <a:rPr lang="fr-FR" smtClean="0"/>
              <a:pPr/>
              <a:t>7</a:t>
            </a:fld>
            <a:endParaRPr lang="fr-FR"/>
          </a:p>
        </p:txBody>
      </p:sp>
    </p:spTree>
    <p:extLst>
      <p:ext uri="{BB962C8B-B14F-4D97-AF65-F5344CB8AC3E}">
        <p14:creationId xmlns:p14="http://schemas.microsoft.com/office/powerpoint/2010/main" val="5729582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22338" y="747713"/>
            <a:ext cx="4967287" cy="3725862"/>
          </a:xfrm>
        </p:spPr>
      </p:sp>
      <p:sp>
        <p:nvSpPr>
          <p:cNvPr id="3" name="Espace réservé des commentaires 2"/>
          <p:cNvSpPr>
            <a:spLocks noGrp="1"/>
          </p:cNvSpPr>
          <p:nvPr>
            <p:ph type="body" idx="1"/>
          </p:nvPr>
        </p:nvSpPr>
        <p:spPr/>
        <p:txBody>
          <a:bodyPr/>
          <a:lstStyle/>
          <a:p>
            <a:r>
              <a:rPr lang="fr-FR" dirty="0" smtClean="0"/>
              <a:t>Merci Elisa pour ce slide sur lequel certains vont sécher</a:t>
            </a:r>
            <a:endParaRPr lang="fr-FR" dirty="0"/>
          </a:p>
        </p:txBody>
      </p:sp>
      <p:sp>
        <p:nvSpPr>
          <p:cNvPr id="4" name="Espace réservé du numéro de diapositive 3"/>
          <p:cNvSpPr>
            <a:spLocks noGrp="1"/>
          </p:cNvSpPr>
          <p:nvPr>
            <p:ph type="sldNum" sz="quarter" idx="10"/>
          </p:nvPr>
        </p:nvSpPr>
        <p:spPr/>
        <p:txBody>
          <a:bodyPr/>
          <a:lstStyle/>
          <a:p>
            <a:fld id="{D3C0D1E0-D0BE-4B61-89BA-FB204505EB4B}" type="slidenum">
              <a:rPr lang="fr-FR" smtClean="0"/>
              <a:pPr/>
              <a:t>8</a:t>
            </a:fld>
            <a:endParaRPr lang="fr-FR"/>
          </a:p>
        </p:txBody>
      </p:sp>
    </p:spTree>
    <p:extLst>
      <p:ext uri="{BB962C8B-B14F-4D97-AF65-F5344CB8AC3E}">
        <p14:creationId xmlns:p14="http://schemas.microsoft.com/office/powerpoint/2010/main" val="2024963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Ici, ce qui est</a:t>
            </a:r>
            <a:r>
              <a:rPr lang="fr-FR" baseline="0" dirty="0" smtClean="0"/>
              <a:t> intéressant est qu’ils « voient » que pour tester l’isomorphisme ils n’ont pas beaucoup mieux que de choisir entre tester tous les appariements possibles ou chercher une propriété (dans un ensemble non défini) qui tient dans un cas et pas dans l’autre. La propriété judicieuse est le fait qu’à droite on trouve deux triangles qu’on n’a pas à gauche.</a:t>
            </a:r>
            <a:endParaRPr lang="fr-FR" dirty="0"/>
          </a:p>
        </p:txBody>
      </p:sp>
      <p:sp>
        <p:nvSpPr>
          <p:cNvPr id="4" name="Espace réservé du numéro de diapositive 3"/>
          <p:cNvSpPr>
            <a:spLocks noGrp="1"/>
          </p:cNvSpPr>
          <p:nvPr>
            <p:ph type="sldNum" sz="quarter" idx="10"/>
          </p:nvPr>
        </p:nvSpPr>
        <p:spPr/>
        <p:txBody>
          <a:bodyPr/>
          <a:lstStyle/>
          <a:p>
            <a:fld id="{96F261BF-9862-49EE-848B-AD960D1707FB}" type="slidenum">
              <a:rPr lang="fr-FR" smtClean="0"/>
              <a:pPr/>
              <a:t>10</a:t>
            </a:fld>
            <a:endParaRPr lang="fr-FR"/>
          </a:p>
        </p:txBody>
      </p:sp>
    </p:spTree>
    <p:extLst>
      <p:ext uri="{BB962C8B-B14F-4D97-AF65-F5344CB8AC3E}">
        <p14:creationId xmlns:p14="http://schemas.microsoft.com/office/powerpoint/2010/main" val="3831161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J’aimerais bien ici introduire le terme « Recherche Opérationnelle »</a:t>
            </a:r>
            <a:endParaRPr lang="fr-FR" dirty="0"/>
          </a:p>
        </p:txBody>
      </p:sp>
      <p:sp>
        <p:nvSpPr>
          <p:cNvPr id="4" name="Espace réservé du numéro de diapositive 3"/>
          <p:cNvSpPr>
            <a:spLocks noGrp="1"/>
          </p:cNvSpPr>
          <p:nvPr>
            <p:ph type="sldNum" sz="quarter" idx="10"/>
          </p:nvPr>
        </p:nvSpPr>
        <p:spPr/>
        <p:txBody>
          <a:bodyPr/>
          <a:lstStyle/>
          <a:p>
            <a:fld id="{96F261BF-9862-49EE-848B-AD960D1707FB}" type="slidenum">
              <a:rPr lang="fr-FR" smtClean="0"/>
              <a:pPr/>
              <a:t>11</a:t>
            </a:fld>
            <a:endParaRPr lang="fr-FR"/>
          </a:p>
        </p:txBody>
      </p:sp>
    </p:spTree>
    <p:extLst>
      <p:ext uri="{BB962C8B-B14F-4D97-AF65-F5344CB8AC3E}">
        <p14:creationId xmlns:p14="http://schemas.microsoft.com/office/powerpoint/2010/main" val="12008486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1122363"/>
            <a:ext cx="6858000" cy="2387600"/>
          </a:xfrm>
        </p:spPr>
        <p:txBody>
          <a:bodyPr anchor="b"/>
          <a:lstStyle>
            <a:lvl1pPr algn="ctr">
              <a:defRPr sz="4500"/>
            </a:lvl1pPr>
          </a:lstStyle>
          <a:p>
            <a:r>
              <a:rPr lang="fr-FR" smtClean="0"/>
              <a:t>Modifiez le style du titre</a:t>
            </a:r>
            <a:endParaRPr lang="fr-FR"/>
          </a:p>
        </p:txBody>
      </p:sp>
      <p:sp>
        <p:nvSpPr>
          <p:cNvPr id="3" name="Sous-titr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3235960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423A501-F2C7-4E08-8409-03E8FE465C4E}" type="slidenum">
              <a:rPr lang="fr-FR" smtClean="0"/>
              <a:pPr/>
              <a:t>‹N°›</a:t>
            </a:fld>
            <a:endParaRPr lang="fr-FR"/>
          </a:p>
        </p:txBody>
      </p:sp>
    </p:spTree>
    <p:extLst>
      <p:ext uri="{BB962C8B-B14F-4D97-AF65-F5344CB8AC3E}">
        <p14:creationId xmlns:p14="http://schemas.microsoft.com/office/powerpoint/2010/main" val="346449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365125"/>
            <a:ext cx="1971675"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628650" y="365125"/>
            <a:ext cx="5800725"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6E13B34-7F52-4B3E-AA59-42B7C763E338}" type="slidenum">
              <a:rPr lang="fr-FR" smtClean="0"/>
              <a:pPr/>
              <a:t>‹N°›</a:t>
            </a:fld>
            <a:endParaRPr lang="fr-FR"/>
          </a:p>
        </p:txBody>
      </p:sp>
    </p:spTree>
    <p:extLst>
      <p:ext uri="{BB962C8B-B14F-4D97-AF65-F5344CB8AC3E}">
        <p14:creationId xmlns:p14="http://schemas.microsoft.com/office/powerpoint/2010/main" val="28955157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406400" y="228600"/>
            <a:ext cx="7772400" cy="1143000"/>
          </a:xfrm>
        </p:spPr>
        <p:txBody>
          <a:bodyPr/>
          <a:lstStyle/>
          <a:p>
            <a:r>
              <a:rPr lang="fr-FR"/>
              <a:t>Cliquez pour modifier le style du titre</a:t>
            </a:r>
          </a:p>
        </p:txBody>
      </p:sp>
      <p:sp>
        <p:nvSpPr>
          <p:cNvPr id="3" name="Espace réservé du tableau 2"/>
          <p:cNvSpPr>
            <a:spLocks noGrp="1"/>
          </p:cNvSpPr>
          <p:nvPr>
            <p:ph type="tbl" idx="1"/>
          </p:nvPr>
        </p:nvSpPr>
        <p:spPr>
          <a:xfrm>
            <a:off x="457200" y="1885950"/>
            <a:ext cx="8178800" cy="4171950"/>
          </a:xfrm>
        </p:spPr>
        <p:txBody>
          <a:bodyPr>
            <a:normAutofit/>
          </a:bodyPr>
          <a:lstStyle/>
          <a:p>
            <a:pPr lvl="0"/>
            <a:endParaRPr lang="fr-FR" noProof="0"/>
          </a:p>
        </p:txBody>
      </p:sp>
      <p:sp>
        <p:nvSpPr>
          <p:cNvPr id="4" name="Date Placeholder 9">
            <a:extLst>
              <a:ext uri="{FF2B5EF4-FFF2-40B4-BE49-F238E27FC236}">
                <a16:creationId xmlns:a16="http://schemas.microsoft.com/office/drawing/2014/main" id="{CCBD62F7-5B67-CE4B-B117-9380AF9C41FD}"/>
              </a:ext>
            </a:extLst>
          </p:cNvPr>
          <p:cNvSpPr>
            <a:spLocks noGrp="1"/>
          </p:cNvSpPr>
          <p:nvPr>
            <p:ph type="dt" sz="half" idx="10"/>
          </p:nvPr>
        </p:nvSpPr>
        <p:spPr/>
        <p:txBody>
          <a:bodyPr/>
          <a:lstStyle>
            <a:lvl1pPr>
              <a:defRPr/>
            </a:lvl1pPr>
          </a:lstStyle>
          <a:p>
            <a:pPr>
              <a:defRPr/>
            </a:pPr>
            <a:endParaRPr lang="fr-FR"/>
          </a:p>
        </p:txBody>
      </p:sp>
      <p:sp>
        <p:nvSpPr>
          <p:cNvPr id="5" name="Footer Placeholder 21">
            <a:extLst>
              <a:ext uri="{FF2B5EF4-FFF2-40B4-BE49-F238E27FC236}">
                <a16:creationId xmlns:a16="http://schemas.microsoft.com/office/drawing/2014/main" id="{B7F1DCEA-C32E-5749-AD31-E98C6E8CCF21}"/>
              </a:ext>
            </a:extLst>
          </p:cNvPr>
          <p:cNvSpPr>
            <a:spLocks noGrp="1"/>
          </p:cNvSpPr>
          <p:nvPr>
            <p:ph type="ftr" sz="quarter" idx="11"/>
          </p:nvPr>
        </p:nvSpPr>
        <p:spPr/>
        <p:txBody>
          <a:bodyPr/>
          <a:lstStyle>
            <a:lvl1pPr>
              <a:defRPr/>
            </a:lvl1pPr>
          </a:lstStyle>
          <a:p>
            <a:pPr>
              <a:defRPr/>
            </a:pPr>
            <a:r>
              <a:rPr lang="fr-FR"/>
              <a:t>Option IA / Marie-Odile Cordier / 2013</a:t>
            </a:r>
          </a:p>
        </p:txBody>
      </p:sp>
      <p:sp>
        <p:nvSpPr>
          <p:cNvPr id="6" name="Slide Number Placeholder 17">
            <a:extLst>
              <a:ext uri="{FF2B5EF4-FFF2-40B4-BE49-F238E27FC236}">
                <a16:creationId xmlns:a16="http://schemas.microsoft.com/office/drawing/2014/main" id="{2111A83C-C7F2-1640-B38E-1B98AE8BEC44}"/>
              </a:ext>
            </a:extLst>
          </p:cNvPr>
          <p:cNvSpPr>
            <a:spLocks noGrp="1"/>
          </p:cNvSpPr>
          <p:nvPr>
            <p:ph type="sldNum" sz="quarter" idx="12"/>
          </p:nvPr>
        </p:nvSpPr>
        <p:spPr/>
        <p:txBody>
          <a:bodyPr/>
          <a:lstStyle>
            <a:lvl1pPr>
              <a:defRPr/>
            </a:lvl1pPr>
          </a:lstStyle>
          <a:p>
            <a:pPr>
              <a:defRPr/>
            </a:pPr>
            <a:fld id="{E3BF056B-17A9-0A41-A239-71306E2F674D}" type="slidenum">
              <a:rPr lang="fr-FR" altLang="fr-FR"/>
              <a:pPr>
                <a:defRPr/>
              </a:pPr>
              <a:t>‹N°›</a:t>
            </a:fld>
            <a:endParaRPr lang="fr-FR" altLang="fr-FR"/>
          </a:p>
        </p:txBody>
      </p:sp>
    </p:spTree>
    <p:extLst>
      <p:ext uri="{BB962C8B-B14F-4D97-AF65-F5344CB8AC3E}">
        <p14:creationId xmlns:p14="http://schemas.microsoft.com/office/powerpoint/2010/main" val="1795700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noProof="0"/>
          </a:p>
        </p:txBody>
      </p:sp>
      <p:sp>
        <p:nvSpPr>
          <p:cNvPr id="5" name="Espace réservé du pied de page 4"/>
          <p:cNvSpPr>
            <a:spLocks noGrp="1"/>
          </p:cNvSpPr>
          <p:nvPr>
            <p:ph type="ftr" sz="quarter" idx="11"/>
          </p:nvPr>
        </p:nvSpPr>
        <p:spPr/>
        <p:txBody>
          <a:bodyPr/>
          <a:lstStyle/>
          <a:p>
            <a:endParaRPr lang="fr-FR" noProof="0"/>
          </a:p>
        </p:txBody>
      </p:sp>
    </p:spTree>
    <p:extLst>
      <p:ext uri="{BB962C8B-B14F-4D97-AF65-F5344CB8AC3E}">
        <p14:creationId xmlns:p14="http://schemas.microsoft.com/office/powerpoint/2010/main" val="4800115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709739"/>
            <a:ext cx="7886700" cy="2852737"/>
          </a:xfrm>
        </p:spPr>
        <p:txBody>
          <a:bodyPr anchor="b"/>
          <a:lstStyle>
            <a:lvl1pPr>
              <a:defRPr sz="4500"/>
            </a:lvl1pPr>
          </a:lstStyle>
          <a:p>
            <a:r>
              <a:rPr lang="fr-FR" smtClean="0"/>
              <a:t>Modifiez le style du titre</a:t>
            </a:r>
            <a:endParaRPr lang="fr-FR"/>
          </a:p>
        </p:txBody>
      </p:sp>
      <p:sp>
        <p:nvSpPr>
          <p:cNvPr id="3" name="Espace réservé du texte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endParaRPr lang="fr-FR" noProof="0"/>
          </a:p>
        </p:txBody>
      </p:sp>
      <p:sp>
        <p:nvSpPr>
          <p:cNvPr id="5" name="Espace réservé du pied de page 4"/>
          <p:cNvSpPr>
            <a:spLocks noGrp="1"/>
          </p:cNvSpPr>
          <p:nvPr>
            <p:ph type="ftr" sz="quarter" idx="11"/>
          </p:nvPr>
        </p:nvSpPr>
        <p:spPr/>
        <p:txBody>
          <a:bodyPr/>
          <a:lstStyle/>
          <a:p>
            <a:endParaRPr lang="fr-FR" noProof="0"/>
          </a:p>
        </p:txBody>
      </p:sp>
    </p:spTree>
    <p:extLst>
      <p:ext uri="{BB962C8B-B14F-4D97-AF65-F5344CB8AC3E}">
        <p14:creationId xmlns:p14="http://schemas.microsoft.com/office/powerpoint/2010/main" val="24759510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628650" y="1825625"/>
            <a:ext cx="38862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29150" y="1825625"/>
            <a:ext cx="38862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4B02144-7E7E-4455-9161-5BC4FEB84B5D}" type="slidenum">
              <a:rPr lang="fr-FR" smtClean="0"/>
              <a:pPr/>
              <a:t>‹N°›</a:t>
            </a:fld>
            <a:endParaRPr lang="fr-FR"/>
          </a:p>
        </p:txBody>
      </p:sp>
    </p:spTree>
    <p:extLst>
      <p:ext uri="{BB962C8B-B14F-4D97-AF65-F5344CB8AC3E}">
        <p14:creationId xmlns:p14="http://schemas.microsoft.com/office/powerpoint/2010/main" val="2843396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29841" y="365126"/>
            <a:ext cx="78867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Modifier les styles du texte du masque</a:t>
            </a:r>
          </a:p>
        </p:txBody>
      </p:sp>
      <p:sp>
        <p:nvSpPr>
          <p:cNvPr id="4" name="Espace réservé du contenu 3"/>
          <p:cNvSpPr>
            <a:spLocks noGrp="1"/>
          </p:cNvSpPr>
          <p:nvPr>
            <p:ph sz="half" idx="2"/>
          </p:nvPr>
        </p:nvSpPr>
        <p:spPr>
          <a:xfrm>
            <a:off x="629842" y="2505075"/>
            <a:ext cx="3868340"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Modifier les styles du texte du masque</a:t>
            </a:r>
          </a:p>
        </p:txBody>
      </p:sp>
      <p:sp>
        <p:nvSpPr>
          <p:cNvPr id="6" name="Espace réservé du contenu 5"/>
          <p:cNvSpPr>
            <a:spLocks noGrp="1"/>
          </p:cNvSpPr>
          <p:nvPr>
            <p:ph sz="quarter" idx="4"/>
          </p:nvPr>
        </p:nvSpPr>
        <p:spPr>
          <a:xfrm>
            <a:off x="4629150" y="2505075"/>
            <a:ext cx="3887391"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endParaRPr lang="fr-FR" noProof="0"/>
          </a:p>
        </p:txBody>
      </p:sp>
      <p:sp>
        <p:nvSpPr>
          <p:cNvPr id="8" name="Espace réservé du pied de page 7"/>
          <p:cNvSpPr>
            <a:spLocks noGrp="1"/>
          </p:cNvSpPr>
          <p:nvPr>
            <p:ph type="ftr" sz="quarter" idx="11"/>
          </p:nvPr>
        </p:nvSpPr>
        <p:spPr/>
        <p:txBody>
          <a:bodyPr/>
          <a:lstStyle/>
          <a:p>
            <a:endParaRPr lang="fr-FR" noProof="0"/>
          </a:p>
        </p:txBody>
      </p:sp>
      <p:sp>
        <p:nvSpPr>
          <p:cNvPr id="9" name="Espace réservé du numéro de diapositive 8"/>
          <p:cNvSpPr>
            <a:spLocks noGrp="1"/>
          </p:cNvSpPr>
          <p:nvPr>
            <p:ph type="sldNum" sz="quarter" idx="12"/>
          </p:nvPr>
        </p:nvSpPr>
        <p:spPr/>
        <p:txBody>
          <a:bodyPr/>
          <a:lstStyle/>
          <a:p>
            <a:fld id="{782EDAE5-F9FA-4E3B-B6EE-D766A9337C4B}" type="slidenum">
              <a:rPr lang="fr-FR" noProof="0" smtClean="0"/>
              <a:pPr/>
              <a:t>‹N°›</a:t>
            </a:fld>
            <a:endParaRPr lang="fr-FR" noProof="0"/>
          </a:p>
        </p:txBody>
      </p:sp>
    </p:spTree>
    <p:extLst>
      <p:ext uri="{BB962C8B-B14F-4D97-AF65-F5344CB8AC3E}">
        <p14:creationId xmlns:p14="http://schemas.microsoft.com/office/powerpoint/2010/main" val="3077934246"/>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CA7ABAF-8F18-467D-9133-F02E8659157A}" type="slidenum">
              <a:rPr lang="fr-FR" smtClean="0"/>
              <a:pPr/>
              <a:t>‹N°›</a:t>
            </a:fld>
            <a:endParaRPr lang="fr-FR"/>
          </a:p>
        </p:txBody>
      </p:sp>
    </p:spTree>
    <p:extLst>
      <p:ext uri="{BB962C8B-B14F-4D97-AF65-F5344CB8AC3E}">
        <p14:creationId xmlns:p14="http://schemas.microsoft.com/office/powerpoint/2010/main" val="1131375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fr-FR"/>
          </a:p>
        </p:txBody>
      </p:sp>
      <p:sp>
        <p:nvSpPr>
          <p:cNvPr id="3" name="Espace réservé du pied de page 2"/>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3813145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457200"/>
            <a:ext cx="2949178" cy="1600200"/>
          </a:xfrm>
        </p:spPr>
        <p:txBody>
          <a:bodyPr anchor="b"/>
          <a:lstStyle>
            <a:lvl1pPr>
              <a:defRPr sz="2400"/>
            </a:lvl1pPr>
          </a:lstStyle>
          <a:p>
            <a:r>
              <a:rPr lang="fr-FR" smtClean="0"/>
              <a:t>Modifiez le style du titre</a:t>
            </a:r>
            <a:endParaRPr lang="fr-FR"/>
          </a:p>
        </p:txBody>
      </p:sp>
      <p:sp>
        <p:nvSpPr>
          <p:cNvPr id="3" name="Espace réservé du contenu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060A5FD-7D8D-4C84-B0F2-88659F9CE776}" type="slidenum">
              <a:rPr lang="fr-FR" smtClean="0"/>
              <a:pPr/>
              <a:t>‹N°›</a:t>
            </a:fld>
            <a:endParaRPr lang="fr-FR"/>
          </a:p>
        </p:txBody>
      </p:sp>
    </p:spTree>
    <p:extLst>
      <p:ext uri="{BB962C8B-B14F-4D97-AF65-F5344CB8AC3E}">
        <p14:creationId xmlns:p14="http://schemas.microsoft.com/office/powerpoint/2010/main" val="1296768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457200"/>
            <a:ext cx="2949178" cy="1600200"/>
          </a:xfrm>
        </p:spPr>
        <p:txBody>
          <a:bodyPr anchor="b"/>
          <a:lstStyle>
            <a:lvl1pPr>
              <a:defRPr sz="2400"/>
            </a:lvl1pPr>
          </a:lstStyle>
          <a:p>
            <a:r>
              <a:rPr lang="fr-FR" smtClean="0"/>
              <a:t>Modifiez le style du titre</a:t>
            </a:r>
            <a:endParaRPr lang="fr-FR"/>
          </a:p>
        </p:txBody>
      </p:sp>
      <p:sp>
        <p:nvSpPr>
          <p:cNvPr id="3" name="Espace réservé pour une image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r-FR"/>
          </a:p>
        </p:txBody>
      </p:sp>
      <p:sp>
        <p:nvSpPr>
          <p:cNvPr id="4" name="Espace réservé du texte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300C5A8-3EFA-449A-BAC5-4098CEF676B9}" type="slidenum">
              <a:rPr lang="fr-FR" smtClean="0"/>
              <a:pPr/>
              <a:t>‹N°›</a:t>
            </a:fld>
            <a:endParaRPr lang="fr-FR"/>
          </a:p>
        </p:txBody>
      </p:sp>
    </p:spTree>
    <p:extLst>
      <p:ext uri="{BB962C8B-B14F-4D97-AF65-F5344CB8AC3E}">
        <p14:creationId xmlns:p14="http://schemas.microsoft.com/office/powerpoint/2010/main" val="2397057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noProof="0" dirty="0"/>
          </a:p>
        </p:txBody>
      </p:sp>
      <p:sp>
        <p:nvSpPr>
          <p:cNvPr id="5" name="Espace réservé du pied de page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fr-FR" noProof="0"/>
          </a:p>
        </p:txBody>
      </p:sp>
      <p:sp>
        <p:nvSpPr>
          <p:cNvPr id="6" name="Espace réservé du numéro de diapositive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100">
                <a:solidFill>
                  <a:srgbClr val="FF0000"/>
                </a:solidFill>
              </a:defRPr>
            </a:lvl1pPr>
          </a:lstStyle>
          <a:p>
            <a:fld id="{782EDAE5-F9FA-4E3B-B6EE-D766A9337C4B}" type="slidenum">
              <a:rPr lang="fr-FR" smtClean="0"/>
              <a:pPr/>
              <a:t>‹N°›</a:t>
            </a:fld>
            <a:endParaRPr lang="fr-FR"/>
          </a:p>
        </p:txBody>
      </p:sp>
      <p:sp>
        <p:nvSpPr>
          <p:cNvPr id="10" name="Espace réservé du numéro de diapositive 5"/>
          <p:cNvSpPr txBox="1">
            <a:spLocks/>
          </p:cNvSpPr>
          <p:nvPr userDrawn="1"/>
        </p:nvSpPr>
        <p:spPr>
          <a:xfrm>
            <a:off x="7559898" y="6524403"/>
            <a:ext cx="526213" cy="365125"/>
          </a:xfrm>
          <a:prstGeom prst="rect">
            <a:avLst/>
          </a:prstGeom>
        </p:spPr>
        <p:txBody>
          <a:bodyPr vert="horz" lIns="91440" tIns="45720" rIns="91440" bIns="45720" rtlCol="0" anchor="ctr"/>
          <a:lstStyle>
            <a:defPPr>
              <a:defRPr lang="fr-FR"/>
            </a:defPPr>
            <a:lvl1pPr algn="r" rtl="0" fontAlgn="base">
              <a:spcBef>
                <a:spcPct val="0"/>
              </a:spcBef>
              <a:spcAft>
                <a:spcPct val="0"/>
              </a:spcAft>
              <a:defRPr sz="1400" kern="1200">
                <a:solidFill>
                  <a:srgbClr val="FF0000"/>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a:lstStyle>
          <a:p>
            <a:fld id="{629C58E0-5633-4184-89BC-B4001FC3C0A0}" type="slidenum">
              <a:rPr lang="fr-FR" smtClean="0"/>
              <a:pPr/>
              <a:t>‹N°›</a:t>
            </a:fld>
            <a:endParaRPr lang="fr-FR"/>
          </a:p>
        </p:txBody>
      </p:sp>
      <p:pic>
        <p:nvPicPr>
          <p:cNvPr id="11" name="Picture 198"/>
          <p:cNvPicPr>
            <a:picLocks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431141" y="6375177"/>
            <a:ext cx="712859"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2" name="Objet 11"/>
          <p:cNvGraphicFramePr>
            <a:graphicFrameLocks noChangeAspect="1"/>
          </p:cNvGraphicFramePr>
          <p:nvPr userDrawn="1">
            <p:extLst>
              <p:ext uri="{D42A27DB-BD31-4B8C-83A1-F6EECF244321}">
                <p14:modId xmlns:p14="http://schemas.microsoft.com/office/powerpoint/2010/main" val="543792307"/>
              </p:ext>
            </p:extLst>
          </p:nvPr>
        </p:nvGraphicFramePr>
        <p:xfrm>
          <a:off x="8086112" y="6420299"/>
          <a:ext cx="345029" cy="437701"/>
        </p:xfrm>
        <a:graphic>
          <a:graphicData uri="http://schemas.openxmlformats.org/presentationml/2006/ole">
            <mc:AlternateContent xmlns:mc="http://schemas.openxmlformats.org/markup-compatibility/2006">
              <mc:Choice xmlns:v="urn:schemas-microsoft-com:vml" Requires="v">
                <p:oleObj spid="_x0000_s1061" name="Image bitmap" r:id="rId16" imgW="2085714" imgH="1961905" progId="PBrush">
                  <p:embed/>
                </p:oleObj>
              </mc:Choice>
              <mc:Fallback>
                <p:oleObj name="Image bitmap" r:id="rId16" imgW="2085714" imgH="1961905" progId="PBrush">
                  <p:embed/>
                  <p:pic>
                    <p:nvPicPr>
                      <p:cNvPr id="8" name="Objet 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086112" y="6420299"/>
                        <a:ext cx="345029" cy="437701"/>
                      </a:xfrm>
                      <a:prstGeom prst="rect">
                        <a:avLst/>
                      </a:prstGeom>
                      <a:noFill/>
                      <a:ln>
                        <a:noFill/>
                      </a:ln>
                      <a:effectLst/>
                    </p:spPr>
                  </p:pic>
                </p:oleObj>
              </mc:Fallback>
            </mc:AlternateContent>
          </a:graphicData>
        </a:graphic>
      </p:graphicFrame>
      <p:sp>
        <p:nvSpPr>
          <p:cNvPr id="13" name="ZoneTexte 12"/>
          <p:cNvSpPr txBox="1"/>
          <p:nvPr userDrawn="1"/>
        </p:nvSpPr>
        <p:spPr>
          <a:xfrm>
            <a:off x="8389865" y="6643983"/>
            <a:ext cx="795411" cy="276999"/>
          </a:xfrm>
          <a:prstGeom prst="rect">
            <a:avLst/>
          </a:prstGeom>
          <a:noFill/>
        </p:spPr>
        <p:txBody>
          <a:bodyPr wrap="none" rtlCol="0">
            <a:spAutoFit/>
          </a:bodyPr>
          <a:lstStyle/>
          <a:p>
            <a:r>
              <a:rPr lang="fr-FR" sz="1200" dirty="0" smtClean="0"/>
              <a:t>cdlh 2020</a:t>
            </a:r>
            <a:endParaRPr lang="fr-FR" sz="1200" dirty="0"/>
          </a:p>
        </p:txBody>
      </p:sp>
    </p:spTree>
    <p:extLst>
      <p:ext uri="{BB962C8B-B14F-4D97-AF65-F5344CB8AC3E}">
        <p14:creationId xmlns:p14="http://schemas.microsoft.com/office/powerpoint/2010/main" val="50179728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webp"/><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webp"/><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fr.wikipedia.org/wiki/Logiqu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fr.wikipedia.org/wiki/Traitement_de_l'information" TargetMode="External"/><Relationship Id="rId4" Type="http://schemas.openxmlformats.org/officeDocument/2006/relationships/hyperlink" Target="http://fr.wikipedia.org/wiki/Donn%C3%A9e"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8.webp"/><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8.webp"/><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6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8.webp"/><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https://www.youtube.com/watch?v=rHylCtXtdN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ChangeArrowheads="1"/>
          </p:cNvSpPr>
          <p:nvPr>
            <p:ph type="ctrTitle"/>
          </p:nvPr>
        </p:nvSpPr>
        <p:spPr>
          <a:xfrm>
            <a:off x="409795" y="1407861"/>
            <a:ext cx="8593013" cy="3143129"/>
          </a:xfrm>
        </p:spPr>
        <p:txBody>
          <a:bodyPr>
            <a:noAutofit/>
          </a:bodyPr>
          <a:lstStyle/>
          <a:p>
            <a:pPr>
              <a:defRPr/>
            </a:pPr>
            <a:r>
              <a:rPr lang="fr-FR" sz="3600" dirty="0">
                <a:solidFill>
                  <a:schemeClr val="accent6"/>
                </a:solidFill>
                <a:latin typeface="+mn-lt"/>
              </a:rPr>
              <a:t> </a:t>
            </a:r>
            <a:r>
              <a:rPr lang="fr-FR" sz="4800" dirty="0">
                <a:solidFill>
                  <a:schemeClr val="accent6"/>
                </a:solidFill>
              </a:rPr>
              <a:t/>
            </a:r>
            <a:br>
              <a:rPr lang="fr-FR" sz="4800" dirty="0">
                <a:solidFill>
                  <a:schemeClr val="accent6"/>
                </a:solidFill>
              </a:rPr>
            </a:br>
            <a:r>
              <a:rPr lang="fr-FR" sz="4800" dirty="0">
                <a:solidFill>
                  <a:schemeClr val="accent6"/>
                </a:solidFill>
              </a:rPr>
              <a:t>Graphes et algorithmique </a:t>
            </a:r>
            <a:br>
              <a:rPr lang="fr-FR" sz="4800" dirty="0">
                <a:solidFill>
                  <a:schemeClr val="accent6"/>
                </a:solidFill>
              </a:rPr>
            </a:br>
            <a:r>
              <a:rPr lang="fr-FR" sz="4800" dirty="0">
                <a:solidFill>
                  <a:schemeClr val="accent6"/>
                </a:solidFill>
              </a:rPr>
              <a:t>sur les graphes</a:t>
            </a:r>
            <a:br>
              <a:rPr lang="fr-FR" sz="4800" dirty="0">
                <a:solidFill>
                  <a:schemeClr val="accent6"/>
                </a:solidFill>
              </a:rPr>
            </a:br>
            <a:r>
              <a:rPr lang="fr-FR" sz="2000" dirty="0">
                <a:solidFill>
                  <a:schemeClr val="accent6"/>
                </a:solidFill>
              </a:rPr>
              <a:t>Bloc </a:t>
            </a:r>
            <a:r>
              <a:rPr lang="fr-FR" sz="2000" dirty="0" smtClean="0">
                <a:solidFill>
                  <a:schemeClr val="accent6"/>
                </a:solidFill>
              </a:rPr>
              <a:t>5</a:t>
            </a:r>
            <a:r>
              <a:rPr lang="fr-FR" sz="2000" dirty="0">
                <a:solidFill>
                  <a:schemeClr val="accent6"/>
                </a:solidFill>
              </a:rPr>
              <a:t>: cours </a:t>
            </a:r>
            <a:r>
              <a:rPr lang="fr-FR" sz="2000" dirty="0" smtClean="0">
                <a:solidFill>
                  <a:schemeClr val="accent6"/>
                </a:solidFill>
              </a:rPr>
              <a:t>3</a:t>
            </a:r>
            <a:endParaRPr lang="fr-FR" sz="2400" b="1" noProof="0" dirty="0">
              <a:solidFill>
                <a:schemeClr val="accent6"/>
              </a:solidFill>
              <a:latin typeface="+mn-lt"/>
            </a:endParaRPr>
          </a:p>
        </p:txBody>
      </p:sp>
      <p:sp>
        <p:nvSpPr>
          <p:cNvPr id="395267" name="Rectangle 3"/>
          <p:cNvSpPr>
            <a:spLocks noGrp="1" noChangeArrowheads="1"/>
          </p:cNvSpPr>
          <p:nvPr>
            <p:ph type="subTitle" idx="1"/>
          </p:nvPr>
        </p:nvSpPr>
        <p:spPr>
          <a:xfrm>
            <a:off x="746284" y="4661834"/>
            <a:ext cx="7920037" cy="1249178"/>
          </a:xfrm>
        </p:spPr>
        <p:txBody>
          <a:bodyPr>
            <a:normAutofit fontScale="85000" lnSpcReduction="20000"/>
          </a:bodyPr>
          <a:lstStyle/>
          <a:p>
            <a:pPr eaLnBrk="1" hangingPunct="1">
              <a:lnSpc>
                <a:spcPct val="80000"/>
              </a:lnSpc>
              <a:defRPr/>
            </a:pPr>
            <a:endParaRPr lang="fr-FR" sz="2400" noProof="0" dirty="0">
              <a:latin typeface="+mn-lt"/>
            </a:endParaRPr>
          </a:p>
          <a:p>
            <a:pPr eaLnBrk="1" hangingPunct="1">
              <a:defRPr/>
            </a:pPr>
            <a:r>
              <a:rPr lang="fr-FR" sz="2600" noProof="0" dirty="0" smtClean="0">
                <a:latin typeface="+mn-lt"/>
              </a:rPr>
              <a:t>Ces transparents sont </a:t>
            </a:r>
            <a:r>
              <a:rPr lang="fr-FR" sz="2600" noProof="0" dirty="0" smtClean="0">
                <a:latin typeface="+mn-lt"/>
              </a:rPr>
              <a:t>inspirés par ceux </a:t>
            </a:r>
            <a:r>
              <a:rPr lang="fr-FR" sz="2600" noProof="0" dirty="0" smtClean="0">
                <a:latin typeface="+mn-lt"/>
              </a:rPr>
              <a:t>d’Elisa </a:t>
            </a:r>
            <a:r>
              <a:rPr lang="fr-FR" sz="2600" noProof="0" dirty="0" err="1" smtClean="0">
                <a:latin typeface="+mn-lt"/>
              </a:rPr>
              <a:t>Fromont</a:t>
            </a:r>
            <a:r>
              <a:rPr lang="fr-FR" sz="2600" noProof="0" dirty="0" smtClean="0">
                <a:latin typeface="+mn-lt"/>
              </a:rPr>
              <a:t>, IRISA et Université Rennes 1</a:t>
            </a:r>
            <a:endParaRPr lang="fr-FR" sz="2600" noProof="0" dirty="0">
              <a:latin typeface="+mn-lt"/>
            </a:endParaRPr>
          </a:p>
          <a:p>
            <a:pPr>
              <a:defRPr/>
            </a:pPr>
            <a:r>
              <a:rPr lang="fr-FR" sz="2600" dirty="0" smtClean="0"/>
              <a:t>DIU </a:t>
            </a:r>
            <a:r>
              <a:rPr lang="fr-FR" sz="2600" dirty="0"/>
              <a:t>« Enseigner l’Informatique au Lycée » </a:t>
            </a:r>
          </a:p>
          <a:p>
            <a:pPr eaLnBrk="1" hangingPunct="1">
              <a:lnSpc>
                <a:spcPct val="80000"/>
              </a:lnSpc>
              <a:defRPr/>
            </a:pPr>
            <a:endParaRPr lang="fr-FR" sz="2400" noProof="0" dirty="0">
              <a:latin typeface="+mn-lt"/>
            </a:endParaRPr>
          </a:p>
        </p:txBody>
      </p:sp>
      <p:sp>
        <p:nvSpPr>
          <p:cNvPr id="8" name="Rectangle 15"/>
          <p:cNvSpPr>
            <a:spLocks noGrp="1" noChangeArrowheads="1"/>
          </p:cNvSpPr>
          <p:nvPr>
            <p:ph type="sldNum" sz="quarter" idx="4294967295"/>
          </p:nvPr>
        </p:nvSpPr>
        <p:spPr>
          <a:xfrm>
            <a:off x="6457950" y="6356351"/>
            <a:ext cx="2057400" cy="365125"/>
          </a:xfrm>
        </p:spPr>
        <p:txBody>
          <a:bodyPr/>
          <a:lstStyle/>
          <a:p>
            <a:pPr>
              <a:defRPr/>
            </a:pPr>
            <a:fld id="{6406BF43-853D-4160-ACE4-2131564BF36B}" type="slidenum">
              <a:rPr lang="fr-FR"/>
              <a:pPr>
                <a:defRPr/>
              </a:pPr>
              <a:t>1</a:t>
            </a:fld>
            <a:endParaRPr lang="fr-FR" dirty="0"/>
          </a:p>
        </p:txBody>
      </p:sp>
      <p:sp>
        <p:nvSpPr>
          <p:cNvPr id="3" name="AutoShape 4" descr="ésultat de recherche d'images pour &quot;irisa rennes&quot;"/>
          <p:cNvSpPr>
            <a:spLocks noChangeAspect="1" noChangeArrowheads="1"/>
          </p:cNvSpPr>
          <p:nvPr/>
        </p:nvSpPr>
        <p:spPr bwMode="auto">
          <a:xfrm>
            <a:off x="0" y="435464"/>
            <a:ext cx="8401050" cy="21145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9" name="ZoneTexte 8"/>
          <p:cNvSpPr txBox="1"/>
          <p:nvPr/>
        </p:nvSpPr>
        <p:spPr>
          <a:xfrm>
            <a:off x="4814028" y="494986"/>
            <a:ext cx="3505745" cy="864617"/>
          </a:xfrm>
          <a:prstGeom prst="rect">
            <a:avLst/>
          </a:prstGeom>
          <a:noFill/>
          <a:ln>
            <a:noFill/>
          </a:ln>
        </p:spPr>
        <p:txBody>
          <a:bodyPr wrap="none" lIns="90000" tIns="45000" rIns="90000" bIns="45000" anchorCtr="0" compatLnSpc="0">
            <a:spAutoFit/>
          </a:bodyPr>
          <a:lstStyle/>
          <a:p>
            <a:pPr marL="0" marR="0" lvl="0" indent="0" algn="ctr" hangingPunct="0">
              <a:lnSpc>
                <a:spcPct val="100000"/>
              </a:lnSpc>
              <a:spcBef>
                <a:spcPts val="0"/>
              </a:spcBef>
              <a:spcAft>
                <a:spcPts val="0"/>
              </a:spcAft>
              <a:buNone/>
              <a:tabLst/>
              <a:defRPr sz="6400">
                <a:highlight>
                  <a:scrgbClr r="0" g="0" b="0">
                    <a:alpha val="0"/>
                  </a:scrgbClr>
                </a:highlight>
              </a:defRPr>
            </a:pPr>
            <a:r>
              <a:rPr lang="fr-FR" sz="4800" b="0" i="0" u="none" strike="noStrike" kern="1200" dirty="0">
                <a:ln w="0">
                  <a:solidFill>
                    <a:srgbClr val="00BFFF"/>
                  </a:solidFill>
                  <a:prstDash val="solid"/>
                </a:ln>
                <a:noFill/>
                <a:highlight>
                  <a:scrgbClr r="0" g="0" b="0">
                    <a:alpha val="0"/>
                  </a:scrgbClr>
                </a:highlight>
                <a:latin typeface="Source Code Pro" pitchFamily="18"/>
                <a:ea typeface="Tahoma" pitchFamily="2"/>
                <a:cs typeface="Tahoma" pitchFamily="2"/>
              </a:rPr>
              <a:t>DIU – </a:t>
            </a:r>
            <a:r>
              <a:rPr lang="fr-FR" sz="4800" b="0" i="0" u="none" strike="noStrike" kern="1200" dirty="0" smtClean="0">
                <a:ln w="0">
                  <a:solidFill>
                    <a:srgbClr val="00BFFF"/>
                  </a:solidFill>
                  <a:prstDash val="solid"/>
                </a:ln>
                <a:noFill/>
                <a:highlight>
                  <a:scrgbClr r="0" g="0" b="0">
                    <a:alpha val="0"/>
                  </a:scrgbClr>
                </a:highlight>
                <a:latin typeface="Source Code Pro" pitchFamily="18"/>
                <a:ea typeface="Tahoma" pitchFamily="2"/>
                <a:cs typeface="Tahoma" pitchFamily="2"/>
              </a:rPr>
              <a:t>EIL</a:t>
            </a:r>
            <a:endParaRPr lang="fr-FR" sz="4800" b="0" i="0" u="none" strike="noStrike" kern="1200" dirty="0">
              <a:ln w="0">
                <a:solidFill>
                  <a:srgbClr val="00BFFF"/>
                </a:solidFill>
                <a:prstDash val="solid"/>
              </a:ln>
              <a:noFill/>
              <a:highlight>
                <a:scrgbClr r="0" g="0" b="0">
                  <a:alpha val="0"/>
                </a:scrgbClr>
              </a:highlight>
              <a:latin typeface="Source Code Pro" pitchFamily="18"/>
              <a:ea typeface="Tahoma" pitchFamily="2"/>
              <a:cs typeface="Tahoma" pitchFamily="2"/>
            </a:endParaRPr>
          </a:p>
        </p:txBody>
      </p:sp>
    </p:spTree>
    <p:extLst>
      <p:ext uri="{BB962C8B-B14F-4D97-AF65-F5344CB8AC3E}">
        <p14:creationId xmlns:p14="http://schemas.microsoft.com/office/powerpoint/2010/main" val="11506299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GB" altLang="fr-FR" dirty="0" err="1" smtClean="0">
                <a:solidFill>
                  <a:srgbClr val="FF3300"/>
                </a:solidFill>
              </a:rPr>
              <a:t>Isomorphes</a:t>
            </a:r>
            <a:r>
              <a:rPr lang="en-GB" altLang="fr-FR" dirty="0" smtClean="0">
                <a:solidFill>
                  <a:srgbClr val="FF3300"/>
                </a:solidFill>
              </a:rPr>
              <a:t> ?</a:t>
            </a:r>
          </a:p>
        </p:txBody>
      </p:sp>
      <p:sp>
        <p:nvSpPr>
          <p:cNvPr id="52227" name="Espace réservé du numéro de diapositive 5"/>
          <p:cNvSpPr>
            <a:spLocks noGrp="1"/>
          </p:cNvSpPr>
          <p:nvPr>
            <p:ph type="sldNum" sz="quarter" idx="4294967295"/>
          </p:nvPr>
        </p:nvSpPr>
        <p:spPr>
          <a:xfrm>
            <a:off x="6457950" y="6356351"/>
            <a:ext cx="2057400" cy="365125"/>
          </a:xfrm>
          <a:noFill/>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r">
              <a:spcBef>
                <a:spcPct val="0"/>
              </a:spcBef>
              <a:buClrTx/>
              <a:buSzTx/>
              <a:buFontTx/>
              <a:buNone/>
            </a:pPr>
            <a:fld id="{EC14C629-B9F9-4D7F-BBE5-D44C63D1B7F4}" type="slidenum">
              <a:rPr lang="fr-FR" altLang="en-US" sz="1000">
                <a:latin typeface="Arial" panose="020B0604020202020204" pitchFamily="34" charset="0"/>
              </a:rPr>
              <a:pPr algn="r">
                <a:spcBef>
                  <a:spcPct val="0"/>
                </a:spcBef>
                <a:buClrTx/>
                <a:buSzTx/>
                <a:buFontTx/>
                <a:buNone/>
              </a:pPr>
              <a:t>10</a:t>
            </a:fld>
            <a:endParaRPr lang="fr-FR" altLang="en-US" sz="1000">
              <a:latin typeface="Arial" panose="020B0604020202020204" pitchFamily="34" charset="0"/>
            </a:endParaRPr>
          </a:p>
        </p:txBody>
      </p:sp>
      <p:sp>
        <p:nvSpPr>
          <p:cNvPr id="52228" name="AutoShape 3"/>
          <p:cNvSpPr>
            <a:spLocks noChangeAspect="1" noChangeArrowheads="1"/>
          </p:cNvSpPr>
          <p:nvPr/>
        </p:nvSpPr>
        <p:spPr bwMode="auto">
          <a:xfrm>
            <a:off x="638175" y="2317750"/>
            <a:ext cx="7759700" cy="263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52229" name="Text Box 4"/>
          <p:cNvSpPr txBox="1">
            <a:spLocks noChangeArrowheads="1"/>
          </p:cNvSpPr>
          <p:nvPr/>
        </p:nvSpPr>
        <p:spPr bwMode="auto">
          <a:xfrm>
            <a:off x="5207000" y="2708275"/>
            <a:ext cx="517525" cy="404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r>
              <a:rPr lang="fr-FR" altLang="fr-FR" sz="2400" i="1">
                <a:latin typeface="Tahoma" panose="020B0604030504040204" pitchFamily="34" charset="0"/>
              </a:rPr>
              <a:t>?</a:t>
            </a:r>
            <a:endParaRPr lang="en-GB" altLang="fr-FR" sz="2400">
              <a:latin typeface="Tahoma" panose="020B0604030504040204" pitchFamily="34" charset="0"/>
            </a:endParaRPr>
          </a:p>
        </p:txBody>
      </p:sp>
      <p:sp>
        <p:nvSpPr>
          <p:cNvPr id="52230" name="Text Box 5"/>
          <p:cNvSpPr txBox="1">
            <a:spLocks noChangeArrowheads="1"/>
          </p:cNvSpPr>
          <p:nvPr/>
        </p:nvSpPr>
        <p:spPr bwMode="auto">
          <a:xfrm>
            <a:off x="7535863" y="3127375"/>
            <a:ext cx="517525" cy="406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r>
              <a:rPr lang="fr-FR" altLang="fr-FR" sz="2400" i="1">
                <a:latin typeface="Tahoma" panose="020B0604030504040204" pitchFamily="34" charset="0"/>
              </a:rPr>
              <a:t>?</a:t>
            </a:r>
            <a:endParaRPr lang="en-GB" altLang="fr-FR" sz="2400">
              <a:latin typeface="Tahoma" panose="020B0604030504040204" pitchFamily="34" charset="0"/>
            </a:endParaRPr>
          </a:p>
        </p:txBody>
      </p:sp>
      <p:sp>
        <p:nvSpPr>
          <p:cNvPr id="52231" name="Text Box 6"/>
          <p:cNvSpPr txBox="1">
            <a:spLocks noChangeArrowheads="1"/>
          </p:cNvSpPr>
          <p:nvPr/>
        </p:nvSpPr>
        <p:spPr bwMode="auto">
          <a:xfrm>
            <a:off x="5121275" y="3938588"/>
            <a:ext cx="517525" cy="4048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r>
              <a:rPr lang="fr-FR" altLang="fr-FR" sz="2400" i="1">
                <a:latin typeface="Tahoma" panose="020B0604030504040204" pitchFamily="34" charset="0"/>
              </a:rPr>
              <a:t>?</a:t>
            </a:r>
            <a:endParaRPr lang="en-GB" altLang="fr-FR" sz="2400">
              <a:latin typeface="Tahoma" panose="020B0604030504040204" pitchFamily="34" charset="0"/>
            </a:endParaRPr>
          </a:p>
        </p:txBody>
      </p:sp>
      <p:sp>
        <p:nvSpPr>
          <p:cNvPr id="52232" name="Text Box 7"/>
          <p:cNvSpPr txBox="1">
            <a:spLocks noChangeArrowheads="1"/>
          </p:cNvSpPr>
          <p:nvPr/>
        </p:nvSpPr>
        <p:spPr bwMode="auto">
          <a:xfrm>
            <a:off x="1673225" y="2317750"/>
            <a:ext cx="517525" cy="404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r>
              <a:rPr lang="fr-FR" altLang="fr-FR" sz="2400" i="1">
                <a:latin typeface="Tahoma" panose="020B0604030504040204" pitchFamily="34" charset="0"/>
              </a:rPr>
              <a:t>b</a:t>
            </a:r>
            <a:endParaRPr lang="en-GB" altLang="fr-FR" sz="2400">
              <a:latin typeface="Tahoma" panose="020B0604030504040204" pitchFamily="34" charset="0"/>
            </a:endParaRPr>
          </a:p>
        </p:txBody>
      </p:sp>
      <p:sp>
        <p:nvSpPr>
          <p:cNvPr id="52233" name="Text Box 8"/>
          <p:cNvSpPr txBox="1">
            <a:spLocks noChangeArrowheads="1"/>
          </p:cNvSpPr>
          <p:nvPr/>
        </p:nvSpPr>
        <p:spPr bwMode="auto">
          <a:xfrm>
            <a:off x="2794000" y="3127375"/>
            <a:ext cx="517525" cy="406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r>
              <a:rPr lang="fr-FR" altLang="fr-FR" sz="2400" i="1">
                <a:latin typeface="Tahoma" panose="020B0604030504040204" pitchFamily="34" charset="0"/>
              </a:rPr>
              <a:t>e</a:t>
            </a:r>
            <a:endParaRPr lang="en-GB" altLang="fr-FR" sz="2400">
              <a:latin typeface="Tahoma" panose="020B0604030504040204" pitchFamily="34" charset="0"/>
            </a:endParaRPr>
          </a:p>
        </p:txBody>
      </p:sp>
      <p:sp>
        <p:nvSpPr>
          <p:cNvPr id="52234" name="Text Box 9"/>
          <p:cNvSpPr txBox="1">
            <a:spLocks noChangeArrowheads="1"/>
          </p:cNvSpPr>
          <p:nvPr/>
        </p:nvSpPr>
        <p:spPr bwMode="auto">
          <a:xfrm>
            <a:off x="1844675" y="3127375"/>
            <a:ext cx="517525" cy="406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r>
              <a:rPr lang="fr-FR" altLang="fr-FR" sz="2400" i="1">
                <a:latin typeface="Tahoma" panose="020B0604030504040204" pitchFamily="34" charset="0"/>
              </a:rPr>
              <a:t>d</a:t>
            </a:r>
            <a:endParaRPr lang="en-GB" altLang="fr-FR" sz="2400">
              <a:latin typeface="Tahoma" panose="020B0604030504040204" pitchFamily="34" charset="0"/>
            </a:endParaRPr>
          </a:p>
        </p:txBody>
      </p:sp>
      <p:sp>
        <p:nvSpPr>
          <p:cNvPr id="52235" name="Text Box 10"/>
          <p:cNvSpPr txBox="1">
            <a:spLocks noChangeArrowheads="1"/>
          </p:cNvSpPr>
          <p:nvPr/>
        </p:nvSpPr>
        <p:spPr bwMode="auto">
          <a:xfrm>
            <a:off x="2362200" y="4141788"/>
            <a:ext cx="517525" cy="4048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r>
              <a:rPr lang="fr-FR" altLang="fr-FR" sz="2400" i="1">
                <a:latin typeface="Tahoma" panose="020B0604030504040204" pitchFamily="34" charset="0"/>
              </a:rPr>
              <a:t>f</a:t>
            </a:r>
            <a:endParaRPr lang="en-GB" altLang="fr-FR" sz="2400">
              <a:latin typeface="Tahoma" panose="020B0604030504040204" pitchFamily="34" charset="0"/>
            </a:endParaRPr>
          </a:p>
        </p:txBody>
      </p:sp>
      <p:sp>
        <p:nvSpPr>
          <p:cNvPr id="52236" name="Text Box 11"/>
          <p:cNvSpPr txBox="1">
            <a:spLocks noChangeArrowheads="1"/>
          </p:cNvSpPr>
          <p:nvPr/>
        </p:nvSpPr>
        <p:spPr bwMode="auto">
          <a:xfrm>
            <a:off x="723900" y="4343400"/>
            <a:ext cx="517525" cy="404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r>
              <a:rPr lang="fr-FR" altLang="fr-FR" sz="2400" i="1">
                <a:latin typeface="Tahoma" panose="020B0604030504040204" pitchFamily="34" charset="0"/>
              </a:rPr>
              <a:t>c</a:t>
            </a:r>
            <a:endParaRPr lang="en-GB" altLang="fr-FR" sz="2400">
              <a:latin typeface="Tahoma" panose="020B0604030504040204" pitchFamily="34" charset="0"/>
            </a:endParaRPr>
          </a:p>
        </p:txBody>
      </p:sp>
      <p:sp>
        <p:nvSpPr>
          <p:cNvPr id="52237" name="Oval 12"/>
          <p:cNvSpPr>
            <a:spLocks noChangeArrowheads="1"/>
          </p:cNvSpPr>
          <p:nvPr/>
        </p:nvSpPr>
        <p:spPr bwMode="auto">
          <a:xfrm>
            <a:off x="896938" y="2925763"/>
            <a:ext cx="173037" cy="201612"/>
          </a:xfrm>
          <a:prstGeom prst="ellipse">
            <a:avLst/>
          </a:prstGeom>
          <a:solidFill>
            <a:srgbClr val="000000"/>
          </a:solidFill>
          <a:ln w="9525">
            <a:solidFill>
              <a:srgbClr val="000000"/>
            </a:solidFill>
            <a:round/>
            <a:headEnd/>
            <a:tailEnd/>
          </a:ln>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52238" name="Oval 13"/>
          <p:cNvSpPr>
            <a:spLocks noChangeArrowheads="1"/>
          </p:cNvSpPr>
          <p:nvPr/>
        </p:nvSpPr>
        <p:spPr bwMode="auto">
          <a:xfrm>
            <a:off x="896938" y="4141788"/>
            <a:ext cx="173037" cy="201612"/>
          </a:xfrm>
          <a:prstGeom prst="ellipse">
            <a:avLst/>
          </a:prstGeom>
          <a:solidFill>
            <a:srgbClr val="000000"/>
          </a:solidFill>
          <a:ln w="9525">
            <a:solidFill>
              <a:srgbClr val="000000"/>
            </a:solidFill>
            <a:round/>
            <a:headEnd/>
            <a:tailEnd/>
          </a:ln>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52239" name="Oval 14"/>
          <p:cNvSpPr>
            <a:spLocks noChangeArrowheads="1"/>
          </p:cNvSpPr>
          <p:nvPr/>
        </p:nvSpPr>
        <p:spPr bwMode="auto">
          <a:xfrm>
            <a:off x="1500188" y="2520950"/>
            <a:ext cx="173037" cy="201613"/>
          </a:xfrm>
          <a:prstGeom prst="ellipse">
            <a:avLst/>
          </a:prstGeom>
          <a:solidFill>
            <a:srgbClr val="000000"/>
          </a:solidFill>
          <a:ln w="9525">
            <a:solidFill>
              <a:srgbClr val="000000"/>
            </a:solidFill>
            <a:round/>
            <a:headEnd/>
            <a:tailEnd/>
          </a:ln>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52240" name="Oval 15"/>
          <p:cNvSpPr>
            <a:spLocks noChangeArrowheads="1"/>
          </p:cNvSpPr>
          <p:nvPr/>
        </p:nvSpPr>
        <p:spPr bwMode="auto">
          <a:xfrm>
            <a:off x="2706688" y="3127375"/>
            <a:ext cx="173037" cy="203200"/>
          </a:xfrm>
          <a:prstGeom prst="ellipse">
            <a:avLst/>
          </a:prstGeom>
          <a:solidFill>
            <a:srgbClr val="000000"/>
          </a:solidFill>
          <a:ln w="9525">
            <a:solidFill>
              <a:srgbClr val="000000"/>
            </a:solidFill>
            <a:round/>
            <a:headEnd/>
            <a:tailEnd/>
          </a:ln>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52241" name="Oval 16"/>
          <p:cNvSpPr>
            <a:spLocks noChangeArrowheads="1"/>
          </p:cNvSpPr>
          <p:nvPr/>
        </p:nvSpPr>
        <p:spPr bwMode="auto">
          <a:xfrm>
            <a:off x="2103438" y="4141788"/>
            <a:ext cx="173037" cy="201612"/>
          </a:xfrm>
          <a:prstGeom prst="ellipse">
            <a:avLst/>
          </a:prstGeom>
          <a:solidFill>
            <a:srgbClr val="000000"/>
          </a:solidFill>
          <a:ln w="9525">
            <a:solidFill>
              <a:srgbClr val="000000"/>
            </a:solidFill>
            <a:round/>
            <a:headEnd/>
            <a:tailEnd/>
          </a:ln>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cxnSp>
        <p:nvCxnSpPr>
          <p:cNvPr id="52242" name="AutoShape 17"/>
          <p:cNvCxnSpPr>
            <a:cxnSpLocks noChangeShapeType="1"/>
            <a:stCxn id="52237" idx="6"/>
            <a:endCxn id="52239" idx="2"/>
          </p:cNvCxnSpPr>
          <p:nvPr/>
        </p:nvCxnSpPr>
        <p:spPr bwMode="auto">
          <a:xfrm flipV="1">
            <a:off x="1069975" y="2620963"/>
            <a:ext cx="430213" cy="40640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52243" name="AutoShape 18"/>
          <p:cNvCxnSpPr>
            <a:cxnSpLocks noChangeShapeType="1"/>
            <a:stCxn id="52237" idx="4"/>
            <a:endCxn id="52238" idx="0"/>
          </p:cNvCxnSpPr>
          <p:nvPr/>
        </p:nvCxnSpPr>
        <p:spPr bwMode="auto">
          <a:xfrm>
            <a:off x="982663" y="3127375"/>
            <a:ext cx="1587" cy="1014413"/>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52244" name="AutoShape 19"/>
          <p:cNvCxnSpPr>
            <a:cxnSpLocks noChangeShapeType="1"/>
            <a:stCxn id="52239" idx="5"/>
            <a:endCxn id="52240" idx="1"/>
          </p:cNvCxnSpPr>
          <p:nvPr/>
        </p:nvCxnSpPr>
        <p:spPr bwMode="auto">
          <a:xfrm>
            <a:off x="1647825" y="2693988"/>
            <a:ext cx="1084263" cy="46355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52245" name="AutoShape 20"/>
          <p:cNvCxnSpPr>
            <a:cxnSpLocks noChangeShapeType="1"/>
            <a:stCxn id="52241" idx="7"/>
            <a:endCxn id="52240" idx="3"/>
          </p:cNvCxnSpPr>
          <p:nvPr/>
        </p:nvCxnSpPr>
        <p:spPr bwMode="auto">
          <a:xfrm flipV="1">
            <a:off x="2251075" y="3300413"/>
            <a:ext cx="481013" cy="86995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52246" name="Text Box 21"/>
          <p:cNvSpPr txBox="1">
            <a:spLocks noChangeArrowheads="1"/>
          </p:cNvSpPr>
          <p:nvPr/>
        </p:nvSpPr>
        <p:spPr bwMode="auto">
          <a:xfrm>
            <a:off x="638175" y="2520950"/>
            <a:ext cx="517525" cy="404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r>
              <a:rPr lang="fr-FR" altLang="fr-FR" sz="2400" i="1">
                <a:latin typeface="Tahoma" panose="020B0604030504040204" pitchFamily="34" charset="0"/>
              </a:rPr>
              <a:t>a</a:t>
            </a:r>
            <a:endParaRPr lang="en-GB" altLang="fr-FR" sz="2400">
              <a:latin typeface="Tahoma" panose="020B0604030504040204" pitchFamily="34" charset="0"/>
            </a:endParaRPr>
          </a:p>
        </p:txBody>
      </p:sp>
      <p:sp>
        <p:nvSpPr>
          <p:cNvPr id="52247" name="Text Box 22"/>
          <p:cNvSpPr txBox="1">
            <a:spLocks noChangeArrowheads="1"/>
          </p:cNvSpPr>
          <p:nvPr/>
        </p:nvSpPr>
        <p:spPr bwMode="auto">
          <a:xfrm>
            <a:off x="1270000" y="4618038"/>
            <a:ext cx="688975" cy="6080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r>
              <a:rPr lang="fr-FR" altLang="fr-FR" sz="2400" i="1">
                <a:latin typeface="Tahoma" panose="020B0604030504040204" pitchFamily="34" charset="0"/>
              </a:rPr>
              <a:t>G</a:t>
            </a:r>
            <a:r>
              <a:rPr lang="fr-FR" altLang="fr-FR" sz="2400" baseline="-25000">
                <a:latin typeface="Tahoma" panose="020B0604030504040204" pitchFamily="34" charset="0"/>
              </a:rPr>
              <a:t>1</a:t>
            </a:r>
            <a:endParaRPr lang="en-GB" altLang="fr-FR" sz="2400">
              <a:latin typeface="Tahoma" panose="020B0604030504040204" pitchFamily="34" charset="0"/>
            </a:endParaRPr>
          </a:p>
        </p:txBody>
      </p:sp>
      <p:sp>
        <p:nvSpPr>
          <p:cNvPr id="52248" name="Text Box 23"/>
          <p:cNvSpPr txBox="1">
            <a:spLocks noChangeArrowheads="1"/>
          </p:cNvSpPr>
          <p:nvPr/>
        </p:nvSpPr>
        <p:spPr bwMode="auto">
          <a:xfrm>
            <a:off x="6054725" y="4837113"/>
            <a:ext cx="688975" cy="6080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r>
              <a:rPr lang="fr-FR" altLang="fr-FR" sz="2400" i="1">
                <a:latin typeface="Tahoma" panose="020B0604030504040204" pitchFamily="34" charset="0"/>
              </a:rPr>
              <a:t>G</a:t>
            </a:r>
            <a:r>
              <a:rPr lang="fr-FR" altLang="fr-FR" sz="2400" baseline="-25000">
                <a:latin typeface="Tahoma" panose="020B0604030504040204" pitchFamily="34" charset="0"/>
              </a:rPr>
              <a:t>2</a:t>
            </a:r>
            <a:endParaRPr lang="en-GB" altLang="fr-FR" sz="2400">
              <a:latin typeface="Tahoma" panose="020B0604030504040204" pitchFamily="34" charset="0"/>
            </a:endParaRPr>
          </a:p>
        </p:txBody>
      </p:sp>
      <p:cxnSp>
        <p:nvCxnSpPr>
          <p:cNvPr id="52249" name="AutoShape 24"/>
          <p:cNvCxnSpPr>
            <a:cxnSpLocks noChangeShapeType="1"/>
            <a:stCxn id="52238" idx="7"/>
            <a:endCxn id="52240" idx="2"/>
          </p:cNvCxnSpPr>
          <p:nvPr/>
        </p:nvCxnSpPr>
        <p:spPr bwMode="auto">
          <a:xfrm flipV="1">
            <a:off x="1044575" y="3228975"/>
            <a:ext cx="1662113" cy="94138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52250" name="AutoShape 25"/>
          <p:cNvCxnSpPr>
            <a:cxnSpLocks noChangeShapeType="1"/>
            <a:stCxn id="52252" idx="0"/>
            <a:endCxn id="52239" idx="4"/>
          </p:cNvCxnSpPr>
          <p:nvPr/>
        </p:nvCxnSpPr>
        <p:spPr bwMode="auto">
          <a:xfrm flipH="1" flipV="1">
            <a:off x="1585913" y="2722563"/>
            <a:ext cx="173037" cy="608012"/>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52251" name="AutoShape 26"/>
          <p:cNvCxnSpPr>
            <a:cxnSpLocks noChangeShapeType="1"/>
            <a:stCxn id="52237" idx="5"/>
            <a:endCxn id="52241" idx="1"/>
          </p:cNvCxnSpPr>
          <p:nvPr/>
        </p:nvCxnSpPr>
        <p:spPr bwMode="auto">
          <a:xfrm>
            <a:off x="1044575" y="3098800"/>
            <a:ext cx="1084263" cy="1071563"/>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52252" name="Oval 27"/>
          <p:cNvSpPr>
            <a:spLocks noChangeArrowheads="1"/>
          </p:cNvSpPr>
          <p:nvPr/>
        </p:nvSpPr>
        <p:spPr bwMode="auto">
          <a:xfrm>
            <a:off x="1673225" y="3330575"/>
            <a:ext cx="171450" cy="203200"/>
          </a:xfrm>
          <a:prstGeom prst="ellipse">
            <a:avLst/>
          </a:prstGeom>
          <a:solidFill>
            <a:srgbClr val="000000"/>
          </a:solidFill>
          <a:ln w="9525">
            <a:solidFill>
              <a:srgbClr val="000000"/>
            </a:solidFill>
            <a:round/>
            <a:headEnd/>
            <a:tailEnd/>
          </a:ln>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cxnSp>
        <p:nvCxnSpPr>
          <p:cNvPr id="52253" name="AutoShape 28"/>
          <p:cNvCxnSpPr>
            <a:cxnSpLocks noChangeShapeType="1"/>
            <a:stCxn id="52252" idx="5"/>
            <a:endCxn id="52241" idx="0"/>
          </p:cNvCxnSpPr>
          <p:nvPr/>
        </p:nvCxnSpPr>
        <p:spPr bwMode="auto">
          <a:xfrm>
            <a:off x="1820863" y="3503613"/>
            <a:ext cx="369887" cy="638175"/>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52254" name="AutoShape 29"/>
          <p:cNvCxnSpPr>
            <a:cxnSpLocks noChangeShapeType="1"/>
            <a:stCxn id="52238" idx="7"/>
            <a:endCxn id="52252" idx="3"/>
          </p:cNvCxnSpPr>
          <p:nvPr/>
        </p:nvCxnSpPr>
        <p:spPr bwMode="auto">
          <a:xfrm flipV="1">
            <a:off x="1044575" y="3503613"/>
            <a:ext cx="654050" cy="66675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52255" name="Text Box 30"/>
          <p:cNvSpPr txBox="1">
            <a:spLocks noChangeArrowheads="1"/>
          </p:cNvSpPr>
          <p:nvPr/>
        </p:nvSpPr>
        <p:spPr bwMode="auto">
          <a:xfrm>
            <a:off x="6267450" y="2419350"/>
            <a:ext cx="517525" cy="404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r>
              <a:rPr lang="fr-FR" altLang="fr-FR" sz="2400" i="1">
                <a:latin typeface="Tahoma" panose="020B0604030504040204" pitchFamily="34" charset="0"/>
              </a:rPr>
              <a:t>?</a:t>
            </a:r>
            <a:endParaRPr lang="en-GB" altLang="fr-FR" sz="2400">
              <a:latin typeface="Tahoma" panose="020B0604030504040204" pitchFamily="34" charset="0"/>
            </a:endParaRPr>
          </a:p>
        </p:txBody>
      </p:sp>
      <p:sp>
        <p:nvSpPr>
          <p:cNvPr id="52256" name="Text Box 31"/>
          <p:cNvSpPr txBox="1">
            <a:spLocks noChangeArrowheads="1"/>
          </p:cNvSpPr>
          <p:nvPr/>
        </p:nvSpPr>
        <p:spPr bwMode="auto">
          <a:xfrm>
            <a:off x="6440488" y="3228975"/>
            <a:ext cx="517525" cy="406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r>
              <a:rPr lang="fr-FR" altLang="fr-FR" sz="2400" i="1">
                <a:latin typeface="Tahoma" panose="020B0604030504040204" pitchFamily="34" charset="0"/>
              </a:rPr>
              <a:t>?</a:t>
            </a:r>
            <a:endParaRPr lang="en-GB" altLang="fr-FR" sz="2400">
              <a:latin typeface="Tahoma" panose="020B0604030504040204" pitchFamily="34" charset="0"/>
            </a:endParaRPr>
          </a:p>
        </p:txBody>
      </p:sp>
      <p:sp>
        <p:nvSpPr>
          <p:cNvPr id="52257" name="Text Box 32"/>
          <p:cNvSpPr txBox="1">
            <a:spLocks noChangeArrowheads="1"/>
          </p:cNvSpPr>
          <p:nvPr/>
        </p:nvSpPr>
        <p:spPr bwMode="auto">
          <a:xfrm>
            <a:off x="6958013" y="4241800"/>
            <a:ext cx="515937" cy="406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r>
              <a:rPr lang="fr-FR" altLang="fr-FR" sz="2400" i="1">
                <a:latin typeface="Tahoma" panose="020B0604030504040204" pitchFamily="34" charset="0"/>
              </a:rPr>
              <a:t>?</a:t>
            </a:r>
            <a:endParaRPr lang="en-GB" altLang="fr-FR" sz="2400">
              <a:latin typeface="Tahoma" panose="020B0604030504040204" pitchFamily="34" charset="0"/>
            </a:endParaRPr>
          </a:p>
        </p:txBody>
      </p:sp>
      <p:sp>
        <p:nvSpPr>
          <p:cNvPr id="52258" name="Oval 33"/>
          <p:cNvSpPr>
            <a:spLocks noChangeArrowheads="1"/>
          </p:cNvSpPr>
          <p:nvPr/>
        </p:nvSpPr>
        <p:spPr bwMode="auto">
          <a:xfrm>
            <a:off x="5491163" y="3027363"/>
            <a:ext cx="173037" cy="201612"/>
          </a:xfrm>
          <a:prstGeom prst="ellipse">
            <a:avLst/>
          </a:prstGeom>
          <a:solidFill>
            <a:srgbClr val="000000"/>
          </a:solidFill>
          <a:ln w="9525">
            <a:solidFill>
              <a:srgbClr val="000000"/>
            </a:solidFill>
            <a:round/>
            <a:headEnd/>
            <a:tailEnd/>
          </a:ln>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52259" name="Oval 34"/>
          <p:cNvSpPr>
            <a:spLocks noChangeArrowheads="1"/>
          </p:cNvSpPr>
          <p:nvPr/>
        </p:nvSpPr>
        <p:spPr bwMode="auto">
          <a:xfrm>
            <a:off x="5491163" y="4241800"/>
            <a:ext cx="173037" cy="203200"/>
          </a:xfrm>
          <a:prstGeom prst="ellipse">
            <a:avLst/>
          </a:prstGeom>
          <a:solidFill>
            <a:srgbClr val="000000"/>
          </a:solidFill>
          <a:ln w="9525">
            <a:solidFill>
              <a:srgbClr val="000000"/>
            </a:solidFill>
            <a:round/>
            <a:headEnd/>
            <a:tailEnd/>
          </a:ln>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52260" name="Oval 35"/>
          <p:cNvSpPr>
            <a:spLocks noChangeArrowheads="1"/>
          </p:cNvSpPr>
          <p:nvPr/>
        </p:nvSpPr>
        <p:spPr bwMode="auto">
          <a:xfrm>
            <a:off x="6094413" y="2620963"/>
            <a:ext cx="173037" cy="203200"/>
          </a:xfrm>
          <a:prstGeom prst="ellipse">
            <a:avLst/>
          </a:prstGeom>
          <a:solidFill>
            <a:srgbClr val="000000"/>
          </a:solidFill>
          <a:ln w="9525">
            <a:solidFill>
              <a:srgbClr val="000000"/>
            </a:solidFill>
            <a:round/>
            <a:headEnd/>
            <a:tailEnd/>
          </a:ln>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52261" name="Oval 36"/>
          <p:cNvSpPr>
            <a:spLocks noChangeArrowheads="1"/>
          </p:cNvSpPr>
          <p:nvPr/>
        </p:nvSpPr>
        <p:spPr bwMode="auto">
          <a:xfrm>
            <a:off x="6699250" y="4241800"/>
            <a:ext cx="171450" cy="203200"/>
          </a:xfrm>
          <a:prstGeom prst="ellipse">
            <a:avLst/>
          </a:prstGeom>
          <a:solidFill>
            <a:srgbClr val="000000"/>
          </a:solidFill>
          <a:ln w="9525">
            <a:solidFill>
              <a:srgbClr val="000000"/>
            </a:solidFill>
            <a:round/>
            <a:headEnd/>
            <a:tailEnd/>
          </a:ln>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cxnSp>
        <p:nvCxnSpPr>
          <p:cNvPr id="52262" name="AutoShape 37"/>
          <p:cNvCxnSpPr>
            <a:cxnSpLocks noChangeShapeType="1"/>
            <a:stCxn id="52258" idx="7"/>
            <a:endCxn id="52260" idx="2"/>
          </p:cNvCxnSpPr>
          <p:nvPr/>
        </p:nvCxnSpPr>
        <p:spPr bwMode="auto">
          <a:xfrm flipV="1">
            <a:off x="5638800" y="2722563"/>
            <a:ext cx="455613" cy="333375"/>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52263" name="AutoShape 38"/>
          <p:cNvCxnSpPr>
            <a:cxnSpLocks noChangeShapeType="1"/>
            <a:stCxn id="52258" idx="4"/>
            <a:endCxn id="52259" idx="0"/>
          </p:cNvCxnSpPr>
          <p:nvPr/>
        </p:nvCxnSpPr>
        <p:spPr bwMode="auto">
          <a:xfrm>
            <a:off x="5578475" y="3228975"/>
            <a:ext cx="0" cy="1012825"/>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52264" name="AutoShape 39"/>
          <p:cNvCxnSpPr>
            <a:cxnSpLocks noChangeShapeType="1"/>
            <a:stCxn id="52260" idx="5"/>
            <a:endCxn id="52272" idx="0"/>
          </p:cNvCxnSpPr>
          <p:nvPr/>
        </p:nvCxnSpPr>
        <p:spPr bwMode="auto">
          <a:xfrm>
            <a:off x="6242050" y="2794000"/>
            <a:ext cx="1208088" cy="536575"/>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52265" name="AutoShape 40"/>
          <p:cNvCxnSpPr>
            <a:cxnSpLocks noChangeShapeType="1"/>
            <a:stCxn id="52261" idx="7"/>
            <a:endCxn id="52272" idx="3"/>
          </p:cNvCxnSpPr>
          <p:nvPr/>
        </p:nvCxnSpPr>
        <p:spPr bwMode="auto">
          <a:xfrm flipV="1">
            <a:off x="6845300" y="3503613"/>
            <a:ext cx="542925" cy="76835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52266" name="AutoShape 41"/>
          <p:cNvCxnSpPr>
            <a:cxnSpLocks noChangeShapeType="1"/>
            <a:stCxn id="52259" idx="6"/>
            <a:endCxn id="52261" idx="2"/>
          </p:cNvCxnSpPr>
          <p:nvPr/>
        </p:nvCxnSpPr>
        <p:spPr bwMode="auto">
          <a:xfrm>
            <a:off x="5664200" y="4343400"/>
            <a:ext cx="1035050" cy="158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52267" name="AutoShape 42"/>
          <p:cNvCxnSpPr>
            <a:cxnSpLocks noChangeShapeType="1"/>
            <a:stCxn id="52269" idx="0"/>
            <a:endCxn id="52260" idx="4"/>
          </p:cNvCxnSpPr>
          <p:nvPr/>
        </p:nvCxnSpPr>
        <p:spPr bwMode="auto">
          <a:xfrm flipH="1" flipV="1">
            <a:off x="6181725" y="2824163"/>
            <a:ext cx="171450" cy="608012"/>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52268" name="AutoShape 43"/>
          <p:cNvCxnSpPr>
            <a:cxnSpLocks noChangeShapeType="1"/>
            <a:stCxn id="52258" idx="6"/>
            <a:endCxn id="52272" idx="2"/>
          </p:cNvCxnSpPr>
          <p:nvPr/>
        </p:nvCxnSpPr>
        <p:spPr bwMode="auto">
          <a:xfrm>
            <a:off x="5664200" y="3127375"/>
            <a:ext cx="1698625" cy="30480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52269" name="Oval 44"/>
          <p:cNvSpPr>
            <a:spLocks noChangeArrowheads="1"/>
          </p:cNvSpPr>
          <p:nvPr/>
        </p:nvSpPr>
        <p:spPr bwMode="auto">
          <a:xfrm>
            <a:off x="6267450" y="3432175"/>
            <a:ext cx="173038" cy="203200"/>
          </a:xfrm>
          <a:prstGeom prst="ellipse">
            <a:avLst/>
          </a:prstGeom>
          <a:solidFill>
            <a:srgbClr val="000000"/>
          </a:solidFill>
          <a:ln w="9525">
            <a:solidFill>
              <a:srgbClr val="000000"/>
            </a:solidFill>
            <a:round/>
            <a:headEnd/>
            <a:tailEnd/>
          </a:ln>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cxnSp>
        <p:nvCxnSpPr>
          <p:cNvPr id="52270" name="AutoShape 45"/>
          <p:cNvCxnSpPr>
            <a:cxnSpLocks noChangeShapeType="1"/>
            <a:stCxn id="52269" idx="5"/>
            <a:endCxn id="52261" idx="0"/>
          </p:cNvCxnSpPr>
          <p:nvPr/>
        </p:nvCxnSpPr>
        <p:spPr bwMode="auto">
          <a:xfrm>
            <a:off x="6415088" y="3605213"/>
            <a:ext cx="369887" cy="636587"/>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52271" name="AutoShape 46"/>
          <p:cNvCxnSpPr>
            <a:cxnSpLocks noChangeShapeType="1"/>
            <a:stCxn id="52259" idx="7"/>
            <a:endCxn id="52269" idx="3"/>
          </p:cNvCxnSpPr>
          <p:nvPr/>
        </p:nvCxnSpPr>
        <p:spPr bwMode="auto">
          <a:xfrm flipV="1">
            <a:off x="5638800" y="3605213"/>
            <a:ext cx="654050" cy="66675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52272" name="Oval 47"/>
          <p:cNvSpPr>
            <a:spLocks noChangeArrowheads="1"/>
          </p:cNvSpPr>
          <p:nvPr/>
        </p:nvSpPr>
        <p:spPr bwMode="auto">
          <a:xfrm>
            <a:off x="7362825" y="3330575"/>
            <a:ext cx="173038" cy="203200"/>
          </a:xfrm>
          <a:prstGeom prst="ellipse">
            <a:avLst/>
          </a:prstGeom>
          <a:solidFill>
            <a:srgbClr val="000000"/>
          </a:solidFill>
          <a:ln w="9525">
            <a:solidFill>
              <a:srgbClr val="000000"/>
            </a:solidFill>
            <a:round/>
            <a:headEnd/>
            <a:tailEnd/>
          </a:ln>
        </p:spPr>
        <p:txBody>
          <a:bodyPr/>
          <a:lstStyle>
            <a:lvl1pPr algn="just">
              <a:spcBef>
                <a:spcPct val="20000"/>
              </a:spcBef>
              <a:buClr>
                <a:schemeClr val="tx2"/>
              </a:buClr>
              <a:buSzPct val="70000"/>
              <a:buFont typeface="Wingdings" panose="05000000000000000000" pitchFamily="2" charset="2"/>
              <a:buChar char="l"/>
              <a:defRPr sz="3000">
                <a:solidFill>
                  <a:schemeClr val="tx1"/>
                </a:solidFill>
                <a:latin typeface="Comic Sans MS" panose="030F0702030302020204" pitchFamily="66" charset="0"/>
              </a:defRPr>
            </a:lvl1pPr>
            <a:lvl2pPr marL="742950" indent="-285750" algn="just">
              <a:spcBef>
                <a:spcPct val="20000"/>
              </a:spcBef>
              <a:buClr>
                <a:schemeClr val="accent2"/>
              </a:buClr>
              <a:buSzPct val="70000"/>
              <a:buFont typeface="Wingdings" panose="05000000000000000000" pitchFamily="2" charset="2"/>
              <a:buChar char="l"/>
              <a:defRPr sz="2600">
                <a:solidFill>
                  <a:schemeClr val="tx1"/>
                </a:solidFill>
                <a:latin typeface="Comic Sans MS" panose="030F0702030302020204" pitchFamily="66"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Comic Sans MS" panose="030F0702030302020204" pitchFamily="66"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Comic Sans MS" panose="030F0702030302020204" pitchFamily="66"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Comic Sans MS" panose="030F0702030302020204" pitchFamily="66"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Tree>
    <p:extLst>
      <p:ext uri="{BB962C8B-B14F-4D97-AF65-F5344CB8AC3E}">
        <p14:creationId xmlns:p14="http://schemas.microsoft.com/office/powerpoint/2010/main" val="27047250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Rot="1" noChangeArrowheads="1"/>
          </p:cNvSpPr>
          <p:nvPr>
            <p:ph type="title"/>
          </p:nvPr>
        </p:nvSpPr>
        <p:spPr/>
        <p:txBody>
          <a:bodyPr/>
          <a:lstStyle/>
          <a:p>
            <a:r>
              <a:rPr lang="fr-FR"/>
              <a:t>Logistique</a:t>
            </a:r>
          </a:p>
        </p:txBody>
      </p:sp>
      <p:sp>
        <p:nvSpPr>
          <p:cNvPr id="7" name="Espace réservé du numéro de diapositive 4"/>
          <p:cNvSpPr>
            <a:spLocks noGrp="1"/>
          </p:cNvSpPr>
          <p:nvPr>
            <p:ph type="sldNum" sz="quarter" idx="4294967295"/>
          </p:nvPr>
        </p:nvSpPr>
        <p:spPr>
          <a:xfrm>
            <a:off x="6457950" y="6356351"/>
            <a:ext cx="2057400" cy="365125"/>
          </a:xfrm>
        </p:spPr>
        <p:txBody>
          <a:bodyPr/>
          <a:lstStyle/>
          <a:p>
            <a:fld id="{6BF704EB-63E9-4067-A272-CA81FC2B8090}" type="slidenum">
              <a:rPr lang="fr-FR"/>
              <a:pPr/>
              <a:t>11</a:t>
            </a:fld>
            <a:endParaRPr lang="fr-FR"/>
          </a:p>
        </p:txBody>
      </p:sp>
      <p:pic>
        <p:nvPicPr>
          <p:cNvPr id="403459" name="Picture 3" descr="logistique_2_bi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825" y="1879600"/>
            <a:ext cx="3865563" cy="2898775"/>
          </a:xfrm>
          <a:prstGeom prst="rect">
            <a:avLst/>
          </a:prstGeom>
          <a:noFill/>
          <a:extLst>
            <a:ext uri="{909E8E84-426E-40dd-AFC4-6F175D3DCCD1}">
              <a14:hiddenFill xmlns:a14="http://schemas.microsoft.com/office/drawing/2010/main" xmlns="">
                <a:solidFill>
                  <a:srgbClr val="FFFFFF"/>
                </a:solidFill>
              </a14:hiddenFill>
            </a:ext>
          </a:extLst>
        </p:spPr>
      </p:pic>
      <p:pic>
        <p:nvPicPr>
          <p:cNvPr id="403460" name="Picture 4" descr="commerce_musulma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388" y="1916113"/>
            <a:ext cx="4716462" cy="2859087"/>
          </a:xfrm>
          <a:prstGeom prst="rect">
            <a:avLst/>
          </a:prstGeom>
          <a:noFill/>
          <a:extLst>
            <a:ext uri="{909E8E84-426E-40dd-AFC4-6F175D3DCCD1}">
              <a14:hiddenFill xmlns:a14="http://schemas.microsoft.com/office/drawing/2010/main" xmlns="">
                <a:solidFill>
                  <a:srgbClr val="FFFFFF"/>
                </a:solidFill>
              </a14:hiddenFill>
            </a:ext>
          </a:extLst>
        </p:spPr>
      </p:pic>
      <p:sp>
        <p:nvSpPr>
          <p:cNvPr id="403461" name="Text Box 5"/>
          <p:cNvSpPr txBox="1">
            <a:spLocks noChangeArrowheads="1"/>
          </p:cNvSpPr>
          <p:nvPr/>
        </p:nvSpPr>
        <p:spPr bwMode="auto">
          <a:xfrm>
            <a:off x="1116013" y="5589588"/>
            <a:ext cx="6911975"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fr-FR" sz="2400" dirty="0">
                <a:latin typeface="Arial" charset="0"/>
              </a:rPr>
              <a:t>Plannings, ordonnancements… (des algorithmes que vous verrez beaucoup plus tard)</a:t>
            </a:r>
          </a:p>
        </p:txBody>
      </p:sp>
    </p:spTree>
    <p:extLst>
      <p:ext uri="{BB962C8B-B14F-4D97-AF65-F5344CB8AC3E}">
        <p14:creationId xmlns:p14="http://schemas.microsoft.com/office/powerpoint/2010/main" val="36996071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Rectangle 2"/>
          <p:cNvSpPr>
            <a:spLocks noGrp="1" noRot="1" noChangeArrowheads="1"/>
          </p:cNvSpPr>
          <p:nvPr>
            <p:ph type="title"/>
          </p:nvPr>
        </p:nvSpPr>
        <p:spPr/>
        <p:txBody>
          <a:bodyPr/>
          <a:lstStyle/>
          <a:p>
            <a:r>
              <a:rPr lang="fr-FR"/>
              <a:t>Réseaux</a:t>
            </a:r>
          </a:p>
        </p:txBody>
      </p:sp>
      <p:sp>
        <p:nvSpPr>
          <p:cNvPr id="8" name="Espace réservé du numéro de diapositive 4"/>
          <p:cNvSpPr>
            <a:spLocks noGrp="1"/>
          </p:cNvSpPr>
          <p:nvPr>
            <p:ph type="sldNum" sz="quarter" idx="4294967295"/>
          </p:nvPr>
        </p:nvSpPr>
        <p:spPr>
          <a:xfrm>
            <a:off x="6457950" y="6356351"/>
            <a:ext cx="2057400" cy="365125"/>
          </a:xfrm>
        </p:spPr>
        <p:txBody>
          <a:bodyPr/>
          <a:lstStyle/>
          <a:p>
            <a:fld id="{D82D7FC7-63B9-410A-A74E-68F5D942BFAC}" type="slidenum">
              <a:rPr lang="fr-FR"/>
              <a:pPr/>
              <a:t>12</a:t>
            </a:fld>
            <a:endParaRPr lang="fr-FR" dirty="0"/>
          </a:p>
        </p:txBody>
      </p:sp>
      <p:pic>
        <p:nvPicPr>
          <p:cNvPr id="404483" name="Picture 3" descr="reseau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412875"/>
            <a:ext cx="3810000" cy="2857500"/>
          </a:xfrm>
          <a:prstGeom prst="rect">
            <a:avLst/>
          </a:prstGeom>
          <a:noFill/>
          <a:extLst>
            <a:ext uri="{909E8E84-426E-40dd-AFC4-6F175D3DCCD1}">
              <a14:hiddenFill xmlns:a14="http://schemas.microsoft.com/office/drawing/2010/main" xmlns="">
                <a:solidFill>
                  <a:srgbClr val="FFFFFF"/>
                </a:solidFill>
              </a14:hiddenFill>
            </a:ext>
          </a:extLst>
        </p:spPr>
      </p:pic>
      <p:sp>
        <p:nvSpPr>
          <p:cNvPr id="404485" name="Rectangle 5"/>
          <p:cNvSpPr>
            <a:spLocks noChangeArrowheads="1"/>
          </p:cNvSpPr>
          <p:nvPr/>
        </p:nvSpPr>
        <p:spPr bwMode="auto">
          <a:xfrm>
            <a:off x="179388" y="4508500"/>
            <a:ext cx="4608512"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fr-FR" sz="2800" dirty="0">
                <a:latin typeface="Arial" charset="0"/>
              </a:rPr>
              <a:t>Routage dans les réseaux </a:t>
            </a:r>
          </a:p>
        </p:txBody>
      </p:sp>
      <p:sp>
        <p:nvSpPr>
          <p:cNvPr id="404486" name="Rectangle 6"/>
          <p:cNvSpPr>
            <a:spLocks noChangeArrowheads="1"/>
          </p:cNvSpPr>
          <p:nvPr/>
        </p:nvSpPr>
        <p:spPr bwMode="auto">
          <a:xfrm>
            <a:off x="5004048" y="4417358"/>
            <a:ext cx="3960813" cy="19389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fr-FR" sz="2400" dirty="0">
                <a:latin typeface="Arial" charset="0"/>
              </a:rPr>
              <a:t>réseaux classiques, machines parallèles (communications entre processeurs), réseaux optiques, etc.</a:t>
            </a:r>
          </a:p>
        </p:txBody>
      </p:sp>
      <p:pic>
        <p:nvPicPr>
          <p:cNvPr id="29698" name="Picture 2" descr="Résultat de recherche d'images pour &quot;communication network&quot;">
            <a:extLst>
              <a:ext uri="{FF2B5EF4-FFF2-40B4-BE49-F238E27FC236}">
                <a16:creationId xmlns:a16="http://schemas.microsoft.com/office/drawing/2014/main" id="{39D20483-A1D0-E142-B9F2-E0BB920C1DD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1021" y="1840483"/>
            <a:ext cx="3566198" cy="20022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79084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p:cNvSpPr>
            <a:spLocks noGrp="1" noRot="1" noChangeArrowheads="1"/>
          </p:cNvSpPr>
          <p:nvPr>
            <p:ph type="title"/>
          </p:nvPr>
        </p:nvSpPr>
        <p:spPr/>
        <p:txBody>
          <a:bodyPr/>
          <a:lstStyle/>
          <a:p>
            <a:r>
              <a:rPr lang="fr-FR" b="1" dirty="0"/>
              <a:t>Jeux  </a:t>
            </a:r>
          </a:p>
        </p:txBody>
      </p:sp>
      <p:sp>
        <p:nvSpPr>
          <p:cNvPr id="405507" name="Rectangle 3"/>
          <p:cNvSpPr>
            <a:spLocks noGrp="1" noChangeArrowheads="1"/>
          </p:cNvSpPr>
          <p:nvPr>
            <p:ph idx="1"/>
          </p:nvPr>
        </p:nvSpPr>
        <p:spPr>
          <a:xfrm>
            <a:off x="395288" y="1268413"/>
            <a:ext cx="7129040" cy="1152475"/>
          </a:xfrm>
        </p:spPr>
        <p:txBody>
          <a:bodyPr/>
          <a:lstStyle/>
          <a:p>
            <a:pPr>
              <a:lnSpc>
                <a:spcPct val="80000"/>
              </a:lnSpc>
            </a:pPr>
            <a:r>
              <a:rPr lang="fr-FR" sz="2000" dirty="0"/>
              <a:t> </a:t>
            </a:r>
            <a:r>
              <a:rPr lang="fr-FR" sz="2400" dirty="0"/>
              <a:t>Catégories des Jeux déterminés </a:t>
            </a:r>
            <a:endParaRPr lang="fr-FR" sz="2000" dirty="0"/>
          </a:p>
          <a:p>
            <a:pPr marL="457200" lvl="1" indent="0">
              <a:lnSpc>
                <a:spcPct val="80000"/>
              </a:lnSpc>
              <a:buNone/>
            </a:pPr>
            <a:r>
              <a:rPr lang="fr-FR" sz="1800" dirty="0" smtClean="0"/>
              <a:t>Ex : </a:t>
            </a:r>
            <a:r>
              <a:rPr lang="fr-FR" sz="1800" dirty="0"/>
              <a:t>jeux de </a:t>
            </a:r>
            <a:r>
              <a:rPr lang="fr-FR" sz="1800" dirty="0" err="1"/>
              <a:t>Nim</a:t>
            </a:r>
            <a:r>
              <a:rPr lang="fr-FR" sz="1800" dirty="0"/>
              <a:t> (chacun son tour tire le nombre d'allumettes qu'il </a:t>
            </a:r>
            <a:r>
              <a:rPr lang="fr-FR" sz="1800" dirty="0" smtClean="0"/>
              <a:t>désire </a:t>
            </a:r>
            <a:r>
              <a:rPr lang="fr-FR" sz="1800" dirty="0"/>
              <a:t>dans le tas qu'il désire, le but étant de prendre la dernière allumette pour gagner)</a:t>
            </a:r>
          </a:p>
        </p:txBody>
      </p:sp>
      <p:sp>
        <p:nvSpPr>
          <p:cNvPr id="8" name="Espace réservé du numéro de diapositive 4"/>
          <p:cNvSpPr>
            <a:spLocks noGrp="1"/>
          </p:cNvSpPr>
          <p:nvPr>
            <p:ph type="sldNum" sz="quarter" idx="4294967295"/>
          </p:nvPr>
        </p:nvSpPr>
        <p:spPr>
          <a:xfrm>
            <a:off x="6457950" y="6356351"/>
            <a:ext cx="2057400" cy="365125"/>
          </a:xfrm>
        </p:spPr>
        <p:txBody>
          <a:bodyPr/>
          <a:lstStyle/>
          <a:p>
            <a:fld id="{94D6C21E-728B-49F7-B00A-12F06BD88B90}" type="slidenum">
              <a:rPr lang="fr-FR"/>
              <a:pPr/>
              <a:t>13</a:t>
            </a:fld>
            <a:endParaRPr lang="fr-FR"/>
          </a:p>
        </p:txBody>
      </p:sp>
      <p:pic>
        <p:nvPicPr>
          <p:cNvPr id="405509" name="Picture 5" descr="ni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2726" y="570404"/>
            <a:ext cx="1157287" cy="1943100"/>
          </a:xfrm>
          <a:prstGeom prst="rect">
            <a:avLst/>
          </a:prstGeom>
          <a:noFill/>
          <a:extLst>
            <a:ext uri="{909E8E84-426E-40dd-AFC4-6F175D3DCCD1}">
              <a14:hiddenFill xmlns:a14="http://schemas.microsoft.com/office/drawing/2010/main" xmlns="">
                <a:solidFill>
                  <a:srgbClr val="FFFFFF"/>
                </a:solidFill>
              </a14:hiddenFill>
            </a:ext>
          </a:extLst>
        </p:spPr>
      </p:pic>
      <p:sp>
        <p:nvSpPr>
          <p:cNvPr id="405510" name="Text Box 6"/>
          <p:cNvSpPr txBox="1">
            <a:spLocks noChangeArrowheads="1"/>
          </p:cNvSpPr>
          <p:nvPr/>
        </p:nvSpPr>
        <p:spPr bwMode="auto">
          <a:xfrm>
            <a:off x="35496" y="2921690"/>
            <a:ext cx="8496944" cy="108337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lvl="1">
              <a:lnSpc>
                <a:spcPct val="80000"/>
              </a:lnSpc>
              <a:spcBef>
                <a:spcPct val="20000"/>
              </a:spcBef>
              <a:buClr>
                <a:schemeClr val="accent2"/>
              </a:buClr>
              <a:buSzPct val="70000"/>
              <a:buFont typeface="Wingdings" pitchFamily="2" charset="2"/>
              <a:buChar char="n"/>
            </a:pPr>
            <a:r>
              <a:rPr lang="fr-FR" sz="2800" dirty="0">
                <a:effectLst>
                  <a:outerShdw blurRad="38100" dist="38100" dir="2700000" algn="tl">
                    <a:srgbClr val="000000"/>
                  </a:outerShdw>
                </a:effectLst>
                <a:latin typeface="Arial" charset="0"/>
              </a:rPr>
              <a:t>…. ou, plus généralement, </a:t>
            </a:r>
            <a:r>
              <a:rPr lang="fr-FR" sz="2800" dirty="0">
                <a:solidFill>
                  <a:srgbClr val="F79646"/>
                </a:solidFill>
                <a:effectLst>
                  <a:outerShdw blurRad="38100" dist="38100" dir="2700000" algn="tl">
                    <a:srgbClr val="000000"/>
                  </a:outerShdw>
                </a:effectLst>
                <a:latin typeface="Arial" charset="0"/>
              </a:rPr>
              <a:t>jeux à deux joueurs </a:t>
            </a:r>
          </a:p>
          <a:p>
            <a:pPr>
              <a:spcBef>
                <a:spcPct val="50000"/>
              </a:spcBef>
            </a:pPr>
            <a:endParaRPr lang="fr-FR" sz="2800" dirty="0">
              <a:solidFill>
                <a:srgbClr val="F79646"/>
              </a:solidFill>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7704" y="3516184"/>
            <a:ext cx="5617468" cy="3104708"/>
          </a:xfrm>
          <a:prstGeom prst="rect">
            <a:avLst/>
          </a:prstGeom>
        </p:spPr>
      </p:pic>
    </p:spTree>
    <p:extLst>
      <p:ext uri="{BB962C8B-B14F-4D97-AF65-F5344CB8AC3E}">
        <p14:creationId xmlns:p14="http://schemas.microsoft.com/office/powerpoint/2010/main" val="20678652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FF3300"/>
                </a:solidFill>
              </a:rPr>
              <a:t>Un autre exemple introductif</a:t>
            </a:r>
            <a:endParaRPr lang="fr-FR" dirty="0">
              <a:solidFill>
                <a:srgbClr val="FF3300"/>
              </a:solidFill>
            </a:endParaRPr>
          </a:p>
        </p:txBody>
      </p:sp>
      <p:sp>
        <p:nvSpPr>
          <p:cNvPr id="3" name="Espace réservé du contenu 2"/>
          <p:cNvSpPr>
            <a:spLocks noGrp="1"/>
          </p:cNvSpPr>
          <p:nvPr>
            <p:ph idx="1"/>
          </p:nvPr>
        </p:nvSpPr>
        <p:spPr>
          <a:xfrm>
            <a:off x="628650" y="1690689"/>
            <a:ext cx="7886700" cy="4351338"/>
          </a:xfrm>
        </p:spPr>
        <p:txBody>
          <a:bodyPr>
            <a:normAutofit lnSpcReduction="10000"/>
          </a:bodyPr>
          <a:lstStyle/>
          <a:p>
            <a:r>
              <a:rPr lang="fr-FR" dirty="0" smtClean="0"/>
              <a:t>Une famille désire traverser un ravin par un pont qui ne peut transporter que deux personnes à la fois. Et en plus il faut avoir la seule torche pour ne pas tomber dans le ravin. Chaque membre de la famille prend un temps pour traverser :</a:t>
            </a:r>
          </a:p>
          <a:p>
            <a:pPr lvl="1"/>
            <a:r>
              <a:rPr lang="fr-FR" dirty="0" smtClean="0"/>
              <a:t>le père, 1 mn</a:t>
            </a:r>
          </a:p>
          <a:p>
            <a:pPr lvl="1"/>
            <a:r>
              <a:rPr lang="fr-FR" dirty="0" smtClean="0"/>
              <a:t>la mère, 2 mn</a:t>
            </a:r>
          </a:p>
          <a:p>
            <a:pPr lvl="1"/>
            <a:r>
              <a:rPr lang="fr-FR" dirty="0" smtClean="0"/>
              <a:t>le fils, 5 mn</a:t>
            </a:r>
          </a:p>
          <a:p>
            <a:pPr lvl="1"/>
            <a:r>
              <a:rPr lang="fr-FR" dirty="0" smtClean="0"/>
              <a:t>la fille, 10 mn</a:t>
            </a:r>
          </a:p>
          <a:p>
            <a:r>
              <a:rPr lang="fr-FR" dirty="0" smtClean="0"/>
              <a:t>Quelle est la meilleure façon de faire traverser toute la famille ?</a:t>
            </a:r>
          </a:p>
          <a:p>
            <a:r>
              <a:rPr lang="fr-FR" dirty="0" smtClean="0"/>
              <a:t>Par exemple :</a:t>
            </a:r>
          </a:p>
          <a:p>
            <a:pPr lvl="1"/>
            <a:r>
              <a:rPr lang="fr-FR" dirty="0" smtClean="0"/>
              <a:t>Le père et le fils partent, le père revient (5+1)</a:t>
            </a:r>
          </a:p>
          <a:p>
            <a:pPr lvl="1"/>
            <a:r>
              <a:rPr lang="fr-FR" dirty="0" smtClean="0"/>
              <a:t>La mère et la fille partent, la mère revient (10+2)</a:t>
            </a:r>
          </a:p>
          <a:p>
            <a:pPr lvl="1"/>
            <a:r>
              <a:rPr lang="fr-FR" dirty="0" smtClean="0"/>
              <a:t>Le père et la mère rejoignent les enfants ( 2)</a:t>
            </a:r>
          </a:p>
          <a:p>
            <a:r>
              <a:rPr lang="fr-FR" dirty="0" smtClean="0"/>
              <a:t>Total 20 minutes. Pouvez-vous faire mieux ? Et ensuite prouver que votre solution est optimale ?</a:t>
            </a:r>
            <a:endParaRPr lang="fr-FR" dirty="0"/>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14</a:t>
            </a:fld>
            <a:endParaRPr lang="fr-FR" noProof="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4288" y="164048"/>
            <a:ext cx="1809753" cy="1206502"/>
          </a:xfrm>
          <a:prstGeom prst="rect">
            <a:avLst/>
          </a:prstGeom>
        </p:spPr>
      </p:pic>
    </p:spTree>
    <p:extLst>
      <p:ext uri="{BB962C8B-B14F-4D97-AF65-F5344CB8AC3E}">
        <p14:creationId xmlns:p14="http://schemas.microsoft.com/office/powerpoint/2010/main" val="42436609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Une modélisation par les graphes</a:t>
            </a:r>
            <a:endParaRPr lang="fr-FR" dirty="0"/>
          </a:p>
        </p:txBody>
      </p:sp>
      <p:sp>
        <p:nvSpPr>
          <p:cNvPr id="3" name="Espace réservé du numéro de diapositive 2"/>
          <p:cNvSpPr>
            <a:spLocks noGrp="1"/>
          </p:cNvSpPr>
          <p:nvPr>
            <p:ph type="sldNum" sz="quarter" idx="12"/>
          </p:nvPr>
        </p:nvSpPr>
        <p:spPr/>
        <p:txBody>
          <a:bodyPr/>
          <a:lstStyle/>
          <a:p>
            <a:fld id="{8CA7ABAF-8F18-467D-9133-F02E8659157A}" type="slidenum">
              <a:rPr lang="fr-FR" smtClean="0"/>
              <a:pPr/>
              <a:t>15</a:t>
            </a:fld>
            <a:endParaRPr lang="fr-FR" dirty="0"/>
          </a:p>
        </p:txBody>
      </p:sp>
      <p:sp>
        <p:nvSpPr>
          <p:cNvPr id="4" name="Ellipse 3"/>
          <p:cNvSpPr/>
          <p:nvPr/>
        </p:nvSpPr>
        <p:spPr>
          <a:xfrm>
            <a:off x="4932102" y="2000145"/>
            <a:ext cx="9361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P,G,T</a:t>
            </a:r>
            <a:endParaRPr lang="fr-FR" dirty="0"/>
          </a:p>
        </p:txBody>
      </p:sp>
      <p:sp>
        <p:nvSpPr>
          <p:cNvPr id="5" name="ZoneTexte 4"/>
          <p:cNvSpPr txBox="1"/>
          <p:nvPr/>
        </p:nvSpPr>
        <p:spPr>
          <a:xfrm>
            <a:off x="766046" y="1741848"/>
            <a:ext cx="3384375" cy="1200329"/>
          </a:xfrm>
          <a:prstGeom prst="rect">
            <a:avLst/>
          </a:prstGeom>
          <a:noFill/>
        </p:spPr>
        <p:txBody>
          <a:bodyPr wrap="square" rtlCol="0">
            <a:spAutoFit/>
          </a:bodyPr>
          <a:lstStyle/>
          <a:p>
            <a:r>
              <a:rPr lang="fr-FR" dirty="0" smtClean="0">
                <a:latin typeface="+mn-lt"/>
              </a:rPr>
              <a:t>On représente la situation sur la rive de départ (P=père, M=mère, G=garçon, F=fille, T= torche) comme le sommet d’un graphe</a:t>
            </a:r>
            <a:endParaRPr lang="fr-FR" dirty="0">
              <a:latin typeface="+mn-lt"/>
            </a:endParaRPr>
          </a:p>
        </p:txBody>
      </p:sp>
      <p:sp>
        <p:nvSpPr>
          <p:cNvPr id="6" name="ZoneTexte 5"/>
          <p:cNvSpPr txBox="1"/>
          <p:nvPr/>
        </p:nvSpPr>
        <p:spPr>
          <a:xfrm>
            <a:off x="670683" y="3656011"/>
            <a:ext cx="3636404" cy="1754326"/>
          </a:xfrm>
          <a:prstGeom prst="rect">
            <a:avLst/>
          </a:prstGeom>
          <a:noFill/>
        </p:spPr>
        <p:txBody>
          <a:bodyPr wrap="square" rtlCol="0">
            <a:spAutoFit/>
          </a:bodyPr>
          <a:lstStyle/>
          <a:p>
            <a:r>
              <a:rPr lang="fr-FR" dirty="0" smtClean="0">
                <a:latin typeface="+mn-lt"/>
              </a:rPr>
              <a:t>On ajoute un arc entre deux sommets si en un déplacement on peut passer d’une situation à une autre. Et le poids de l’arc est le temps mis pour changer de configuration</a:t>
            </a:r>
            <a:endParaRPr lang="fr-FR" dirty="0">
              <a:latin typeface="+mn-lt"/>
            </a:endParaRPr>
          </a:p>
        </p:txBody>
      </p:sp>
      <p:sp>
        <p:nvSpPr>
          <p:cNvPr id="7" name="Ellipse 6"/>
          <p:cNvSpPr/>
          <p:nvPr/>
        </p:nvSpPr>
        <p:spPr>
          <a:xfrm>
            <a:off x="4702025" y="4143360"/>
            <a:ext cx="1166181"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M,G,T</a:t>
            </a:r>
            <a:endParaRPr lang="fr-FR" dirty="0"/>
          </a:p>
        </p:txBody>
      </p:sp>
      <p:sp>
        <p:nvSpPr>
          <p:cNvPr id="8" name="Ellipse 7"/>
          <p:cNvSpPr/>
          <p:nvPr/>
        </p:nvSpPr>
        <p:spPr>
          <a:xfrm>
            <a:off x="7018598" y="5241529"/>
            <a:ext cx="9361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Ellipse 8"/>
          <p:cNvSpPr/>
          <p:nvPr/>
        </p:nvSpPr>
        <p:spPr>
          <a:xfrm>
            <a:off x="6926002" y="3256953"/>
            <a:ext cx="9361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M</a:t>
            </a:r>
            <a:endParaRPr lang="fr-FR" dirty="0"/>
          </a:p>
        </p:txBody>
      </p:sp>
      <p:cxnSp>
        <p:nvCxnSpPr>
          <p:cNvPr id="11" name="Connecteur droit avec flèche 10"/>
          <p:cNvCxnSpPr>
            <a:stCxn id="7" idx="7"/>
            <a:endCxn id="9" idx="2"/>
          </p:cNvCxnSpPr>
          <p:nvPr/>
        </p:nvCxnSpPr>
        <p:spPr>
          <a:xfrm flipV="1">
            <a:off x="5697423" y="3652997"/>
            <a:ext cx="1228579" cy="60636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a:stCxn id="7" idx="5"/>
            <a:endCxn id="8" idx="2"/>
          </p:cNvCxnSpPr>
          <p:nvPr/>
        </p:nvCxnSpPr>
        <p:spPr>
          <a:xfrm>
            <a:off x="5697423" y="4819449"/>
            <a:ext cx="1321175" cy="81812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5" name="ZoneTexte 14"/>
          <p:cNvSpPr txBox="1"/>
          <p:nvPr/>
        </p:nvSpPr>
        <p:spPr>
          <a:xfrm>
            <a:off x="6367850" y="4268819"/>
            <a:ext cx="252240" cy="369332"/>
          </a:xfrm>
          <a:prstGeom prst="rect">
            <a:avLst/>
          </a:prstGeom>
          <a:noFill/>
        </p:spPr>
        <p:txBody>
          <a:bodyPr wrap="square" rtlCol="0">
            <a:spAutoFit/>
          </a:bodyPr>
          <a:lstStyle/>
          <a:p>
            <a:r>
              <a:rPr lang="fr-FR" dirty="0" smtClean="0"/>
              <a:t>2 </a:t>
            </a:r>
            <a:endParaRPr lang="fr-FR" dirty="0"/>
          </a:p>
        </p:txBody>
      </p:sp>
      <p:sp>
        <p:nvSpPr>
          <p:cNvPr id="16" name="ZoneTexte 15"/>
          <p:cNvSpPr txBox="1"/>
          <p:nvPr/>
        </p:nvSpPr>
        <p:spPr>
          <a:xfrm>
            <a:off x="6200300" y="3600418"/>
            <a:ext cx="293670" cy="369332"/>
          </a:xfrm>
          <a:prstGeom prst="rect">
            <a:avLst/>
          </a:prstGeom>
          <a:noFill/>
        </p:spPr>
        <p:txBody>
          <a:bodyPr wrap="none" rtlCol="0">
            <a:spAutoFit/>
          </a:bodyPr>
          <a:lstStyle/>
          <a:p>
            <a:r>
              <a:rPr lang="fr-FR" dirty="0" smtClean="0"/>
              <a:t>5</a:t>
            </a:r>
            <a:endParaRPr lang="fr-FR" dirty="0"/>
          </a:p>
        </p:txBody>
      </p:sp>
      <p:sp>
        <p:nvSpPr>
          <p:cNvPr id="20" name="Ellipse 19"/>
          <p:cNvSpPr/>
          <p:nvPr/>
        </p:nvSpPr>
        <p:spPr>
          <a:xfrm>
            <a:off x="6926002" y="4294686"/>
            <a:ext cx="9361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G</a:t>
            </a:r>
            <a:endParaRPr lang="fr-FR" dirty="0"/>
          </a:p>
        </p:txBody>
      </p:sp>
      <p:sp>
        <p:nvSpPr>
          <p:cNvPr id="22" name="ZoneTexte 21"/>
          <p:cNvSpPr txBox="1"/>
          <p:nvPr/>
        </p:nvSpPr>
        <p:spPr>
          <a:xfrm>
            <a:off x="6193746" y="5186859"/>
            <a:ext cx="293670" cy="369332"/>
          </a:xfrm>
          <a:prstGeom prst="rect">
            <a:avLst/>
          </a:prstGeom>
          <a:noFill/>
        </p:spPr>
        <p:txBody>
          <a:bodyPr wrap="none" rtlCol="0">
            <a:spAutoFit/>
          </a:bodyPr>
          <a:lstStyle/>
          <a:p>
            <a:r>
              <a:rPr lang="fr-FR" dirty="0" smtClean="0"/>
              <a:t>5</a:t>
            </a:r>
            <a:endParaRPr lang="fr-FR" dirty="0"/>
          </a:p>
        </p:txBody>
      </p:sp>
      <p:cxnSp>
        <p:nvCxnSpPr>
          <p:cNvPr id="23" name="Connecteur droit avec flèche 22"/>
          <p:cNvCxnSpPr>
            <a:stCxn id="7" idx="6"/>
            <a:endCxn id="20" idx="2"/>
          </p:cNvCxnSpPr>
          <p:nvPr/>
        </p:nvCxnSpPr>
        <p:spPr>
          <a:xfrm>
            <a:off x="5868206" y="4539404"/>
            <a:ext cx="1057796" cy="15132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a:off x="5955626" y="2182121"/>
            <a:ext cx="1388522" cy="369332"/>
          </a:xfrm>
          <a:prstGeom prst="rect">
            <a:avLst/>
          </a:prstGeom>
          <a:noFill/>
        </p:spPr>
        <p:txBody>
          <a:bodyPr wrap="none" rtlCol="0">
            <a:spAutoFit/>
          </a:bodyPr>
          <a:lstStyle/>
          <a:p>
            <a:r>
              <a:rPr lang="fr-FR" dirty="0" smtClean="0"/>
              <a:t>À la place de </a:t>
            </a:r>
            <a:endParaRPr lang="fr-FR" dirty="0"/>
          </a:p>
        </p:txBody>
      </p:sp>
      <p:sp>
        <p:nvSpPr>
          <p:cNvPr id="27" name="Ellipse 26"/>
          <p:cNvSpPr/>
          <p:nvPr/>
        </p:nvSpPr>
        <p:spPr>
          <a:xfrm>
            <a:off x="7261830" y="1970743"/>
            <a:ext cx="1882170"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P,G,T </a:t>
            </a:r>
            <a:r>
              <a:rPr lang="fr-FR" dirty="0" smtClean="0">
                <a:solidFill>
                  <a:srgbClr val="FFFF00"/>
                </a:solidFill>
              </a:rPr>
              <a:t>| M,F</a:t>
            </a:r>
            <a:endParaRPr lang="fr-FR" dirty="0">
              <a:solidFill>
                <a:srgbClr val="FFFF00"/>
              </a:solidFill>
            </a:endParaRPr>
          </a:p>
        </p:txBody>
      </p:sp>
      <p:sp>
        <p:nvSpPr>
          <p:cNvPr id="28" name="Ellipse 27"/>
          <p:cNvSpPr/>
          <p:nvPr/>
        </p:nvSpPr>
        <p:spPr>
          <a:xfrm>
            <a:off x="576063" y="5859603"/>
            <a:ext cx="1882170"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M,G,T </a:t>
            </a:r>
            <a:r>
              <a:rPr lang="fr-FR" dirty="0" smtClean="0">
                <a:solidFill>
                  <a:srgbClr val="FFFF00"/>
                </a:solidFill>
              </a:rPr>
              <a:t>| P,F</a:t>
            </a:r>
            <a:endParaRPr lang="fr-FR" dirty="0">
              <a:solidFill>
                <a:srgbClr val="FFFF00"/>
              </a:solidFill>
            </a:endParaRPr>
          </a:p>
        </p:txBody>
      </p:sp>
      <p:sp>
        <p:nvSpPr>
          <p:cNvPr id="29" name="Ellipse 28"/>
          <p:cNvSpPr/>
          <p:nvPr/>
        </p:nvSpPr>
        <p:spPr>
          <a:xfrm>
            <a:off x="3369104" y="5890531"/>
            <a:ext cx="1882170"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M </a:t>
            </a:r>
            <a:r>
              <a:rPr lang="fr-FR" dirty="0" smtClean="0">
                <a:solidFill>
                  <a:srgbClr val="FFFF00"/>
                </a:solidFill>
              </a:rPr>
              <a:t>| P,</a:t>
            </a:r>
            <a:r>
              <a:rPr lang="fr-FR" dirty="0" smtClean="0">
                <a:solidFill>
                  <a:srgbClr val="FF0000"/>
                </a:solidFill>
              </a:rPr>
              <a:t>G</a:t>
            </a:r>
            <a:r>
              <a:rPr lang="fr-FR" dirty="0" smtClean="0">
                <a:solidFill>
                  <a:srgbClr val="FFFF00"/>
                </a:solidFill>
              </a:rPr>
              <a:t>,F,</a:t>
            </a:r>
            <a:r>
              <a:rPr lang="fr-FR" dirty="0" smtClean="0">
                <a:solidFill>
                  <a:srgbClr val="FF0000"/>
                </a:solidFill>
              </a:rPr>
              <a:t>T</a:t>
            </a:r>
            <a:endParaRPr lang="fr-FR" dirty="0">
              <a:solidFill>
                <a:srgbClr val="FF0000"/>
              </a:solidFill>
            </a:endParaRPr>
          </a:p>
        </p:txBody>
      </p:sp>
      <p:cxnSp>
        <p:nvCxnSpPr>
          <p:cNvPr id="30" name="Connecteur droit avec flèche 29"/>
          <p:cNvCxnSpPr>
            <a:stCxn id="28" idx="6"/>
            <a:endCxn id="29" idx="2"/>
          </p:cNvCxnSpPr>
          <p:nvPr/>
        </p:nvCxnSpPr>
        <p:spPr>
          <a:xfrm>
            <a:off x="2458233" y="6255647"/>
            <a:ext cx="910871" cy="3092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a:off x="2766833" y="5987019"/>
            <a:ext cx="293670" cy="369332"/>
          </a:xfrm>
          <a:prstGeom prst="rect">
            <a:avLst/>
          </a:prstGeom>
          <a:noFill/>
        </p:spPr>
        <p:txBody>
          <a:bodyPr wrap="none" rtlCol="0">
            <a:spAutoFit/>
          </a:bodyPr>
          <a:lstStyle/>
          <a:p>
            <a:r>
              <a:rPr lang="fr-FR" dirty="0" smtClean="0"/>
              <a:t>5</a:t>
            </a:r>
            <a:endParaRPr lang="fr-FR" dirty="0"/>
          </a:p>
        </p:txBody>
      </p:sp>
      <p:cxnSp>
        <p:nvCxnSpPr>
          <p:cNvPr id="35" name="Connecteur en arc 34"/>
          <p:cNvCxnSpPr>
            <a:stCxn id="33" idx="0"/>
            <a:endCxn id="16" idx="0"/>
          </p:cNvCxnSpPr>
          <p:nvPr/>
        </p:nvCxnSpPr>
        <p:spPr>
          <a:xfrm rot="5400000" flipH="1" flipV="1">
            <a:off x="3437101" y="3076986"/>
            <a:ext cx="2386601" cy="3433467"/>
          </a:xfrm>
          <a:prstGeom prst="curvedConnector3">
            <a:avLst>
              <a:gd name="adj1" fmla="val 109578"/>
            </a:avLst>
          </a:prstGeom>
          <a:ln>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27462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Une partie du graphe (c’est donc un sous-graphe partiel)</a:t>
            </a:r>
            <a:endParaRPr lang="fr-FR" dirty="0"/>
          </a:p>
        </p:txBody>
      </p:sp>
      <p:sp>
        <p:nvSpPr>
          <p:cNvPr id="3" name="Espace réservé du numéro de diapositive 2"/>
          <p:cNvSpPr>
            <a:spLocks noGrp="1"/>
          </p:cNvSpPr>
          <p:nvPr>
            <p:ph type="sldNum" sz="quarter" idx="12"/>
          </p:nvPr>
        </p:nvSpPr>
        <p:spPr/>
        <p:txBody>
          <a:bodyPr/>
          <a:lstStyle/>
          <a:p>
            <a:fld id="{8CA7ABAF-8F18-467D-9133-F02E8659157A}" type="slidenum">
              <a:rPr lang="fr-FR" smtClean="0"/>
              <a:pPr/>
              <a:t>16</a:t>
            </a:fld>
            <a:endParaRPr lang="fr-FR"/>
          </a:p>
        </p:txBody>
      </p:sp>
      <p:sp>
        <p:nvSpPr>
          <p:cNvPr id="4" name="Ellipse 3"/>
          <p:cNvSpPr/>
          <p:nvPr/>
        </p:nvSpPr>
        <p:spPr>
          <a:xfrm>
            <a:off x="494903" y="3589749"/>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P,M,G,F, T</a:t>
            </a:r>
            <a:endParaRPr lang="fr-FR" sz="1200" dirty="0"/>
          </a:p>
        </p:txBody>
      </p:sp>
      <p:cxnSp>
        <p:nvCxnSpPr>
          <p:cNvPr id="5" name="Connecteur droit avec flèche 4"/>
          <p:cNvCxnSpPr>
            <a:stCxn id="4" idx="7"/>
            <a:endCxn id="11" idx="2"/>
          </p:cNvCxnSpPr>
          <p:nvPr/>
        </p:nvCxnSpPr>
        <p:spPr>
          <a:xfrm flipV="1">
            <a:off x="1463719" y="2317084"/>
            <a:ext cx="684417" cy="134648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1" name="Ellipse 10"/>
          <p:cNvSpPr/>
          <p:nvPr/>
        </p:nvSpPr>
        <p:spPr>
          <a:xfrm>
            <a:off x="2148136" y="2065056"/>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P,G</a:t>
            </a:r>
            <a:endParaRPr lang="fr-FR" sz="1200" dirty="0"/>
          </a:p>
        </p:txBody>
      </p:sp>
      <p:sp>
        <p:nvSpPr>
          <p:cNvPr id="12" name="Ellipse 11"/>
          <p:cNvSpPr/>
          <p:nvPr/>
        </p:nvSpPr>
        <p:spPr>
          <a:xfrm>
            <a:off x="2170832" y="2725056"/>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M,G</a:t>
            </a:r>
            <a:endParaRPr lang="fr-FR" sz="1200" dirty="0"/>
          </a:p>
        </p:txBody>
      </p:sp>
      <p:sp>
        <p:nvSpPr>
          <p:cNvPr id="13" name="Ellipse 12"/>
          <p:cNvSpPr/>
          <p:nvPr/>
        </p:nvSpPr>
        <p:spPr>
          <a:xfrm>
            <a:off x="2170832" y="3388228"/>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P,F</a:t>
            </a:r>
            <a:endParaRPr lang="fr-FR" sz="1200" dirty="0"/>
          </a:p>
        </p:txBody>
      </p:sp>
      <p:sp>
        <p:nvSpPr>
          <p:cNvPr id="14" name="Ellipse 13"/>
          <p:cNvSpPr/>
          <p:nvPr/>
        </p:nvSpPr>
        <p:spPr>
          <a:xfrm>
            <a:off x="2195736" y="3933056"/>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M,F</a:t>
            </a:r>
            <a:endParaRPr lang="fr-FR" sz="1200" dirty="0"/>
          </a:p>
        </p:txBody>
      </p:sp>
      <p:sp>
        <p:nvSpPr>
          <p:cNvPr id="15" name="Ellipse 14"/>
          <p:cNvSpPr/>
          <p:nvPr/>
        </p:nvSpPr>
        <p:spPr>
          <a:xfrm>
            <a:off x="2206750" y="4541261"/>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P,M</a:t>
            </a:r>
            <a:endParaRPr lang="fr-FR" sz="1200" dirty="0"/>
          </a:p>
        </p:txBody>
      </p:sp>
      <p:sp>
        <p:nvSpPr>
          <p:cNvPr id="16" name="Ellipse 15"/>
          <p:cNvSpPr/>
          <p:nvPr/>
        </p:nvSpPr>
        <p:spPr>
          <a:xfrm>
            <a:off x="2225354" y="5149466"/>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G,F</a:t>
            </a:r>
            <a:endParaRPr lang="fr-FR" sz="1200" dirty="0"/>
          </a:p>
        </p:txBody>
      </p:sp>
      <p:cxnSp>
        <p:nvCxnSpPr>
          <p:cNvPr id="17" name="Connecteur droit avec flèche 16"/>
          <p:cNvCxnSpPr>
            <a:stCxn id="4" idx="7"/>
            <a:endCxn id="12" idx="2"/>
          </p:cNvCxnSpPr>
          <p:nvPr/>
        </p:nvCxnSpPr>
        <p:spPr>
          <a:xfrm flipV="1">
            <a:off x="1463719" y="2977084"/>
            <a:ext cx="707113" cy="68648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a:stCxn id="4" idx="6"/>
            <a:endCxn id="13" idx="2"/>
          </p:cNvCxnSpPr>
          <p:nvPr/>
        </p:nvCxnSpPr>
        <p:spPr>
          <a:xfrm flipV="1">
            <a:off x="1629941" y="3640256"/>
            <a:ext cx="540891" cy="20152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a:stCxn id="4" idx="6"/>
            <a:endCxn id="14" idx="2"/>
          </p:cNvCxnSpPr>
          <p:nvPr/>
        </p:nvCxnSpPr>
        <p:spPr>
          <a:xfrm>
            <a:off x="1629941" y="3841777"/>
            <a:ext cx="565795" cy="34330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a:stCxn id="4" idx="5"/>
            <a:endCxn id="15" idx="2"/>
          </p:cNvCxnSpPr>
          <p:nvPr/>
        </p:nvCxnSpPr>
        <p:spPr>
          <a:xfrm>
            <a:off x="1463719" y="4019988"/>
            <a:ext cx="743031" cy="77330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a:stCxn id="4" idx="5"/>
            <a:endCxn id="16" idx="2"/>
          </p:cNvCxnSpPr>
          <p:nvPr/>
        </p:nvCxnSpPr>
        <p:spPr>
          <a:xfrm>
            <a:off x="1463719" y="4019988"/>
            <a:ext cx="761635" cy="138150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a:stCxn id="11" idx="6"/>
            <a:endCxn id="36" idx="2"/>
          </p:cNvCxnSpPr>
          <p:nvPr/>
        </p:nvCxnSpPr>
        <p:spPr>
          <a:xfrm>
            <a:off x="3283174" y="2317084"/>
            <a:ext cx="599761" cy="30576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6" name="Ellipse 35"/>
          <p:cNvSpPr/>
          <p:nvPr/>
        </p:nvSpPr>
        <p:spPr>
          <a:xfrm>
            <a:off x="3882935" y="2370821"/>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P,G,M,T</a:t>
            </a:r>
            <a:endParaRPr lang="fr-FR" sz="1200" dirty="0"/>
          </a:p>
        </p:txBody>
      </p:sp>
      <p:sp>
        <p:nvSpPr>
          <p:cNvPr id="37" name="Ellipse 36"/>
          <p:cNvSpPr/>
          <p:nvPr/>
        </p:nvSpPr>
        <p:spPr>
          <a:xfrm>
            <a:off x="5617734" y="2400122"/>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M</a:t>
            </a:r>
            <a:endParaRPr lang="fr-FR" sz="1200" dirty="0"/>
          </a:p>
        </p:txBody>
      </p:sp>
      <p:sp>
        <p:nvSpPr>
          <p:cNvPr id="38" name="Ellipse 37"/>
          <p:cNvSpPr/>
          <p:nvPr/>
        </p:nvSpPr>
        <p:spPr>
          <a:xfrm>
            <a:off x="3882935" y="3610366"/>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P,M,F,T</a:t>
            </a:r>
            <a:endParaRPr lang="fr-FR" sz="1200" dirty="0"/>
          </a:p>
        </p:txBody>
      </p:sp>
      <p:sp>
        <p:nvSpPr>
          <p:cNvPr id="39" name="Ellipse 38"/>
          <p:cNvSpPr/>
          <p:nvPr/>
        </p:nvSpPr>
        <p:spPr>
          <a:xfrm>
            <a:off x="7092280" y="2999081"/>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P,M,T</a:t>
            </a:r>
            <a:endParaRPr lang="fr-FR" sz="1200" dirty="0"/>
          </a:p>
        </p:txBody>
      </p:sp>
      <p:sp>
        <p:nvSpPr>
          <p:cNvPr id="40" name="Ellipse 39"/>
          <p:cNvSpPr/>
          <p:nvPr/>
        </p:nvSpPr>
        <p:spPr>
          <a:xfrm>
            <a:off x="5648690" y="3607987"/>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P</a:t>
            </a:r>
            <a:endParaRPr lang="fr-FR" sz="1200" dirty="0"/>
          </a:p>
        </p:txBody>
      </p:sp>
      <p:sp>
        <p:nvSpPr>
          <p:cNvPr id="41" name="Ellipse 40"/>
          <p:cNvSpPr/>
          <p:nvPr/>
        </p:nvSpPr>
        <p:spPr>
          <a:xfrm>
            <a:off x="8608711" y="3589749"/>
            <a:ext cx="535289"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p>
        </p:txBody>
      </p:sp>
      <p:cxnSp>
        <p:nvCxnSpPr>
          <p:cNvPr id="42" name="Connecteur droit avec flèche 41"/>
          <p:cNvCxnSpPr>
            <a:stCxn id="13" idx="6"/>
            <a:endCxn id="38" idx="2"/>
          </p:cNvCxnSpPr>
          <p:nvPr/>
        </p:nvCxnSpPr>
        <p:spPr>
          <a:xfrm>
            <a:off x="3305870" y="3640256"/>
            <a:ext cx="577065" cy="22213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3" name="Connecteur droit avec flèche 42"/>
          <p:cNvCxnSpPr>
            <a:stCxn id="14" idx="6"/>
            <a:endCxn id="38" idx="2"/>
          </p:cNvCxnSpPr>
          <p:nvPr/>
        </p:nvCxnSpPr>
        <p:spPr>
          <a:xfrm flipV="1">
            <a:off x="3330774" y="3862394"/>
            <a:ext cx="552161" cy="32269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a:stCxn id="36" idx="6"/>
            <a:endCxn id="37" idx="2"/>
          </p:cNvCxnSpPr>
          <p:nvPr/>
        </p:nvCxnSpPr>
        <p:spPr>
          <a:xfrm>
            <a:off x="5017973" y="2622849"/>
            <a:ext cx="599761" cy="2930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p:cNvCxnSpPr>
            <a:stCxn id="36" idx="6"/>
            <a:endCxn id="40" idx="2"/>
          </p:cNvCxnSpPr>
          <p:nvPr/>
        </p:nvCxnSpPr>
        <p:spPr>
          <a:xfrm>
            <a:off x="5017973" y="2622849"/>
            <a:ext cx="630717" cy="123716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6" name="Connecteur droit avec flèche 45"/>
          <p:cNvCxnSpPr>
            <a:stCxn id="38" idx="6"/>
            <a:endCxn id="37" idx="2"/>
          </p:cNvCxnSpPr>
          <p:nvPr/>
        </p:nvCxnSpPr>
        <p:spPr>
          <a:xfrm flipV="1">
            <a:off x="5017973" y="2652150"/>
            <a:ext cx="599761" cy="121024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8" name="Connecteur droit avec flèche 47"/>
          <p:cNvCxnSpPr>
            <a:stCxn id="12" idx="6"/>
            <a:endCxn id="36" idx="2"/>
          </p:cNvCxnSpPr>
          <p:nvPr/>
        </p:nvCxnSpPr>
        <p:spPr>
          <a:xfrm flipV="1">
            <a:off x="3305870" y="2622849"/>
            <a:ext cx="577065" cy="35423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68" name="Connecteur droit avec flèche 67"/>
          <p:cNvCxnSpPr>
            <a:stCxn id="38" idx="6"/>
            <a:endCxn id="40" idx="2"/>
          </p:cNvCxnSpPr>
          <p:nvPr/>
        </p:nvCxnSpPr>
        <p:spPr>
          <a:xfrm flipV="1">
            <a:off x="5017973" y="3860015"/>
            <a:ext cx="630717" cy="237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89" name="Connecteur droit avec flèche 88"/>
          <p:cNvCxnSpPr>
            <a:endCxn id="39" idx="1"/>
          </p:cNvCxnSpPr>
          <p:nvPr/>
        </p:nvCxnSpPr>
        <p:spPr>
          <a:xfrm>
            <a:off x="6752772" y="2799966"/>
            <a:ext cx="505730" cy="27293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90" name="Connecteur droit avec flèche 89"/>
          <p:cNvCxnSpPr>
            <a:stCxn id="15" idx="6"/>
          </p:cNvCxnSpPr>
          <p:nvPr/>
        </p:nvCxnSpPr>
        <p:spPr>
          <a:xfrm flipV="1">
            <a:off x="3341788" y="4662301"/>
            <a:ext cx="438403" cy="130988"/>
          </a:xfrm>
          <a:prstGeom prst="straightConnector1">
            <a:avLst/>
          </a:prstGeom>
          <a:ln w="28575">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5" name="Connecteur droit avec flèche 94"/>
          <p:cNvCxnSpPr>
            <a:stCxn id="40" idx="6"/>
            <a:endCxn id="39" idx="3"/>
          </p:cNvCxnSpPr>
          <p:nvPr/>
        </p:nvCxnSpPr>
        <p:spPr>
          <a:xfrm flipV="1">
            <a:off x="6783728" y="3429320"/>
            <a:ext cx="474774" cy="43069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98" name="Connecteur droit avec flèche 97"/>
          <p:cNvCxnSpPr>
            <a:stCxn id="39" idx="6"/>
            <a:endCxn id="41" idx="1"/>
          </p:cNvCxnSpPr>
          <p:nvPr/>
        </p:nvCxnSpPr>
        <p:spPr>
          <a:xfrm>
            <a:off x="8227318" y="3251109"/>
            <a:ext cx="459784" cy="41245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01" name="ZoneTexte 100"/>
          <p:cNvSpPr txBox="1"/>
          <p:nvPr/>
        </p:nvSpPr>
        <p:spPr>
          <a:xfrm>
            <a:off x="3510565" y="2804490"/>
            <a:ext cx="269626" cy="307777"/>
          </a:xfrm>
          <a:prstGeom prst="rect">
            <a:avLst/>
          </a:prstGeom>
          <a:noFill/>
        </p:spPr>
        <p:txBody>
          <a:bodyPr wrap="none" rtlCol="0">
            <a:spAutoFit/>
          </a:bodyPr>
          <a:lstStyle/>
          <a:p>
            <a:r>
              <a:rPr lang="fr-FR" sz="1400" dirty="0" smtClean="0"/>
              <a:t>1</a:t>
            </a:r>
            <a:endParaRPr lang="fr-FR" sz="1400" dirty="0"/>
          </a:p>
        </p:txBody>
      </p:sp>
      <p:sp>
        <p:nvSpPr>
          <p:cNvPr id="102" name="ZoneTexte 101"/>
          <p:cNvSpPr txBox="1"/>
          <p:nvPr/>
        </p:nvSpPr>
        <p:spPr>
          <a:xfrm>
            <a:off x="3498345" y="3471423"/>
            <a:ext cx="269626" cy="307777"/>
          </a:xfrm>
          <a:prstGeom prst="rect">
            <a:avLst/>
          </a:prstGeom>
          <a:noFill/>
        </p:spPr>
        <p:txBody>
          <a:bodyPr wrap="none" rtlCol="0">
            <a:spAutoFit/>
          </a:bodyPr>
          <a:lstStyle/>
          <a:p>
            <a:r>
              <a:rPr lang="fr-FR" sz="1400" dirty="0" smtClean="0"/>
              <a:t>2</a:t>
            </a:r>
            <a:endParaRPr lang="fr-FR" sz="1400" dirty="0"/>
          </a:p>
        </p:txBody>
      </p:sp>
      <p:sp>
        <p:nvSpPr>
          <p:cNvPr id="104" name="ZoneTexte 103"/>
          <p:cNvSpPr txBox="1"/>
          <p:nvPr/>
        </p:nvSpPr>
        <p:spPr>
          <a:xfrm>
            <a:off x="1884467" y="3095610"/>
            <a:ext cx="354584" cy="307777"/>
          </a:xfrm>
          <a:prstGeom prst="rect">
            <a:avLst/>
          </a:prstGeom>
          <a:noFill/>
        </p:spPr>
        <p:txBody>
          <a:bodyPr wrap="none" rtlCol="0">
            <a:spAutoFit/>
          </a:bodyPr>
          <a:lstStyle/>
          <a:p>
            <a:r>
              <a:rPr lang="fr-FR" sz="1400" dirty="0" smtClean="0"/>
              <a:t>10</a:t>
            </a:r>
            <a:endParaRPr lang="fr-FR" sz="1400" dirty="0"/>
          </a:p>
        </p:txBody>
      </p:sp>
      <p:sp>
        <p:nvSpPr>
          <p:cNvPr id="105" name="ZoneTexte 104"/>
          <p:cNvSpPr txBox="1"/>
          <p:nvPr/>
        </p:nvSpPr>
        <p:spPr>
          <a:xfrm>
            <a:off x="3510565" y="4108459"/>
            <a:ext cx="269626" cy="307777"/>
          </a:xfrm>
          <a:prstGeom prst="rect">
            <a:avLst/>
          </a:prstGeom>
          <a:noFill/>
        </p:spPr>
        <p:txBody>
          <a:bodyPr wrap="none" rtlCol="0">
            <a:spAutoFit/>
          </a:bodyPr>
          <a:lstStyle/>
          <a:p>
            <a:r>
              <a:rPr lang="fr-FR" sz="1400" dirty="0" smtClean="0"/>
              <a:t>1</a:t>
            </a:r>
            <a:endParaRPr lang="fr-FR" sz="1400" dirty="0"/>
          </a:p>
        </p:txBody>
      </p:sp>
      <p:sp>
        <p:nvSpPr>
          <p:cNvPr id="106" name="ZoneTexte 105"/>
          <p:cNvSpPr txBox="1"/>
          <p:nvPr/>
        </p:nvSpPr>
        <p:spPr>
          <a:xfrm>
            <a:off x="3459614" y="2148251"/>
            <a:ext cx="269626" cy="307777"/>
          </a:xfrm>
          <a:prstGeom prst="rect">
            <a:avLst/>
          </a:prstGeom>
          <a:noFill/>
        </p:spPr>
        <p:txBody>
          <a:bodyPr wrap="none" rtlCol="0">
            <a:spAutoFit/>
          </a:bodyPr>
          <a:lstStyle/>
          <a:p>
            <a:r>
              <a:rPr lang="fr-FR" sz="1400" dirty="0" smtClean="0"/>
              <a:t>2</a:t>
            </a:r>
            <a:endParaRPr lang="fr-FR" sz="1400" dirty="0"/>
          </a:p>
        </p:txBody>
      </p:sp>
      <p:sp>
        <p:nvSpPr>
          <p:cNvPr id="107" name="ZoneTexte 106"/>
          <p:cNvSpPr txBox="1"/>
          <p:nvPr/>
        </p:nvSpPr>
        <p:spPr>
          <a:xfrm>
            <a:off x="6980667" y="3663566"/>
            <a:ext cx="269626" cy="307777"/>
          </a:xfrm>
          <a:prstGeom prst="rect">
            <a:avLst/>
          </a:prstGeom>
          <a:noFill/>
        </p:spPr>
        <p:txBody>
          <a:bodyPr wrap="none" rtlCol="0">
            <a:spAutoFit/>
          </a:bodyPr>
          <a:lstStyle/>
          <a:p>
            <a:r>
              <a:rPr lang="fr-FR" sz="1400" dirty="0" smtClean="0"/>
              <a:t>2</a:t>
            </a:r>
            <a:endParaRPr lang="fr-FR" sz="1400" dirty="0"/>
          </a:p>
        </p:txBody>
      </p:sp>
      <p:sp>
        <p:nvSpPr>
          <p:cNvPr id="108" name="ZoneTexte 107"/>
          <p:cNvSpPr txBox="1"/>
          <p:nvPr/>
        </p:nvSpPr>
        <p:spPr>
          <a:xfrm>
            <a:off x="6898692" y="2562862"/>
            <a:ext cx="269626" cy="307777"/>
          </a:xfrm>
          <a:prstGeom prst="rect">
            <a:avLst/>
          </a:prstGeom>
          <a:noFill/>
        </p:spPr>
        <p:txBody>
          <a:bodyPr wrap="none" rtlCol="0">
            <a:spAutoFit/>
          </a:bodyPr>
          <a:lstStyle/>
          <a:p>
            <a:r>
              <a:rPr lang="fr-FR" sz="1400" dirty="0" smtClean="0"/>
              <a:t>1</a:t>
            </a:r>
            <a:endParaRPr lang="fr-FR" sz="1400" dirty="0"/>
          </a:p>
        </p:txBody>
      </p:sp>
      <p:sp>
        <p:nvSpPr>
          <p:cNvPr id="109" name="ZoneTexte 108"/>
          <p:cNvSpPr txBox="1"/>
          <p:nvPr/>
        </p:nvSpPr>
        <p:spPr>
          <a:xfrm>
            <a:off x="8417476" y="3167918"/>
            <a:ext cx="269626" cy="307777"/>
          </a:xfrm>
          <a:prstGeom prst="rect">
            <a:avLst/>
          </a:prstGeom>
          <a:noFill/>
        </p:spPr>
        <p:txBody>
          <a:bodyPr wrap="none" rtlCol="0">
            <a:spAutoFit/>
          </a:bodyPr>
          <a:lstStyle/>
          <a:p>
            <a:r>
              <a:rPr lang="fr-FR" sz="1400" dirty="0" smtClean="0"/>
              <a:t>2</a:t>
            </a:r>
            <a:endParaRPr lang="fr-FR" sz="1400" dirty="0"/>
          </a:p>
        </p:txBody>
      </p:sp>
      <p:sp>
        <p:nvSpPr>
          <p:cNvPr id="110" name="ZoneTexte 109"/>
          <p:cNvSpPr txBox="1"/>
          <p:nvPr/>
        </p:nvSpPr>
        <p:spPr>
          <a:xfrm>
            <a:off x="1549320" y="2693479"/>
            <a:ext cx="354584" cy="307777"/>
          </a:xfrm>
          <a:prstGeom prst="rect">
            <a:avLst/>
          </a:prstGeom>
          <a:noFill/>
        </p:spPr>
        <p:txBody>
          <a:bodyPr wrap="none" rtlCol="0">
            <a:spAutoFit/>
          </a:bodyPr>
          <a:lstStyle/>
          <a:p>
            <a:r>
              <a:rPr lang="fr-FR" sz="1400" dirty="0" smtClean="0"/>
              <a:t>10</a:t>
            </a:r>
            <a:endParaRPr lang="fr-FR" sz="1400" dirty="0"/>
          </a:p>
        </p:txBody>
      </p:sp>
      <p:sp>
        <p:nvSpPr>
          <p:cNvPr id="111" name="ZoneTexte 110"/>
          <p:cNvSpPr txBox="1"/>
          <p:nvPr/>
        </p:nvSpPr>
        <p:spPr>
          <a:xfrm>
            <a:off x="1897762" y="4359498"/>
            <a:ext cx="354584" cy="307777"/>
          </a:xfrm>
          <a:prstGeom prst="rect">
            <a:avLst/>
          </a:prstGeom>
          <a:noFill/>
        </p:spPr>
        <p:txBody>
          <a:bodyPr wrap="none" rtlCol="0">
            <a:spAutoFit/>
          </a:bodyPr>
          <a:lstStyle/>
          <a:p>
            <a:r>
              <a:rPr lang="fr-FR" sz="1400" dirty="0" smtClean="0"/>
              <a:t>10</a:t>
            </a:r>
            <a:endParaRPr lang="fr-FR" sz="1400" dirty="0"/>
          </a:p>
        </p:txBody>
      </p:sp>
      <p:sp>
        <p:nvSpPr>
          <p:cNvPr id="112" name="ZoneTexte 111"/>
          <p:cNvSpPr txBox="1"/>
          <p:nvPr/>
        </p:nvSpPr>
        <p:spPr>
          <a:xfrm>
            <a:off x="918187" y="2632792"/>
            <a:ext cx="354584" cy="307777"/>
          </a:xfrm>
          <a:prstGeom prst="rect">
            <a:avLst/>
          </a:prstGeom>
          <a:noFill/>
        </p:spPr>
        <p:txBody>
          <a:bodyPr wrap="none" rtlCol="0">
            <a:spAutoFit/>
          </a:bodyPr>
          <a:lstStyle/>
          <a:p>
            <a:r>
              <a:rPr lang="fr-FR" sz="1400" dirty="0" smtClean="0">
                <a:solidFill>
                  <a:srgbClr val="FF0000"/>
                </a:solidFill>
              </a:rPr>
              <a:t>10</a:t>
            </a:r>
            <a:endParaRPr lang="fr-FR" sz="1400" dirty="0">
              <a:solidFill>
                <a:srgbClr val="FF0000"/>
              </a:solidFill>
            </a:endParaRPr>
          </a:p>
        </p:txBody>
      </p:sp>
      <p:sp>
        <p:nvSpPr>
          <p:cNvPr id="113" name="ZoneTexte 112"/>
          <p:cNvSpPr txBox="1"/>
          <p:nvPr/>
        </p:nvSpPr>
        <p:spPr>
          <a:xfrm>
            <a:off x="5214912" y="3859541"/>
            <a:ext cx="354584" cy="307777"/>
          </a:xfrm>
          <a:prstGeom prst="rect">
            <a:avLst/>
          </a:prstGeom>
          <a:noFill/>
        </p:spPr>
        <p:txBody>
          <a:bodyPr wrap="none" rtlCol="0">
            <a:spAutoFit/>
          </a:bodyPr>
          <a:lstStyle/>
          <a:p>
            <a:r>
              <a:rPr lang="fr-FR" sz="1400" dirty="0" smtClean="0"/>
              <a:t>10</a:t>
            </a:r>
            <a:endParaRPr lang="fr-FR" sz="1400" dirty="0"/>
          </a:p>
        </p:txBody>
      </p:sp>
      <p:sp>
        <p:nvSpPr>
          <p:cNvPr id="114" name="ZoneTexte 113"/>
          <p:cNvSpPr txBox="1"/>
          <p:nvPr/>
        </p:nvSpPr>
        <p:spPr>
          <a:xfrm>
            <a:off x="4903009" y="3281972"/>
            <a:ext cx="354584" cy="307777"/>
          </a:xfrm>
          <a:prstGeom prst="rect">
            <a:avLst/>
          </a:prstGeom>
          <a:noFill/>
        </p:spPr>
        <p:txBody>
          <a:bodyPr wrap="none" rtlCol="0">
            <a:spAutoFit/>
          </a:bodyPr>
          <a:lstStyle/>
          <a:p>
            <a:r>
              <a:rPr lang="fr-FR" sz="1400" dirty="0" smtClean="0"/>
              <a:t>10</a:t>
            </a:r>
            <a:endParaRPr lang="fr-FR" sz="1400" dirty="0"/>
          </a:p>
        </p:txBody>
      </p:sp>
      <p:sp>
        <p:nvSpPr>
          <p:cNvPr id="115" name="ZoneTexte 114"/>
          <p:cNvSpPr txBox="1"/>
          <p:nvPr/>
        </p:nvSpPr>
        <p:spPr>
          <a:xfrm>
            <a:off x="1682462" y="4939828"/>
            <a:ext cx="269626" cy="307777"/>
          </a:xfrm>
          <a:prstGeom prst="rect">
            <a:avLst/>
          </a:prstGeom>
          <a:noFill/>
        </p:spPr>
        <p:txBody>
          <a:bodyPr wrap="none" rtlCol="0">
            <a:spAutoFit/>
          </a:bodyPr>
          <a:lstStyle/>
          <a:p>
            <a:r>
              <a:rPr lang="fr-FR" sz="1400" dirty="0" smtClean="0"/>
              <a:t>5</a:t>
            </a:r>
            <a:endParaRPr lang="fr-FR" sz="1400" dirty="0"/>
          </a:p>
        </p:txBody>
      </p:sp>
      <p:sp>
        <p:nvSpPr>
          <p:cNvPr id="116" name="ZoneTexte 115"/>
          <p:cNvSpPr txBox="1"/>
          <p:nvPr/>
        </p:nvSpPr>
        <p:spPr>
          <a:xfrm>
            <a:off x="1823203" y="3448733"/>
            <a:ext cx="269626" cy="307777"/>
          </a:xfrm>
          <a:prstGeom prst="rect">
            <a:avLst/>
          </a:prstGeom>
          <a:noFill/>
        </p:spPr>
        <p:txBody>
          <a:bodyPr wrap="none" rtlCol="0">
            <a:spAutoFit/>
          </a:bodyPr>
          <a:lstStyle/>
          <a:p>
            <a:r>
              <a:rPr lang="fr-FR" sz="1400" dirty="0" smtClean="0"/>
              <a:t>5</a:t>
            </a:r>
            <a:endParaRPr lang="fr-FR" sz="1400" dirty="0"/>
          </a:p>
        </p:txBody>
      </p:sp>
      <p:sp>
        <p:nvSpPr>
          <p:cNvPr id="117" name="ZoneTexte 116"/>
          <p:cNvSpPr txBox="1"/>
          <p:nvPr/>
        </p:nvSpPr>
        <p:spPr>
          <a:xfrm>
            <a:off x="1862217" y="3788243"/>
            <a:ext cx="269626" cy="307777"/>
          </a:xfrm>
          <a:prstGeom prst="rect">
            <a:avLst/>
          </a:prstGeom>
          <a:noFill/>
        </p:spPr>
        <p:txBody>
          <a:bodyPr wrap="none" rtlCol="0">
            <a:spAutoFit/>
          </a:bodyPr>
          <a:lstStyle/>
          <a:p>
            <a:r>
              <a:rPr lang="fr-FR" sz="1400" dirty="0" smtClean="0"/>
              <a:t>5</a:t>
            </a:r>
            <a:endParaRPr lang="fr-FR" sz="1400" dirty="0"/>
          </a:p>
        </p:txBody>
      </p:sp>
      <p:sp>
        <p:nvSpPr>
          <p:cNvPr id="118" name="ZoneTexte 117"/>
          <p:cNvSpPr txBox="1"/>
          <p:nvPr/>
        </p:nvSpPr>
        <p:spPr>
          <a:xfrm>
            <a:off x="5275148" y="2370821"/>
            <a:ext cx="269626" cy="307777"/>
          </a:xfrm>
          <a:prstGeom prst="rect">
            <a:avLst/>
          </a:prstGeom>
          <a:noFill/>
        </p:spPr>
        <p:txBody>
          <a:bodyPr wrap="none" rtlCol="0">
            <a:spAutoFit/>
          </a:bodyPr>
          <a:lstStyle/>
          <a:p>
            <a:r>
              <a:rPr lang="fr-FR" sz="1400" dirty="0" smtClean="0"/>
              <a:t>5</a:t>
            </a:r>
            <a:endParaRPr lang="fr-FR" sz="1400" dirty="0"/>
          </a:p>
        </p:txBody>
      </p:sp>
      <p:sp>
        <p:nvSpPr>
          <p:cNvPr id="119" name="ZoneTexte 118"/>
          <p:cNvSpPr txBox="1"/>
          <p:nvPr/>
        </p:nvSpPr>
        <p:spPr>
          <a:xfrm>
            <a:off x="4998124" y="2887978"/>
            <a:ext cx="269626" cy="307777"/>
          </a:xfrm>
          <a:prstGeom prst="rect">
            <a:avLst/>
          </a:prstGeom>
          <a:noFill/>
        </p:spPr>
        <p:txBody>
          <a:bodyPr wrap="none" rtlCol="0">
            <a:spAutoFit/>
          </a:bodyPr>
          <a:lstStyle/>
          <a:p>
            <a:r>
              <a:rPr lang="fr-FR" sz="1400" dirty="0" smtClean="0"/>
              <a:t>5</a:t>
            </a:r>
            <a:endParaRPr lang="fr-FR" sz="1400" dirty="0"/>
          </a:p>
        </p:txBody>
      </p:sp>
      <p:cxnSp>
        <p:nvCxnSpPr>
          <p:cNvPr id="123" name="Connecteur droit avec flèche 122"/>
          <p:cNvCxnSpPr>
            <a:stCxn id="15" idx="6"/>
          </p:cNvCxnSpPr>
          <p:nvPr/>
        </p:nvCxnSpPr>
        <p:spPr>
          <a:xfrm>
            <a:off x="3341788" y="4793289"/>
            <a:ext cx="426183" cy="100164"/>
          </a:xfrm>
          <a:prstGeom prst="straightConnector1">
            <a:avLst/>
          </a:prstGeom>
          <a:ln w="28575">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26" name="Connecteur droit avec flèche 125"/>
          <p:cNvCxnSpPr>
            <a:stCxn id="16" idx="6"/>
          </p:cNvCxnSpPr>
          <p:nvPr/>
        </p:nvCxnSpPr>
        <p:spPr>
          <a:xfrm flipV="1">
            <a:off x="3360392" y="5247605"/>
            <a:ext cx="407579" cy="153889"/>
          </a:xfrm>
          <a:prstGeom prst="straightConnector1">
            <a:avLst/>
          </a:prstGeom>
          <a:ln w="28575">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29" name="Connecteur droit avec flèche 128"/>
          <p:cNvCxnSpPr>
            <a:stCxn id="16" idx="6"/>
          </p:cNvCxnSpPr>
          <p:nvPr/>
        </p:nvCxnSpPr>
        <p:spPr>
          <a:xfrm>
            <a:off x="3360392" y="5401494"/>
            <a:ext cx="368848" cy="79707"/>
          </a:xfrm>
          <a:prstGeom prst="straightConnector1">
            <a:avLst/>
          </a:prstGeom>
          <a:ln w="28575">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33" name="Connecteur en arc 132"/>
          <p:cNvCxnSpPr>
            <a:stCxn id="11" idx="2"/>
            <a:endCxn id="4" idx="0"/>
          </p:cNvCxnSpPr>
          <p:nvPr/>
        </p:nvCxnSpPr>
        <p:spPr>
          <a:xfrm rot="10800000" flipV="1">
            <a:off x="1062422" y="2317083"/>
            <a:ext cx="1085714" cy="1272665"/>
          </a:xfrm>
          <a:prstGeom prst="curvedConnector2">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26819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 sous graphe partiel un peu plus complet</a:t>
            </a:r>
            <a:endParaRPr lang="fr-FR" dirty="0"/>
          </a:p>
        </p:txBody>
      </p:sp>
      <p:sp>
        <p:nvSpPr>
          <p:cNvPr id="3" name="Espace réservé du numéro de diapositive 2"/>
          <p:cNvSpPr>
            <a:spLocks noGrp="1"/>
          </p:cNvSpPr>
          <p:nvPr>
            <p:ph type="sldNum" sz="quarter" idx="12"/>
          </p:nvPr>
        </p:nvSpPr>
        <p:spPr/>
        <p:txBody>
          <a:bodyPr/>
          <a:lstStyle/>
          <a:p>
            <a:fld id="{8CA7ABAF-8F18-467D-9133-F02E8659157A}" type="slidenum">
              <a:rPr lang="fr-FR" smtClean="0"/>
              <a:pPr/>
              <a:t>17</a:t>
            </a:fld>
            <a:endParaRPr lang="fr-FR"/>
          </a:p>
        </p:txBody>
      </p:sp>
      <p:sp>
        <p:nvSpPr>
          <p:cNvPr id="4" name="Ellipse 3"/>
          <p:cNvSpPr/>
          <p:nvPr/>
        </p:nvSpPr>
        <p:spPr>
          <a:xfrm>
            <a:off x="494903" y="3589749"/>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P,M,G,F, T</a:t>
            </a:r>
            <a:endParaRPr lang="fr-FR" sz="1200" dirty="0"/>
          </a:p>
        </p:txBody>
      </p:sp>
      <p:cxnSp>
        <p:nvCxnSpPr>
          <p:cNvPr id="5" name="Connecteur droit avec flèche 4"/>
          <p:cNvCxnSpPr>
            <a:stCxn id="4" idx="7"/>
            <a:endCxn id="11" idx="2"/>
          </p:cNvCxnSpPr>
          <p:nvPr/>
        </p:nvCxnSpPr>
        <p:spPr>
          <a:xfrm flipV="1">
            <a:off x="1463719" y="2317084"/>
            <a:ext cx="684417" cy="134648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1" name="Ellipse 10"/>
          <p:cNvSpPr/>
          <p:nvPr/>
        </p:nvSpPr>
        <p:spPr>
          <a:xfrm>
            <a:off x="2148136" y="2065056"/>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P,G</a:t>
            </a:r>
            <a:endParaRPr lang="fr-FR" sz="1200" dirty="0"/>
          </a:p>
        </p:txBody>
      </p:sp>
      <p:sp>
        <p:nvSpPr>
          <p:cNvPr id="12" name="Ellipse 11"/>
          <p:cNvSpPr/>
          <p:nvPr/>
        </p:nvSpPr>
        <p:spPr>
          <a:xfrm>
            <a:off x="2170832" y="2725056"/>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M,G</a:t>
            </a:r>
            <a:endParaRPr lang="fr-FR" sz="1200" dirty="0"/>
          </a:p>
        </p:txBody>
      </p:sp>
      <p:sp>
        <p:nvSpPr>
          <p:cNvPr id="13" name="Ellipse 12"/>
          <p:cNvSpPr/>
          <p:nvPr/>
        </p:nvSpPr>
        <p:spPr>
          <a:xfrm>
            <a:off x="2170832" y="3388228"/>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P,F</a:t>
            </a:r>
            <a:endParaRPr lang="fr-FR" sz="1200" dirty="0"/>
          </a:p>
        </p:txBody>
      </p:sp>
      <p:sp>
        <p:nvSpPr>
          <p:cNvPr id="14" name="Ellipse 13"/>
          <p:cNvSpPr/>
          <p:nvPr/>
        </p:nvSpPr>
        <p:spPr>
          <a:xfrm>
            <a:off x="2195736" y="3933056"/>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M,F</a:t>
            </a:r>
            <a:endParaRPr lang="fr-FR" sz="1200" dirty="0"/>
          </a:p>
        </p:txBody>
      </p:sp>
      <p:sp>
        <p:nvSpPr>
          <p:cNvPr id="15" name="Ellipse 14"/>
          <p:cNvSpPr/>
          <p:nvPr/>
        </p:nvSpPr>
        <p:spPr>
          <a:xfrm>
            <a:off x="2206750" y="4541261"/>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P,M</a:t>
            </a:r>
            <a:endParaRPr lang="fr-FR" sz="1200" dirty="0"/>
          </a:p>
        </p:txBody>
      </p:sp>
      <p:sp>
        <p:nvSpPr>
          <p:cNvPr id="16" name="Ellipse 15"/>
          <p:cNvSpPr/>
          <p:nvPr/>
        </p:nvSpPr>
        <p:spPr>
          <a:xfrm>
            <a:off x="2225354" y="5149466"/>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G,F</a:t>
            </a:r>
            <a:endParaRPr lang="fr-FR" sz="1200" dirty="0"/>
          </a:p>
        </p:txBody>
      </p:sp>
      <p:cxnSp>
        <p:nvCxnSpPr>
          <p:cNvPr id="17" name="Connecteur droit avec flèche 16"/>
          <p:cNvCxnSpPr>
            <a:stCxn id="4" idx="7"/>
            <a:endCxn id="12" idx="2"/>
          </p:cNvCxnSpPr>
          <p:nvPr/>
        </p:nvCxnSpPr>
        <p:spPr>
          <a:xfrm flipV="1">
            <a:off x="1463719" y="2977084"/>
            <a:ext cx="707113" cy="68648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a:stCxn id="4" idx="6"/>
            <a:endCxn id="13" idx="2"/>
          </p:cNvCxnSpPr>
          <p:nvPr/>
        </p:nvCxnSpPr>
        <p:spPr>
          <a:xfrm flipV="1">
            <a:off x="1629941" y="3640256"/>
            <a:ext cx="540891" cy="20152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a:stCxn id="4" idx="6"/>
            <a:endCxn id="14" idx="2"/>
          </p:cNvCxnSpPr>
          <p:nvPr/>
        </p:nvCxnSpPr>
        <p:spPr>
          <a:xfrm>
            <a:off x="1629941" y="3841777"/>
            <a:ext cx="565795" cy="34330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a:stCxn id="4" idx="5"/>
            <a:endCxn id="15" idx="2"/>
          </p:cNvCxnSpPr>
          <p:nvPr/>
        </p:nvCxnSpPr>
        <p:spPr>
          <a:xfrm>
            <a:off x="1463719" y="4019988"/>
            <a:ext cx="743031" cy="77330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a:stCxn id="4" idx="5"/>
            <a:endCxn id="16" idx="2"/>
          </p:cNvCxnSpPr>
          <p:nvPr/>
        </p:nvCxnSpPr>
        <p:spPr>
          <a:xfrm>
            <a:off x="1463719" y="4019988"/>
            <a:ext cx="761635" cy="138150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a:stCxn id="11" idx="6"/>
            <a:endCxn id="36" idx="2"/>
          </p:cNvCxnSpPr>
          <p:nvPr/>
        </p:nvCxnSpPr>
        <p:spPr>
          <a:xfrm>
            <a:off x="3283174" y="2317084"/>
            <a:ext cx="599761" cy="30576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6" name="Ellipse 35"/>
          <p:cNvSpPr/>
          <p:nvPr/>
        </p:nvSpPr>
        <p:spPr>
          <a:xfrm>
            <a:off x="3882935" y="2370821"/>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P,G,M,T</a:t>
            </a:r>
            <a:endParaRPr lang="fr-FR" sz="1200" dirty="0"/>
          </a:p>
        </p:txBody>
      </p:sp>
      <p:sp>
        <p:nvSpPr>
          <p:cNvPr id="37" name="Ellipse 36"/>
          <p:cNvSpPr/>
          <p:nvPr/>
        </p:nvSpPr>
        <p:spPr>
          <a:xfrm>
            <a:off x="5617734" y="2400122"/>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M</a:t>
            </a:r>
            <a:endParaRPr lang="fr-FR" sz="1200" dirty="0"/>
          </a:p>
        </p:txBody>
      </p:sp>
      <p:sp>
        <p:nvSpPr>
          <p:cNvPr id="38" name="Ellipse 37"/>
          <p:cNvSpPr/>
          <p:nvPr/>
        </p:nvSpPr>
        <p:spPr>
          <a:xfrm>
            <a:off x="3882935" y="3610366"/>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P,M,F,T</a:t>
            </a:r>
            <a:endParaRPr lang="fr-FR" sz="1200" dirty="0"/>
          </a:p>
        </p:txBody>
      </p:sp>
      <p:sp>
        <p:nvSpPr>
          <p:cNvPr id="39" name="Ellipse 38"/>
          <p:cNvSpPr/>
          <p:nvPr/>
        </p:nvSpPr>
        <p:spPr>
          <a:xfrm>
            <a:off x="7092280" y="2999081"/>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P,M,T</a:t>
            </a:r>
            <a:endParaRPr lang="fr-FR" sz="1200" dirty="0"/>
          </a:p>
        </p:txBody>
      </p:sp>
      <p:sp>
        <p:nvSpPr>
          <p:cNvPr id="40" name="Ellipse 39"/>
          <p:cNvSpPr/>
          <p:nvPr/>
        </p:nvSpPr>
        <p:spPr>
          <a:xfrm>
            <a:off x="5648690" y="3607987"/>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P</a:t>
            </a:r>
            <a:endParaRPr lang="fr-FR" sz="1200" dirty="0"/>
          </a:p>
        </p:txBody>
      </p:sp>
      <p:sp>
        <p:nvSpPr>
          <p:cNvPr id="41" name="Ellipse 40"/>
          <p:cNvSpPr/>
          <p:nvPr/>
        </p:nvSpPr>
        <p:spPr>
          <a:xfrm>
            <a:off x="8608711" y="3589749"/>
            <a:ext cx="535289"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p>
        </p:txBody>
      </p:sp>
      <p:cxnSp>
        <p:nvCxnSpPr>
          <p:cNvPr id="42" name="Connecteur droit avec flèche 41"/>
          <p:cNvCxnSpPr>
            <a:stCxn id="13" idx="6"/>
            <a:endCxn id="38" idx="2"/>
          </p:cNvCxnSpPr>
          <p:nvPr/>
        </p:nvCxnSpPr>
        <p:spPr>
          <a:xfrm>
            <a:off x="3305870" y="3640256"/>
            <a:ext cx="577065" cy="22213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3" name="Connecteur droit avec flèche 42"/>
          <p:cNvCxnSpPr>
            <a:stCxn id="14" idx="6"/>
            <a:endCxn id="38" idx="2"/>
          </p:cNvCxnSpPr>
          <p:nvPr/>
        </p:nvCxnSpPr>
        <p:spPr>
          <a:xfrm flipV="1">
            <a:off x="3330774" y="3862394"/>
            <a:ext cx="552161" cy="32269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a:stCxn id="36" idx="6"/>
            <a:endCxn id="37" idx="2"/>
          </p:cNvCxnSpPr>
          <p:nvPr/>
        </p:nvCxnSpPr>
        <p:spPr>
          <a:xfrm>
            <a:off x="5017973" y="2622849"/>
            <a:ext cx="599761" cy="2930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p:cNvCxnSpPr>
            <a:stCxn id="36" idx="6"/>
            <a:endCxn id="40" idx="2"/>
          </p:cNvCxnSpPr>
          <p:nvPr/>
        </p:nvCxnSpPr>
        <p:spPr>
          <a:xfrm>
            <a:off x="5017973" y="2622849"/>
            <a:ext cx="630717" cy="123716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6" name="Connecteur droit avec flèche 45"/>
          <p:cNvCxnSpPr>
            <a:stCxn id="38" idx="6"/>
            <a:endCxn id="37" idx="2"/>
          </p:cNvCxnSpPr>
          <p:nvPr/>
        </p:nvCxnSpPr>
        <p:spPr>
          <a:xfrm flipV="1">
            <a:off x="5017973" y="2652150"/>
            <a:ext cx="599761" cy="121024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8" name="Connecteur droit avec flèche 47"/>
          <p:cNvCxnSpPr>
            <a:stCxn id="12" idx="6"/>
            <a:endCxn id="36" idx="2"/>
          </p:cNvCxnSpPr>
          <p:nvPr/>
        </p:nvCxnSpPr>
        <p:spPr>
          <a:xfrm flipV="1">
            <a:off x="3305870" y="2622849"/>
            <a:ext cx="577065" cy="35423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68" name="Connecteur droit avec flèche 67"/>
          <p:cNvCxnSpPr>
            <a:stCxn id="38" idx="6"/>
            <a:endCxn id="40" idx="2"/>
          </p:cNvCxnSpPr>
          <p:nvPr/>
        </p:nvCxnSpPr>
        <p:spPr>
          <a:xfrm flipV="1">
            <a:off x="5017973" y="3860015"/>
            <a:ext cx="630717" cy="237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89" name="Connecteur droit avec flèche 88"/>
          <p:cNvCxnSpPr>
            <a:stCxn id="37" idx="6"/>
            <a:endCxn id="39" idx="1"/>
          </p:cNvCxnSpPr>
          <p:nvPr/>
        </p:nvCxnSpPr>
        <p:spPr>
          <a:xfrm>
            <a:off x="6752772" y="2652150"/>
            <a:ext cx="505730" cy="42074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90" name="Connecteur droit avec flèche 89"/>
          <p:cNvCxnSpPr>
            <a:stCxn id="15" idx="6"/>
          </p:cNvCxnSpPr>
          <p:nvPr/>
        </p:nvCxnSpPr>
        <p:spPr>
          <a:xfrm flipV="1">
            <a:off x="3341788" y="4662301"/>
            <a:ext cx="438403" cy="130988"/>
          </a:xfrm>
          <a:prstGeom prst="straightConnector1">
            <a:avLst/>
          </a:prstGeom>
          <a:ln w="28575">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1" name="Connecteur droit avec flèche 90"/>
          <p:cNvCxnSpPr>
            <a:stCxn id="16" idx="6"/>
            <a:endCxn id="61" idx="2"/>
          </p:cNvCxnSpPr>
          <p:nvPr/>
        </p:nvCxnSpPr>
        <p:spPr>
          <a:xfrm>
            <a:off x="3360392" y="5401494"/>
            <a:ext cx="502694"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95" name="Connecteur droit avec flèche 94"/>
          <p:cNvCxnSpPr>
            <a:stCxn id="40" idx="6"/>
            <a:endCxn id="39" idx="3"/>
          </p:cNvCxnSpPr>
          <p:nvPr/>
        </p:nvCxnSpPr>
        <p:spPr>
          <a:xfrm flipV="1">
            <a:off x="6783728" y="3429320"/>
            <a:ext cx="474774" cy="43069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98" name="Connecteur droit avec flèche 97"/>
          <p:cNvCxnSpPr>
            <a:stCxn id="39" idx="6"/>
            <a:endCxn id="41" idx="1"/>
          </p:cNvCxnSpPr>
          <p:nvPr/>
        </p:nvCxnSpPr>
        <p:spPr>
          <a:xfrm>
            <a:off x="8227318" y="3251109"/>
            <a:ext cx="459784" cy="41245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01" name="ZoneTexte 100"/>
          <p:cNvSpPr txBox="1"/>
          <p:nvPr/>
        </p:nvSpPr>
        <p:spPr>
          <a:xfrm>
            <a:off x="3510565" y="2804490"/>
            <a:ext cx="269626" cy="307777"/>
          </a:xfrm>
          <a:prstGeom prst="rect">
            <a:avLst/>
          </a:prstGeom>
          <a:noFill/>
        </p:spPr>
        <p:txBody>
          <a:bodyPr wrap="none" rtlCol="0">
            <a:spAutoFit/>
          </a:bodyPr>
          <a:lstStyle/>
          <a:p>
            <a:r>
              <a:rPr lang="fr-FR" sz="1400" dirty="0" smtClean="0"/>
              <a:t>1</a:t>
            </a:r>
            <a:endParaRPr lang="fr-FR" sz="1400" dirty="0"/>
          </a:p>
        </p:txBody>
      </p:sp>
      <p:sp>
        <p:nvSpPr>
          <p:cNvPr id="102" name="ZoneTexte 101"/>
          <p:cNvSpPr txBox="1"/>
          <p:nvPr/>
        </p:nvSpPr>
        <p:spPr>
          <a:xfrm>
            <a:off x="3498345" y="3471423"/>
            <a:ext cx="269626" cy="307777"/>
          </a:xfrm>
          <a:prstGeom prst="rect">
            <a:avLst/>
          </a:prstGeom>
          <a:noFill/>
        </p:spPr>
        <p:txBody>
          <a:bodyPr wrap="none" rtlCol="0">
            <a:spAutoFit/>
          </a:bodyPr>
          <a:lstStyle/>
          <a:p>
            <a:r>
              <a:rPr lang="fr-FR" sz="1400" dirty="0" smtClean="0"/>
              <a:t>2</a:t>
            </a:r>
            <a:endParaRPr lang="fr-FR" sz="1400" dirty="0"/>
          </a:p>
        </p:txBody>
      </p:sp>
      <p:sp>
        <p:nvSpPr>
          <p:cNvPr id="104" name="ZoneTexte 103"/>
          <p:cNvSpPr txBox="1"/>
          <p:nvPr/>
        </p:nvSpPr>
        <p:spPr>
          <a:xfrm>
            <a:off x="1695240" y="2936432"/>
            <a:ext cx="354584" cy="307777"/>
          </a:xfrm>
          <a:prstGeom prst="rect">
            <a:avLst/>
          </a:prstGeom>
          <a:noFill/>
        </p:spPr>
        <p:txBody>
          <a:bodyPr wrap="none" rtlCol="0">
            <a:spAutoFit/>
          </a:bodyPr>
          <a:lstStyle/>
          <a:p>
            <a:r>
              <a:rPr lang="fr-FR" sz="1400" dirty="0" smtClean="0"/>
              <a:t>10</a:t>
            </a:r>
            <a:endParaRPr lang="fr-FR" sz="1400" dirty="0"/>
          </a:p>
        </p:txBody>
      </p:sp>
      <p:sp>
        <p:nvSpPr>
          <p:cNvPr id="105" name="ZoneTexte 104"/>
          <p:cNvSpPr txBox="1"/>
          <p:nvPr/>
        </p:nvSpPr>
        <p:spPr>
          <a:xfrm>
            <a:off x="3510565" y="4108459"/>
            <a:ext cx="269626" cy="307777"/>
          </a:xfrm>
          <a:prstGeom prst="rect">
            <a:avLst/>
          </a:prstGeom>
          <a:noFill/>
        </p:spPr>
        <p:txBody>
          <a:bodyPr wrap="none" rtlCol="0">
            <a:spAutoFit/>
          </a:bodyPr>
          <a:lstStyle/>
          <a:p>
            <a:r>
              <a:rPr lang="fr-FR" sz="1400" dirty="0" smtClean="0"/>
              <a:t>1</a:t>
            </a:r>
            <a:endParaRPr lang="fr-FR" sz="1400" dirty="0"/>
          </a:p>
        </p:txBody>
      </p:sp>
      <p:sp>
        <p:nvSpPr>
          <p:cNvPr id="106" name="ZoneTexte 105"/>
          <p:cNvSpPr txBox="1"/>
          <p:nvPr/>
        </p:nvSpPr>
        <p:spPr>
          <a:xfrm>
            <a:off x="3459614" y="2148251"/>
            <a:ext cx="269626" cy="307777"/>
          </a:xfrm>
          <a:prstGeom prst="rect">
            <a:avLst/>
          </a:prstGeom>
          <a:noFill/>
        </p:spPr>
        <p:txBody>
          <a:bodyPr wrap="none" rtlCol="0">
            <a:spAutoFit/>
          </a:bodyPr>
          <a:lstStyle/>
          <a:p>
            <a:r>
              <a:rPr lang="fr-FR" sz="1400" dirty="0" smtClean="0"/>
              <a:t>2</a:t>
            </a:r>
            <a:endParaRPr lang="fr-FR" sz="1400" dirty="0"/>
          </a:p>
        </p:txBody>
      </p:sp>
      <p:sp>
        <p:nvSpPr>
          <p:cNvPr id="107" name="ZoneTexte 106"/>
          <p:cNvSpPr txBox="1"/>
          <p:nvPr/>
        </p:nvSpPr>
        <p:spPr>
          <a:xfrm>
            <a:off x="6842956" y="3400441"/>
            <a:ext cx="269626" cy="307777"/>
          </a:xfrm>
          <a:prstGeom prst="rect">
            <a:avLst/>
          </a:prstGeom>
          <a:noFill/>
        </p:spPr>
        <p:txBody>
          <a:bodyPr wrap="none" rtlCol="0">
            <a:spAutoFit/>
          </a:bodyPr>
          <a:lstStyle/>
          <a:p>
            <a:r>
              <a:rPr lang="fr-FR" sz="1400" dirty="0" smtClean="0"/>
              <a:t>2</a:t>
            </a:r>
            <a:endParaRPr lang="fr-FR" sz="1400" dirty="0"/>
          </a:p>
        </p:txBody>
      </p:sp>
      <p:sp>
        <p:nvSpPr>
          <p:cNvPr id="108" name="ZoneTexte 107"/>
          <p:cNvSpPr txBox="1"/>
          <p:nvPr/>
        </p:nvSpPr>
        <p:spPr>
          <a:xfrm>
            <a:off x="6898692" y="2562862"/>
            <a:ext cx="269626" cy="307777"/>
          </a:xfrm>
          <a:prstGeom prst="rect">
            <a:avLst/>
          </a:prstGeom>
          <a:noFill/>
        </p:spPr>
        <p:txBody>
          <a:bodyPr wrap="none" rtlCol="0">
            <a:spAutoFit/>
          </a:bodyPr>
          <a:lstStyle/>
          <a:p>
            <a:r>
              <a:rPr lang="fr-FR" sz="1400" dirty="0" smtClean="0"/>
              <a:t>1</a:t>
            </a:r>
            <a:endParaRPr lang="fr-FR" sz="1400" dirty="0"/>
          </a:p>
        </p:txBody>
      </p:sp>
      <p:sp>
        <p:nvSpPr>
          <p:cNvPr id="109" name="ZoneTexte 108"/>
          <p:cNvSpPr txBox="1"/>
          <p:nvPr/>
        </p:nvSpPr>
        <p:spPr>
          <a:xfrm>
            <a:off x="8417476" y="3167918"/>
            <a:ext cx="269626" cy="307777"/>
          </a:xfrm>
          <a:prstGeom prst="rect">
            <a:avLst/>
          </a:prstGeom>
          <a:noFill/>
        </p:spPr>
        <p:txBody>
          <a:bodyPr wrap="none" rtlCol="0">
            <a:spAutoFit/>
          </a:bodyPr>
          <a:lstStyle/>
          <a:p>
            <a:r>
              <a:rPr lang="fr-FR" sz="1400" dirty="0" smtClean="0"/>
              <a:t>2</a:t>
            </a:r>
            <a:endParaRPr lang="fr-FR" sz="1400" dirty="0"/>
          </a:p>
        </p:txBody>
      </p:sp>
      <p:sp>
        <p:nvSpPr>
          <p:cNvPr id="110" name="ZoneTexte 109"/>
          <p:cNvSpPr txBox="1"/>
          <p:nvPr/>
        </p:nvSpPr>
        <p:spPr>
          <a:xfrm>
            <a:off x="1491068" y="2580201"/>
            <a:ext cx="354584" cy="307777"/>
          </a:xfrm>
          <a:prstGeom prst="rect">
            <a:avLst/>
          </a:prstGeom>
          <a:noFill/>
        </p:spPr>
        <p:txBody>
          <a:bodyPr wrap="none" rtlCol="0">
            <a:spAutoFit/>
          </a:bodyPr>
          <a:lstStyle/>
          <a:p>
            <a:r>
              <a:rPr lang="fr-FR" sz="1400" dirty="0" smtClean="0"/>
              <a:t>10</a:t>
            </a:r>
            <a:endParaRPr lang="fr-FR" sz="1400" dirty="0"/>
          </a:p>
        </p:txBody>
      </p:sp>
      <p:sp>
        <p:nvSpPr>
          <p:cNvPr id="111" name="ZoneTexte 110"/>
          <p:cNvSpPr txBox="1"/>
          <p:nvPr/>
        </p:nvSpPr>
        <p:spPr>
          <a:xfrm>
            <a:off x="1897762" y="4359498"/>
            <a:ext cx="354584" cy="307777"/>
          </a:xfrm>
          <a:prstGeom prst="rect">
            <a:avLst/>
          </a:prstGeom>
          <a:noFill/>
        </p:spPr>
        <p:txBody>
          <a:bodyPr wrap="none" rtlCol="0">
            <a:spAutoFit/>
          </a:bodyPr>
          <a:lstStyle/>
          <a:p>
            <a:r>
              <a:rPr lang="fr-FR" sz="1400" dirty="0" smtClean="0"/>
              <a:t>10</a:t>
            </a:r>
            <a:endParaRPr lang="fr-FR" sz="1400" dirty="0"/>
          </a:p>
        </p:txBody>
      </p:sp>
      <p:sp>
        <p:nvSpPr>
          <p:cNvPr id="112" name="ZoneTexte 111"/>
          <p:cNvSpPr txBox="1"/>
          <p:nvPr/>
        </p:nvSpPr>
        <p:spPr>
          <a:xfrm>
            <a:off x="918187" y="2632792"/>
            <a:ext cx="354584" cy="307777"/>
          </a:xfrm>
          <a:prstGeom prst="rect">
            <a:avLst/>
          </a:prstGeom>
          <a:noFill/>
        </p:spPr>
        <p:txBody>
          <a:bodyPr wrap="none" rtlCol="0">
            <a:spAutoFit/>
          </a:bodyPr>
          <a:lstStyle/>
          <a:p>
            <a:r>
              <a:rPr lang="fr-FR" sz="1400" dirty="0" smtClean="0">
                <a:solidFill>
                  <a:srgbClr val="FF0000"/>
                </a:solidFill>
              </a:rPr>
              <a:t>10</a:t>
            </a:r>
            <a:endParaRPr lang="fr-FR" sz="1400" dirty="0">
              <a:solidFill>
                <a:srgbClr val="FF0000"/>
              </a:solidFill>
            </a:endParaRPr>
          </a:p>
        </p:txBody>
      </p:sp>
      <p:sp>
        <p:nvSpPr>
          <p:cNvPr id="113" name="ZoneTexte 112"/>
          <p:cNvSpPr txBox="1"/>
          <p:nvPr/>
        </p:nvSpPr>
        <p:spPr>
          <a:xfrm>
            <a:off x="5214912" y="3859541"/>
            <a:ext cx="354584" cy="307777"/>
          </a:xfrm>
          <a:prstGeom prst="rect">
            <a:avLst/>
          </a:prstGeom>
          <a:noFill/>
        </p:spPr>
        <p:txBody>
          <a:bodyPr wrap="none" rtlCol="0">
            <a:spAutoFit/>
          </a:bodyPr>
          <a:lstStyle/>
          <a:p>
            <a:r>
              <a:rPr lang="fr-FR" sz="1400" dirty="0" smtClean="0"/>
              <a:t>10</a:t>
            </a:r>
            <a:endParaRPr lang="fr-FR" sz="1400" dirty="0"/>
          </a:p>
        </p:txBody>
      </p:sp>
      <p:sp>
        <p:nvSpPr>
          <p:cNvPr id="114" name="ZoneTexte 113"/>
          <p:cNvSpPr txBox="1"/>
          <p:nvPr/>
        </p:nvSpPr>
        <p:spPr>
          <a:xfrm>
            <a:off x="4903009" y="3281972"/>
            <a:ext cx="354584" cy="307777"/>
          </a:xfrm>
          <a:prstGeom prst="rect">
            <a:avLst/>
          </a:prstGeom>
          <a:noFill/>
        </p:spPr>
        <p:txBody>
          <a:bodyPr wrap="none" rtlCol="0">
            <a:spAutoFit/>
          </a:bodyPr>
          <a:lstStyle/>
          <a:p>
            <a:r>
              <a:rPr lang="fr-FR" sz="1400" dirty="0" smtClean="0"/>
              <a:t>10</a:t>
            </a:r>
            <a:endParaRPr lang="fr-FR" sz="1400" dirty="0"/>
          </a:p>
        </p:txBody>
      </p:sp>
      <p:sp>
        <p:nvSpPr>
          <p:cNvPr id="115" name="ZoneTexte 114"/>
          <p:cNvSpPr txBox="1"/>
          <p:nvPr/>
        </p:nvSpPr>
        <p:spPr>
          <a:xfrm>
            <a:off x="1682462" y="4939828"/>
            <a:ext cx="269626" cy="307777"/>
          </a:xfrm>
          <a:prstGeom prst="rect">
            <a:avLst/>
          </a:prstGeom>
          <a:noFill/>
        </p:spPr>
        <p:txBody>
          <a:bodyPr wrap="none" rtlCol="0">
            <a:spAutoFit/>
          </a:bodyPr>
          <a:lstStyle/>
          <a:p>
            <a:r>
              <a:rPr lang="fr-FR" sz="1400" dirty="0" smtClean="0"/>
              <a:t>2</a:t>
            </a:r>
            <a:endParaRPr lang="fr-FR" sz="1400" dirty="0"/>
          </a:p>
        </p:txBody>
      </p:sp>
      <p:sp>
        <p:nvSpPr>
          <p:cNvPr id="116" name="ZoneTexte 115"/>
          <p:cNvSpPr txBox="1"/>
          <p:nvPr/>
        </p:nvSpPr>
        <p:spPr>
          <a:xfrm>
            <a:off x="1823203" y="3448733"/>
            <a:ext cx="269626" cy="307777"/>
          </a:xfrm>
          <a:prstGeom prst="rect">
            <a:avLst/>
          </a:prstGeom>
          <a:noFill/>
        </p:spPr>
        <p:txBody>
          <a:bodyPr wrap="none" rtlCol="0">
            <a:spAutoFit/>
          </a:bodyPr>
          <a:lstStyle/>
          <a:p>
            <a:r>
              <a:rPr lang="fr-FR" sz="1400" dirty="0" smtClean="0"/>
              <a:t>5</a:t>
            </a:r>
            <a:endParaRPr lang="fr-FR" sz="1400" dirty="0"/>
          </a:p>
        </p:txBody>
      </p:sp>
      <p:sp>
        <p:nvSpPr>
          <p:cNvPr id="117" name="ZoneTexte 116"/>
          <p:cNvSpPr txBox="1"/>
          <p:nvPr/>
        </p:nvSpPr>
        <p:spPr>
          <a:xfrm>
            <a:off x="1862217" y="3788243"/>
            <a:ext cx="269626" cy="307777"/>
          </a:xfrm>
          <a:prstGeom prst="rect">
            <a:avLst/>
          </a:prstGeom>
          <a:noFill/>
        </p:spPr>
        <p:txBody>
          <a:bodyPr wrap="none" rtlCol="0">
            <a:spAutoFit/>
          </a:bodyPr>
          <a:lstStyle/>
          <a:p>
            <a:r>
              <a:rPr lang="fr-FR" sz="1400" dirty="0" smtClean="0"/>
              <a:t>5</a:t>
            </a:r>
            <a:endParaRPr lang="fr-FR" sz="1400" dirty="0"/>
          </a:p>
        </p:txBody>
      </p:sp>
      <p:sp>
        <p:nvSpPr>
          <p:cNvPr id="118" name="ZoneTexte 117"/>
          <p:cNvSpPr txBox="1"/>
          <p:nvPr/>
        </p:nvSpPr>
        <p:spPr>
          <a:xfrm>
            <a:off x="5275148" y="2370821"/>
            <a:ext cx="269626" cy="307777"/>
          </a:xfrm>
          <a:prstGeom prst="rect">
            <a:avLst/>
          </a:prstGeom>
          <a:noFill/>
        </p:spPr>
        <p:txBody>
          <a:bodyPr wrap="none" rtlCol="0">
            <a:spAutoFit/>
          </a:bodyPr>
          <a:lstStyle/>
          <a:p>
            <a:r>
              <a:rPr lang="fr-FR" sz="1400" dirty="0" smtClean="0"/>
              <a:t>5</a:t>
            </a:r>
            <a:endParaRPr lang="fr-FR" sz="1400" dirty="0"/>
          </a:p>
        </p:txBody>
      </p:sp>
      <p:sp>
        <p:nvSpPr>
          <p:cNvPr id="119" name="ZoneTexte 118"/>
          <p:cNvSpPr txBox="1"/>
          <p:nvPr/>
        </p:nvSpPr>
        <p:spPr>
          <a:xfrm>
            <a:off x="4998124" y="2887978"/>
            <a:ext cx="269626" cy="307777"/>
          </a:xfrm>
          <a:prstGeom prst="rect">
            <a:avLst/>
          </a:prstGeom>
          <a:noFill/>
        </p:spPr>
        <p:txBody>
          <a:bodyPr wrap="none" rtlCol="0">
            <a:spAutoFit/>
          </a:bodyPr>
          <a:lstStyle/>
          <a:p>
            <a:r>
              <a:rPr lang="fr-FR" sz="1400" dirty="0" smtClean="0"/>
              <a:t>5</a:t>
            </a:r>
            <a:endParaRPr lang="fr-FR" sz="1400" dirty="0"/>
          </a:p>
        </p:txBody>
      </p:sp>
      <p:cxnSp>
        <p:nvCxnSpPr>
          <p:cNvPr id="123" name="Connecteur droit avec flèche 122"/>
          <p:cNvCxnSpPr>
            <a:stCxn id="15" idx="6"/>
          </p:cNvCxnSpPr>
          <p:nvPr/>
        </p:nvCxnSpPr>
        <p:spPr>
          <a:xfrm>
            <a:off x="3341788" y="4793289"/>
            <a:ext cx="426183" cy="100164"/>
          </a:xfrm>
          <a:prstGeom prst="straightConnector1">
            <a:avLst/>
          </a:prstGeom>
          <a:ln w="28575">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33" name="Connecteur en arc 132"/>
          <p:cNvCxnSpPr>
            <a:stCxn id="11" idx="2"/>
            <a:endCxn id="4" idx="0"/>
          </p:cNvCxnSpPr>
          <p:nvPr/>
        </p:nvCxnSpPr>
        <p:spPr>
          <a:xfrm rot="10800000" flipV="1">
            <a:off x="1062422" y="2317083"/>
            <a:ext cx="1085714" cy="1272665"/>
          </a:xfrm>
          <a:prstGeom prst="curvedConnector2">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1" name="Ellipse 60"/>
          <p:cNvSpPr/>
          <p:nvPr/>
        </p:nvSpPr>
        <p:spPr>
          <a:xfrm>
            <a:off x="3863086" y="5149466"/>
            <a:ext cx="1135038"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P,G,F,T</a:t>
            </a:r>
            <a:endParaRPr lang="fr-FR" sz="1200" dirty="0"/>
          </a:p>
        </p:txBody>
      </p:sp>
      <p:cxnSp>
        <p:nvCxnSpPr>
          <p:cNvPr id="64" name="Connecteur droit avec flèche 63"/>
          <p:cNvCxnSpPr>
            <a:stCxn id="61" idx="7"/>
            <a:endCxn id="40" idx="3"/>
          </p:cNvCxnSpPr>
          <p:nvPr/>
        </p:nvCxnSpPr>
        <p:spPr>
          <a:xfrm flipV="1">
            <a:off x="4831902" y="4038226"/>
            <a:ext cx="983010" cy="118505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2" name="ZoneTexte 71"/>
          <p:cNvSpPr txBox="1"/>
          <p:nvPr/>
        </p:nvSpPr>
        <p:spPr>
          <a:xfrm>
            <a:off x="5133776" y="4786679"/>
            <a:ext cx="354584" cy="307777"/>
          </a:xfrm>
          <a:prstGeom prst="rect">
            <a:avLst/>
          </a:prstGeom>
          <a:noFill/>
        </p:spPr>
        <p:txBody>
          <a:bodyPr wrap="none" rtlCol="0">
            <a:spAutoFit/>
          </a:bodyPr>
          <a:lstStyle/>
          <a:p>
            <a:r>
              <a:rPr lang="fr-FR" sz="1400" dirty="0" smtClean="0"/>
              <a:t>10</a:t>
            </a:r>
            <a:endParaRPr lang="fr-FR" sz="1400" dirty="0"/>
          </a:p>
        </p:txBody>
      </p:sp>
      <p:sp>
        <p:nvSpPr>
          <p:cNvPr id="83" name="ZoneTexte 82"/>
          <p:cNvSpPr txBox="1"/>
          <p:nvPr/>
        </p:nvSpPr>
        <p:spPr>
          <a:xfrm>
            <a:off x="3442523" y="5099122"/>
            <a:ext cx="269626" cy="307777"/>
          </a:xfrm>
          <a:prstGeom prst="rect">
            <a:avLst/>
          </a:prstGeom>
          <a:noFill/>
        </p:spPr>
        <p:txBody>
          <a:bodyPr wrap="none" rtlCol="0">
            <a:spAutoFit/>
          </a:bodyPr>
          <a:lstStyle/>
          <a:p>
            <a:r>
              <a:rPr lang="fr-FR" sz="1400" dirty="0" smtClean="0"/>
              <a:t>1</a:t>
            </a:r>
            <a:endParaRPr lang="fr-FR" sz="1400" dirty="0"/>
          </a:p>
        </p:txBody>
      </p:sp>
    </p:spTree>
    <p:extLst>
      <p:ext uri="{BB962C8B-B14F-4D97-AF65-F5344CB8AC3E}">
        <p14:creationId xmlns:p14="http://schemas.microsoft.com/office/powerpoint/2010/main" val="31856954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En quoi avons-nous prouvé que la solution à 17 est optimale ?</a:t>
            </a:r>
            <a:endParaRPr lang="fr-FR" dirty="0"/>
          </a:p>
        </p:txBody>
      </p:sp>
      <p:sp>
        <p:nvSpPr>
          <p:cNvPr id="5" name="Espace réservé du contenu 4"/>
          <p:cNvSpPr>
            <a:spLocks noGrp="1"/>
          </p:cNvSpPr>
          <p:nvPr>
            <p:ph idx="1"/>
          </p:nvPr>
        </p:nvSpPr>
        <p:spPr/>
        <p:txBody>
          <a:bodyPr>
            <a:normAutofit/>
          </a:bodyPr>
          <a:lstStyle/>
          <a:p>
            <a:r>
              <a:rPr lang="fr-FR" sz="2400" dirty="0" smtClean="0"/>
              <a:t>Nous pouvons construire le graphe entier et donc représenter exhaustivement toutes les solutions</a:t>
            </a:r>
          </a:p>
          <a:p>
            <a:r>
              <a:rPr lang="fr-FR" sz="2400" dirty="0" smtClean="0"/>
              <a:t>On a donc gagné mais….</a:t>
            </a:r>
          </a:p>
          <a:p>
            <a:endParaRPr lang="fr-FR" sz="2400" dirty="0"/>
          </a:p>
          <a:p>
            <a:endParaRPr lang="fr-FR" sz="2400" dirty="0" smtClean="0"/>
          </a:p>
          <a:p>
            <a:r>
              <a:rPr lang="fr-FR" sz="2400" dirty="0" smtClean="0"/>
              <a:t>Il n’y a rien qui vous a choqué ?</a:t>
            </a:r>
            <a:endParaRPr lang="fr-FR" sz="2400" dirty="0"/>
          </a:p>
        </p:txBody>
      </p:sp>
      <p:sp>
        <p:nvSpPr>
          <p:cNvPr id="3" name="Espace réservé du numéro de diapositive 2"/>
          <p:cNvSpPr>
            <a:spLocks noGrp="1"/>
          </p:cNvSpPr>
          <p:nvPr>
            <p:ph type="sldNum" sz="quarter" idx="4294967295"/>
          </p:nvPr>
        </p:nvSpPr>
        <p:spPr>
          <a:xfrm>
            <a:off x="6457950" y="6356351"/>
            <a:ext cx="2057400" cy="365125"/>
          </a:xfrm>
        </p:spPr>
        <p:txBody>
          <a:bodyPr/>
          <a:lstStyle/>
          <a:p>
            <a:fld id="{8CA7ABAF-8F18-467D-9133-F02E8659157A}" type="slidenum">
              <a:rPr lang="fr-FR" smtClean="0"/>
              <a:pPr/>
              <a:t>18</a:t>
            </a:fld>
            <a:endParaRPr lang="fr-FR"/>
          </a:p>
        </p:txBody>
      </p:sp>
    </p:spTree>
    <p:extLst>
      <p:ext uri="{BB962C8B-B14F-4D97-AF65-F5344CB8AC3E}">
        <p14:creationId xmlns:p14="http://schemas.microsoft.com/office/powerpoint/2010/main" val="8971881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 exemple introductif</a:t>
            </a:r>
            <a:endParaRPr lang="fr-FR" dirty="0"/>
          </a:p>
        </p:txBody>
      </p:sp>
      <p:sp>
        <p:nvSpPr>
          <p:cNvPr id="3" name="Espace réservé du contenu 2"/>
          <p:cNvSpPr>
            <a:spLocks noGrp="1"/>
          </p:cNvSpPr>
          <p:nvPr>
            <p:ph idx="1"/>
          </p:nvPr>
        </p:nvSpPr>
        <p:spPr/>
        <p:txBody>
          <a:bodyPr>
            <a:normAutofit/>
          </a:bodyPr>
          <a:lstStyle/>
          <a:p>
            <a:r>
              <a:rPr lang="fr-FR" dirty="0" smtClean="0"/>
              <a:t>Une famille désire traverser un ravin par un pont qui ne peut transporter que deux personnes à la fois. Et en plus il faut la seule torche pour ne pas tomber. Chaque membre de la famille prend un temps pour traverser :</a:t>
            </a:r>
          </a:p>
          <a:p>
            <a:pPr lvl="1"/>
            <a:r>
              <a:rPr lang="fr-FR" dirty="0" smtClean="0"/>
              <a:t>le père, 1 mn</a:t>
            </a:r>
          </a:p>
          <a:p>
            <a:pPr lvl="1"/>
            <a:r>
              <a:rPr lang="fr-FR" dirty="0" smtClean="0"/>
              <a:t>la mère, 2 mn</a:t>
            </a:r>
          </a:p>
          <a:p>
            <a:pPr lvl="1"/>
            <a:r>
              <a:rPr lang="fr-FR" dirty="0" smtClean="0"/>
              <a:t>le fils, 5 mn</a:t>
            </a:r>
          </a:p>
          <a:p>
            <a:pPr lvl="1"/>
            <a:r>
              <a:rPr lang="fr-FR" dirty="0" smtClean="0"/>
              <a:t>la fille, 10 mn</a:t>
            </a:r>
          </a:p>
          <a:p>
            <a:r>
              <a:rPr lang="fr-FR" dirty="0" smtClean="0"/>
              <a:t>…</a:t>
            </a:r>
            <a:endParaRPr lang="fr-FR" dirty="0"/>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19</a:t>
            </a:fld>
            <a:endParaRPr lang="fr-FR" noProof="0"/>
          </a:p>
        </p:txBody>
      </p:sp>
    </p:spTree>
    <p:extLst>
      <p:ext uri="{BB962C8B-B14F-4D97-AF65-F5344CB8AC3E}">
        <p14:creationId xmlns:p14="http://schemas.microsoft.com/office/powerpoint/2010/main" val="19238576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2B1C1B5-16CC-3B4B-B4AE-E3EF21198F1D}"/>
              </a:ext>
            </a:extLst>
          </p:cNvPr>
          <p:cNvSpPr>
            <a:spLocks noGrp="1"/>
          </p:cNvSpPr>
          <p:nvPr>
            <p:ph type="title"/>
          </p:nvPr>
        </p:nvSpPr>
        <p:spPr>
          <a:xfrm>
            <a:off x="457200" y="457200"/>
            <a:ext cx="8229600" cy="1143000"/>
          </a:xfrm>
        </p:spPr>
        <p:txBody>
          <a:bodyPr/>
          <a:lstStyle/>
          <a:p>
            <a:r>
              <a:rPr lang="en-US" dirty="0" err="1"/>
              <a:t>Programme</a:t>
            </a:r>
            <a:r>
              <a:rPr lang="en-US" dirty="0"/>
              <a:t> de </a:t>
            </a:r>
            <a:r>
              <a:rPr lang="en-US" dirty="0" err="1"/>
              <a:t>Terminale</a:t>
            </a:r>
            <a:r>
              <a:rPr lang="en-US" dirty="0"/>
              <a:t> NSI</a:t>
            </a:r>
          </a:p>
        </p:txBody>
      </p:sp>
      <p:sp>
        <p:nvSpPr>
          <p:cNvPr id="3" name="Espace réservé du contenu 2">
            <a:extLst>
              <a:ext uri="{FF2B5EF4-FFF2-40B4-BE49-F238E27FC236}">
                <a16:creationId xmlns:a16="http://schemas.microsoft.com/office/drawing/2014/main" id="{19F74A93-711E-074C-8F5F-D1A8BBE91980}"/>
              </a:ext>
            </a:extLst>
          </p:cNvPr>
          <p:cNvSpPr>
            <a:spLocks noGrp="1"/>
          </p:cNvSpPr>
          <p:nvPr>
            <p:ph idx="1"/>
          </p:nvPr>
        </p:nvSpPr>
        <p:spPr>
          <a:xfrm>
            <a:off x="628650" y="1825624"/>
            <a:ext cx="7886700" cy="4895851"/>
          </a:xfrm>
        </p:spPr>
        <p:txBody>
          <a:bodyPr>
            <a:normAutofit lnSpcReduction="10000"/>
          </a:bodyPr>
          <a:lstStyle/>
          <a:p>
            <a:r>
              <a:rPr lang="fr-FR" sz="2400" dirty="0"/>
              <a:t>Structure de données - </a:t>
            </a:r>
            <a:r>
              <a:rPr lang="fr-FR" sz="2400" dirty="0">
                <a:solidFill>
                  <a:schemeClr val="accent6"/>
                </a:solidFill>
              </a:rPr>
              <a:t>Graphes : structures relationnelles. Sommets, arcs, </a:t>
            </a:r>
            <a:r>
              <a:rPr lang="fr-FR" sz="2400" dirty="0" smtClean="0">
                <a:solidFill>
                  <a:schemeClr val="accent6"/>
                </a:solidFill>
              </a:rPr>
              <a:t>arêtes</a:t>
            </a:r>
            <a:r>
              <a:rPr lang="fr-FR" sz="2400" dirty="0">
                <a:solidFill>
                  <a:schemeClr val="accent6"/>
                </a:solidFill>
              </a:rPr>
              <a:t>, graphes orientés ou non orientés</a:t>
            </a:r>
            <a:r>
              <a:rPr lang="fr-FR" sz="2400" dirty="0"/>
              <a:t>. </a:t>
            </a:r>
          </a:p>
          <a:p>
            <a:pPr lvl="1"/>
            <a:r>
              <a:rPr lang="fr-FR" dirty="0"/>
              <a:t>Modéliser des situations sous forme de graphes.</a:t>
            </a:r>
            <a:br>
              <a:rPr lang="fr-FR" dirty="0"/>
            </a:br>
            <a:r>
              <a:rPr lang="fr-FR" dirty="0"/>
              <a:t>Écrire les implémentations correspondantes d’un graphe : matrice d’adjacence, liste de successeurs/de prédécesseurs. Passer d’une représentation à une autre.</a:t>
            </a:r>
          </a:p>
          <a:p>
            <a:pPr lvl="1"/>
            <a:r>
              <a:rPr lang="fr-FR" dirty="0"/>
              <a:t>On s’appuie sur des exemples comme le réseau routier, le réseau électrique, internet, les réseaux sociaux. Le choix de la représentation dépend du traitement qu’on veut mettre en place : on fait le lien avec la rubrique « algorithmique ». </a:t>
            </a:r>
          </a:p>
          <a:p>
            <a:endParaRPr lang="fr-FR" sz="2000" dirty="0"/>
          </a:p>
          <a:p>
            <a:r>
              <a:rPr lang="fr-FR" sz="2400" dirty="0">
                <a:solidFill>
                  <a:schemeClr val="accent6"/>
                </a:solidFill>
              </a:rPr>
              <a:t>Algorithmes sur les graphes</a:t>
            </a:r>
          </a:p>
          <a:p>
            <a:pPr lvl="1"/>
            <a:r>
              <a:rPr lang="fr-FR" dirty="0"/>
              <a:t>Parcourir un graphe en profondeur d’abord, en largeur d’abord. Repérer la présence d’un cycle dans un graphe. </a:t>
            </a:r>
          </a:p>
          <a:p>
            <a:pPr lvl="1"/>
            <a:r>
              <a:rPr lang="fr-FR" dirty="0"/>
              <a:t>Chercher un chemin dans un graphe. </a:t>
            </a:r>
          </a:p>
          <a:p>
            <a:pPr lvl="1"/>
            <a:r>
              <a:rPr lang="fr-FR" dirty="0"/>
              <a:t>Le parcours d’un labyrinthe et le routage dans internet sont des exemples d’algorithme sur les graphes. L’exemple des graphes permet d’illustrer l’utilisation des classes en programmation. </a:t>
            </a:r>
          </a:p>
        </p:txBody>
      </p:sp>
      <p:sp>
        <p:nvSpPr>
          <p:cNvPr id="4" name="Espace réservé du numéro de diapositive 3">
            <a:extLst>
              <a:ext uri="{FF2B5EF4-FFF2-40B4-BE49-F238E27FC236}">
                <a16:creationId xmlns:a16="http://schemas.microsoft.com/office/drawing/2014/main" id="{CD324FAA-B4D8-F244-92EE-899E2C84DDE4}"/>
              </a:ext>
            </a:extLst>
          </p:cNvPr>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2</a:t>
            </a:fld>
            <a:endParaRPr lang="fr-FR" noProof="0"/>
          </a:p>
        </p:txBody>
      </p:sp>
      <p:sp>
        <p:nvSpPr>
          <p:cNvPr id="5" name="ZoneTexte 4"/>
          <p:cNvSpPr txBox="1"/>
          <p:nvPr/>
        </p:nvSpPr>
        <p:spPr>
          <a:xfrm>
            <a:off x="323528" y="2924944"/>
            <a:ext cx="648072" cy="646331"/>
          </a:xfrm>
          <a:prstGeom prst="rect">
            <a:avLst/>
          </a:prstGeom>
          <a:solidFill>
            <a:schemeClr val="tx2">
              <a:lumMod val="60000"/>
              <a:lumOff val="40000"/>
            </a:schemeClr>
          </a:solidFill>
          <a:ln w="57150">
            <a:solidFill>
              <a:schemeClr val="tx1"/>
            </a:solidFill>
          </a:ln>
        </p:spPr>
        <p:txBody>
          <a:bodyPr wrap="square" rtlCol="0">
            <a:spAutoFit/>
          </a:bodyPr>
          <a:lstStyle/>
          <a:p>
            <a:pPr algn="ctr"/>
            <a:r>
              <a:rPr lang="fr-FR" dirty="0" smtClean="0"/>
              <a:t>Bloc 4</a:t>
            </a:r>
            <a:endParaRPr lang="fr-FR" dirty="0"/>
          </a:p>
        </p:txBody>
      </p:sp>
      <p:sp>
        <p:nvSpPr>
          <p:cNvPr id="6" name="ZoneTexte 5"/>
          <p:cNvSpPr txBox="1"/>
          <p:nvPr/>
        </p:nvSpPr>
        <p:spPr>
          <a:xfrm>
            <a:off x="308156" y="4882265"/>
            <a:ext cx="663443" cy="646331"/>
          </a:xfrm>
          <a:prstGeom prst="rect">
            <a:avLst/>
          </a:prstGeom>
          <a:solidFill>
            <a:schemeClr val="tx2">
              <a:lumMod val="60000"/>
              <a:lumOff val="40000"/>
            </a:schemeClr>
          </a:solidFill>
          <a:ln w="57150">
            <a:solidFill>
              <a:schemeClr val="tx1"/>
            </a:solidFill>
          </a:ln>
        </p:spPr>
        <p:txBody>
          <a:bodyPr wrap="square" rtlCol="0">
            <a:spAutoFit/>
          </a:bodyPr>
          <a:lstStyle/>
          <a:p>
            <a:pPr algn="ctr"/>
            <a:r>
              <a:rPr lang="fr-FR" dirty="0" smtClean="0"/>
              <a:t>Bloc 5</a:t>
            </a:r>
            <a:endParaRPr lang="fr-FR" dirty="0"/>
          </a:p>
        </p:txBody>
      </p:sp>
    </p:spTree>
    <p:extLst>
      <p:ext uri="{BB962C8B-B14F-4D97-AF65-F5344CB8AC3E}">
        <p14:creationId xmlns:p14="http://schemas.microsoft.com/office/powerpoint/2010/main" val="833564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grpId="0" nodeType="clickEffect">
                                  <p:stCondLst>
                                    <p:cond delay="0"/>
                                  </p:stCondLst>
                                  <p:childTnLst>
                                    <p:anim calcmode="lin" valueType="num">
                                      <p:cBhvr>
                                        <p:cTn id="6" dur="1000"/>
                                        <p:tgtEl>
                                          <p:spTgt spid="5"/>
                                        </p:tgtEl>
                                        <p:attrNameLst>
                                          <p:attrName>ppt_w</p:attrName>
                                        </p:attrNameLst>
                                      </p:cBhvr>
                                      <p:tavLst>
                                        <p:tav tm="0">
                                          <p:val>
                                            <p:strVal val="ppt_w"/>
                                          </p:val>
                                        </p:tav>
                                        <p:tav tm="100000">
                                          <p:val>
                                            <p:fltVal val="0"/>
                                          </p:val>
                                        </p:tav>
                                      </p:tavLst>
                                    </p:anim>
                                    <p:anim calcmode="lin" valueType="num">
                                      <p:cBhvr>
                                        <p:cTn id="7" dur="1000"/>
                                        <p:tgtEl>
                                          <p:spTgt spid="5"/>
                                        </p:tgtEl>
                                        <p:attrNameLst>
                                          <p:attrName>ppt_h</p:attrName>
                                        </p:attrNameLst>
                                      </p:cBhvr>
                                      <p:tavLst>
                                        <p:tav tm="0">
                                          <p:val>
                                            <p:strVal val="ppt_h"/>
                                          </p:val>
                                        </p:tav>
                                        <p:tav tm="100000">
                                          <p:val>
                                            <p:fltVal val="0"/>
                                          </p:val>
                                        </p:tav>
                                      </p:tavLst>
                                    </p:anim>
                                    <p:anim calcmode="lin" valueType="num">
                                      <p:cBhvr>
                                        <p:cTn id="8" dur="1000"/>
                                        <p:tgtEl>
                                          <p:spTgt spid="5"/>
                                        </p:tgtEl>
                                        <p:attrNameLst>
                                          <p:attrName>style.rotation</p:attrName>
                                        </p:attrNameLst>
                                      </p:cBhvr>
                                      <p:tavLst>
                                        <p:tav tm="0">
                                          <p:val>
                                            <p:fltVal val="0"/>
                                          </p:val>
                                        </p:tav>
                                        <p:tav tm="100000">
                                          <p:val>
                                            <p:fltVal val="90"/>
                                          </p:val>
                                        </p:tav>
                                      </p:tavLst>
                                    </p:anim>
                                    <p:animEffect transition="out" filter="fade">
                                      <p:cBhvr>
                                        <p:cTn id="9" dur="1000"/>
                                        <p:tgtEl>
                                          <p:spTgt spid="5"/>
                                        </p:tgtEl>
                                      </p:cBhvr>
                                    </p:animEffect>
                                    <p:set>
                                      <p:cBhvr>
                                        <p:cTn id="10" dur="1" fill="hold">
                                          <p:stCondLst>
                                            <p:cond delay="999"/>
                                          </p:stCondLst>
                                        </p:cTn>
                                        <p:tgtEl>
                                          <p:spTgt spid="5"/>
                                        </p:tgtEl>
                                        <p:attrNameLst>
                                          <p:attrName>style.visibility</p:attrName>
                                        </p:attrNameLst>
                                      </p:cBhvr>
                                      <p:to>
                                        <p:strVal val="hidden"/>
                                      </p:to>
                                    </p:set>
                                  </p:childTnLst>
                                </p:cTn>
                              </p:par>
                              <p:par>
                                <p:cTn id="11" presetID="31" presetClass="exit" presetSubtype="0" fill="hold" grpId="0" nodeType="withEffect">
                                  <p:stCondLst>
                                    <p:cond delay="0"/>
                                  </p:stCondLst>
                                  <p:childTnLst>
                                    <p:anim calcmode="lin" valueType="num">
                                      <p:cBhvr>
                                        <p:cTn id="12" dur="1000"/>
                                        <p:tgtEl>
                                          <p:spTgt spid="6"/>
                                        </p:tgtEl>
                                        <p:attrNameLst>
                                          <p:attrName>ppt_w</p:attrName>
                                        </p:attrNameLst>
                                      </p:cBhvr>
                                      <p:tavLst>
                                        <p:tav tm="0">
                                          <p:val>
                                            <p:strVal val="ppt_w"/>
                                          </p:val>
                                        </p:tav>
                                        <p:tav tm="100000">
                                          <p:val>
                                            <p:fltVal val="0"/>
                                          </p:val>
                                        </p:tav>
                                      </p:tavLst>
                                    </p:anim>
                                    <p:anim calcmode="lin" valueType="num">
                                      <p:cBhvr>
                                        <p:cTn id="13" dur="1000"/>
                                        <p:tgtEl>
                                          <p:spTgt spid="6"/>
                                        </p:tgtEl>
                                        <p:attrNameLst>
                                          <p:attrName>ppt_h</p:attrName>
                                        </p:attrNameLst>
                                      </p:cBhvr>
                                      <p:tavLst>
                                        <p:tav tm="0">
                                          <p:val>
                                            <p:strVal val="ppt_h"/>
                                          </p:val>
                                        </p:tav>
                                        <p:tav tm="100000">
                                          <p:val>
                                            <p:fltVal val="0"/>
                                          </p:val>
                                        </p:tav>
                                      </p:tavLst>
                                    </p:anim>
                                    <p:anim calcmode="lin" valueType="num">
                                      <p:cBhvr>
                                        <p:cTn id="14" dur="1000"/>
                                        <p:tgtEl>
                                          <p:spTgt spid="6"/>
                                        </p:tgtEl>
                                        <p:attrNameLst>
                                          <p:attrName>style.rotation</p:attrName>
                                        </p:attrNameLst>
                                      </p:cBhvr>
                                      <p:tavLst>
                                        <p:tav tm="0">
                                          <p:val>
                                            <p:fltVal val="0"/>
                                          </p:val>
                                        </p:tav>
                                        <p:tav tm="100000">
                                          <p:val>
                                            <p:fltVal val="90"/>
                                          </p:val>
                                        </p:tav>
                                      </p:tavLst>
                                    </p:anim>
                                    <p:animEffect transition="out" filter="fade">
                                      <p:cBhvr>
                                        <p:cTn id="15" dur="1000"/>
                                        <p:tgtEl>
                                          <p:spTgt spid="6"/>
                                        </p:tgtEl>
                                      </p:cBhvr>
                                    </p:animEffect>
                                    <p:set>
                                      <p:cBhvr>
                                        <p:cTn id="16" dur="1" fill="hold">
                                          <p:stCondLst>
                                            <p:cond delay="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 exemple introductif</a:t>
            </a:r>
            <a:endParaRPr lang="fr-FR" dirty="0"/>
          </a:p>
        </p:txBody>
      </p:sp>
      <p:sp>
        <p:nvSpPr>
          <p:cNvPr id="3" name="Espace réservé du contenu 2"/>
          <p:cNvSpPr>
            <a:spLocks noGrp="1"/>
          </p:cNvSpPr>
          <p:nvPr>
            <p:ph idx="1"/>
          </p:nvPr>
        </p:nvSpPr>
        <p:spPr/>
        <p:txBody>
          <a:bodyPr>
            <a:normAutofit/>
          </a:bodyPr>
          <a:lstStyle/>
          <a:p>
            <a:r>
              <a:rPr lang="fr-FR" dirty="0" smtClean="0"/>
              <a:t>Une famille désire traverser un ravin par un pont qui ne peut transporter que deux personnes à la fois. Et en plus il faut la seule torche pour ne pas tomber. Chaque membre de la famille prend un temps pour traverser :</a:t>
            </a:r>
          </a:p>
          <a:p>
            <a:pPr lvl="1"/>
            <a:r>
              <a:rPr lang="fr-FR" dirty="0" smtClean="0"/>
              <a:t>le père, 1 mn</a:t>
            </a:r>
          </a:p>
          <a:p>
            <a:pPr lvl="1"/>
            <a:r>
              <a:rPr lang="fr-FR" dirty="0" smtClean="0"/>
              <a:t>la mère, 2 mn</a:t>
            </a:r>
          </a:p>
          <a:p>
            <a:pPr lvl="1"/>
            <a:r>
              <a:rPr lang="fr-FR" dirty="0" smtClean="0"/>
              <a:t>le fils, 5 mn</a:t>
            </a:r>
          </a:p>
          <a:p>
            <a:pPr lvl="1"/>
            <a:r>
              <a:rPr lang="fr-FR" dirty="0" smtClean="0"/>
              <a:t>la fille, 10 mn</a:t>
            </a:r>
          </a:p>
          <a:p>
            <a:r>
              <a:rPr lang="fr-FR" dirty="0" smtClean="0"/>
              <a:t>…</a:t>
            </a:r>
            <a:endParaRPr lang="fr-FR" dirty="0"/>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20</a:t>
            </a:fld>
            <a:endParaRPr lang="fr-FR" noProof="0"/>
          </a:p>
        </p:txBody>
      </p:sp>
      <p:cxnSp>
        <p:nvCxnSpPr>
          <p:cNvPr id="6" name="Connecteur droit avec flèche 5"/>
          <p:cNvCxnSpPr/>
          <p:nvPr/>
        </p:nvCxnSpPr>
        <p:spPr>
          <a:xfrm flipH="1" flipV="1">
            <a:off x="2699792" y="3501008"/>
            <a:ext cx="3528392" cy="79208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necteur droit avec flèche 6"/>
          <p:cNvCxnSpPr/>
          <p:nvPr/>
        </p:nvCxnSpPr>
        <p:spPr>
          <a:xfrm flipH="1" flipV="1">
            <a:off x="2699792" y="4149080"/>
            <a:ext cx="3528392" cy="14401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Nuage 13"/>
          <p:cNvSpPr/>
          <p:nvPr/>
        </p:nvSpPr>
        <p:spPr>
          <a:xfrm>
            <a:off x="6604806" y="3537012"/>
            <a:ext cx="1763688" cy="1512168"/>
          </a:xfrm>
          <a:prstGeom prst="cloud">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Quels boulets, ces filles !</a:t>
            </a:r>
            <a:endParaRPr lang="fr-FR" dirty="0"/>
          </a:p>
        </p:txBody>
      </p:sp>
    </p:spTree>
    <p:extLst>
      <p:ext uri="{BB962C8B-B14F-4D97-AF65-F5344CB8AC3E}">
        <p14:creationId xmlns:p14="http://schemas.microsoft.com/office/powerpoint/2010/main" val="472761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Parenthèse ODD 5</a:t>
            </a:r>
            <a:endParaRPr lang="fr-FR" dirty="0"/>
          </a:p>
        </p:txBody>
      </p:sp>
      <p:sp>
        <p:nvSpPr>
          <p:cNvPr id="3" name="Espace réservé du contenu 2"/>
          <p:cNvSpPr>
            <a:spLocks noGrp="1"/>
          </p:cNvSpPr>
          <p:nvPr>
            <p:ph idx="1"/>
          </p:nvPr>
        </p:nvSpPr>
        <p:spPr>
          <a:xfrm>
            <a:off x="107504" y="1484784"/>
            <a:ext cx="8640960" cy="4351338"/>
          </a:xfrm>
        </p:spPr>
        <p:txBody>
          <a:bodyPr/>
          <a:lstStyle/>
          <a:p>
            <a:r>
              <a:rPr lang="fr-FR" dirty="0" smtClean="0"/>
              <a:t>L’informatique, en modélisant le monde, peut transmettre les biais et les préjudices.  C’est aussi un bel endroit pour les mettre en avant et, les corriger</a:t>
            </a:r>
          </a:p>
          <a:p>
            <a:r>
              <a:rPr lang="fr-FR" dirty="0" smtClean="0"/>
              <a:t>Pourquoi pas…</a:t>
            </a:r>
          </a:p>
          <a:p>
            <a:pPr lvl="1"/>
            <a:r>
              <a:rPr lang="fr-FR" dirty="0"/>
              <a:t>le père, </a:t>
            </a:r>
            <a:r>
              <a:rPr lang="fr-FR" dirty="0" smtClean="0"/>
              <a:t>2 </a:t>
            </a:r>
            <a:r>
              <a:rPr lang="fr-FR" dirty="0"/>
              <a:t>mn</a:t>
            </a:r>
          </a:p>
          <a:p>
            <a:pPr lvl="1"/>
            <a:r>
              <a:rPr lang="fr-FR" dirty="0"/>
              <a:t>la mère, </a:t>
            </a:r>
            <a:r>
              <a:rPr lang="fr-FR" dirty="0" smtClean="0"/>
              <a:t>1 </a:t>
            </a:r>
            <a:r>
              <a:rPr lang="fr-FR" dirty="0"/>
              <a:t>mn</a:t>
            </a:r>
          </a:p>
          <a:p>
            <a:pPr lvl="1"/>
            <a:r>
              <a:rPr lang="fr-FR" dirty="0"/>
              <a:t>le fils, </a:t>
            </a:r>
            <a:r>
              <a:rPr lang="fr-FR" dirty="0" smtClean="0"/>
              <a:t>10 </a:t>
            </a:r>
            <a:r>
              <a:rPr lang="fr-FR" dirty="0"/>
              <a:t>mn</a:t>
            </a:r>
          </a:p>
          <a:p>
            <a:pPr lvl="1"/>
            <a:r>
              <a:rPr lang="fr-FR" dirty="0"/>
              <a:t>la fille, </a:t>
            </a:r>
            <a:r>
              <a:rPr lang="fr-FR" dirty="0" smtClean="0"/>
              <a:t>5 </a:t>
            </a:r>
            <a:r>
              <a:rPr lang="fr-FR" dirty="0"/>
              <a:t>mn</a:t>
            </a:r>
          </a:p>
          <a:p>
            <a:endParaRPr lang="fr-FR" dirty="0"/>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21</a:t>
            </a:fld>
            <a:endParaRPr lang="fr-FR" noProof="0"/>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4" y="4133057"/>
            <a:ext cx="2143125" cy="2133600"/>
          </a:xfrm>
          <a:prstGeom prst="rect">
            <a:avLst/>
          </a:prstGeom>
        </p:spPr>
      </p:pic>
      <p:pic>
        <p:nvPicPr>
          <p:cNvPr id="8" name="Imag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30095" y="4033838"/>
            <a:ext cx="2143125" cy="2143125"/>
          </a:xfrm>
          <a:prstGeom prst="rect">
            <a:avLst/>
          </a:prstGeom>
        </p:spPr>
      </p:pic>
      <p:sp>
        <p:nvSpPr>
          <p:cNvPr id="9" name="ZoneTexte 8"/>
          <p:cNvSpPr txBox="1"/>
          <p:nvPr/>
        </p:nvSpPr>
        <p:spPr>
          <a:xfrm>
            <a:off x="3203848" y="4293096"/>
            <a:ext cx="3168377" cy="923330"/>
          </a:xfrm>
          <a:prstGeom prst="rect">
            <a:avLst/>
          </a:prstGeom>
          <a:noFill/>
        </p:spPr>
        <p:txBody>
          <a:bodyPr wrap="square" rtlCol="0">
            <a:spAutoFit/>
          </a:bodyPr>
          <a:lstStyle/>
          <a:p>
            <a:r>
              <a:rPr lang="fr-FR" dirty="0" smtClean="0">
                <a:latin typeface="Calibri" panose="020F0502020204030204" pitchFamily="34" charset="0"/>
              </a:rPr>
              <a:t>Rappel : il y a 17 objectifs de développement durable proposés par l’ONU</a:t>
            </a:r>
            <a:endParaRPr lang="fr-FR" dirty="0">
              <a:latin typeface="Calibri" panose="020F0502020204030204" pitchFamily="34" charset="0"/>
            </a:endParaRPr>
          </a:p>
        </p:txBody>
      </p:sp>
    </p:spTree>
    <p:extLst>
      <p:ext uri="{BB962C8B-B14F-4D97-AF65-F5344CB8AC3E}">
        <p14:creationId xmlns:p14="http://schemas.microsoft.com/office/powerpoint/2010/main" val="7371434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3362" name="Rectangle 2"/>
          <p:cNvSpPr>
            <a:spLocks noGrp="1" noRot="1" noChangeArrowheads="1"/>
          </p:cNvSpPr>
          <p:nvPr>
            <p:ph type="title"/>
          </p:nvPr>
        </p:nvSpPr>
        <p:spPr/>
        <p:txBody>
          <a:bodyPr/>
          <a:lstStyle/>
          <a:p>
            <a:pPr eaLnBrk="1" hangingPunct="1">
              <a:defRPr/>
            </a:pPr>
            <a:r>
              <a:rPr lang="fr-FR" dirty="0"/>
              <a:t>Graphes non orientés (1)</a:t>
            </a:r>
          </a:p>
        </p:txBody>
      </p:sp>
      <p:sp>
        <p:nvSpPr>
          <p:cNvPr id="24580" name="Rectangle 3"/>
          <p:cNvSpPr>
            <a:spLocks noGrp="1" noChangeArrowheads="1"/>
          </p:cNvSpPr>
          <p:nvPr>
            <p:ph idx="1"/>
          </p:nvPr>
        </p:nvSpPr>
        <p:spPr>
          <a:xfrm>
            <a:off x="468313" y="1412875"/>
            <a:ext cx="5327823" cy="5040313"/>
          </a:xfrm>
        </p:spPr>
        <p:txBody>
          <a:bodyPr>
            <a:normAutofit fontScale="85000" lnSpcReduction="10000"/>
          </a:bodyPr>
          <a:lstStyle/>
          <a:p>
            <a:pPr marL="0" indent="0" eaLnBrk="1" hangingPunct="1">
              <a:lnSpc>
                <a:spcPct val="110000"/>
              </a:lnSpc>
              <a:buNone/>
            </a:pPr>
            <a:r>
              <a:rPr lang="fr-FR" sz="2800" u="sng" dirty="0">
                <a:solidFill>
                  <a:schemeClr val="hlink"/>
                </a:solidFill>
                <a:effectLst/>
              </a:rPr>
              <a:t>(Graphe)</a:t>
            </a:r>
            <a:r>
              <a:rPr lang="fr-FR" sz="2800" dirty="0">
                <a:effectLst/>
              </a:rPr>
              <a:t> Un graphe simple non orienté G est un couple formé de </a:t>
            </a:r>
            <a:r>
              <a:rPr lang="fr-FR" sz="2800" dirty="0">
                <a:solidFill>
                  <a:schemeClr val="hlink"/>
                </a:solidFill>
                <a:effectLst/>
              </a:rPr>
              <a:t>deux ensembles</a:t>
            </a:r>
            <a:r>
              <a:rPr lang="fr-FR" sz="2800" dirty="0">
                <a:effectLst/>
              </a:rPr>
              <a:t> : un ensemble X = {x</a:t>
            </a:r>
            <a:r>
              <a:rPr lang="fr-FR" sz="2800" baseline="-25000" dirty="0">
                <a:effectLst/>
              </a:rPr>
              <a:t>1</a:t>
            </a:r>
            <a:r>
              <a:rPr lang="fr-FR" sz="2800" dirty="0">
                <a:effectLst/>
              </a:rPr>
              <a:t>, x</a:t>
            </a:r>
            <a:r>
              <a:rPr lang="fr-FR" sz="2800" baseline="-25000" dirty="0">
                <a:effectLst/>
              </a:rPr>
              <a:t>2</a:t>
            </a:r>
            <a:r>
              <a:rPr lang="fr-FR" sz="2800" dirty="0">
                <a:effectLst/>
              </a:rPr>
              <a:t>, . . . </a:t>
            </a:r>
            <a:r>
              <a:rPr lang="fr-FR" sz="2800" dirty="0" err="1">
                <a:effectLst/>
              </a:rPr>
              <a:t>x</a:t>
            </a:r>
            <a:r>
              <a:rPr lang="fr-FR" sz="2800" baseline="-25000" dirty="0" err="1">
                <a:effectLst/>
              </a:rPr>
              <a:t>n</a:t>
            </a:r>
            <a:r>
              <a:rPr lang="fr-FR" sz="2800" dirty="0">
                <a:effectLst/>
              </a:rPr>
              <a:t>} dont les éléments sont appelés </a:t>
            </a:r>
            <a:r>
              <a:rPr lang="fr-FR" sz="2800" dirty="0">
                <a:solidFill>
                  <a:schemeClr val="hlink"/>
                </a:solidFill>
                <a:effectLst/>
              </a:rPr>
              <a:t>sommets</a:t>
            </a:r>
            <a:r>
              <a:rPr lang="fr-FR" sz="2800" dirty="0">
                <a:effectLst/>
              </a:rPr>
              <a:t>, et un ensemble A = {a</a:t>
            </a:r>
            <a:r>
              <a:rPr lang="fr-FR" sz="2800" baseline="-25000" dirty="0">
                <a:effectLst/>
              </a:rPr>
              <a:t>1</a:t>
            </a:r>
            <a:r>
              <a:rPr lang="fr-FR" sz="2800" dirty="0">
                <a:effectLst/>
              </a:rPr>
              <a:t>, a</a:t>
            </a:r>
            <a:r>
              <a:rPr lang="fr-FR" sz="2800" baseline="-25000" dirty="0">
                <a:effectLst/>
              </a:rPr>
              <a:t>2</a:t>
            </a:r>
            <a:r>
              <a:rPr lang="fr-FR" sz="2800" dirty="0">
                <a:effectLst/>
              </a:rPr>
              <a:t>, . . . </a:t>
            </a:r>
            <a:r>
              <a:rPr lang="fr-FR" sz="2800" dirty="0" err="1" smtClean="0">
                <a:effectLst/>
              </a:rPr>
              <a:t>a</a:t>
            </a:r>
            <a:r>
              <a:rPr lang="fr-FR" sz="2800" baseline="-25000" dirty="0" err="1" smtClean="0">
                <a:effectLst/>
              </a:rPr>
              <a:t>m</a:t>
            </a:r>
            <a:r>
              <a:rPr lang="fr-FR" sz="2800" dirty="0" smtClean="0">
                <a:effectLst/>
              </a:rPr>
              <a:t>}, </a:t>
            </a:r>
            <a:r>
              <a:rPr lang="fr-FR" sz="2800" dirty="0">
                <a:effectLst/>
              </a:rPr>
              <a:t>partie de l'ensemble P</a:t>
            </a:r>
            <a:r>
              <a:rPr lang="fr-FR" sz="2800" baseline="30000" dirty="0">
                <a:effectLst/>
              </a:rPr>
              <a:t>2</a:t>
            </a:r>
            <a:r>
              <a:rPr lang="fr-FR" sz="2800" dirty="0">
                <a:effectLst/>
              </a:rPr>
              <a:t>(X) des parties à deux éléments de X, dont les éléments sont appelés </a:t>
            </a:r>
            <a:r>
              <a:rPr lang="fr-FR" sz="2800" dirty="0">
                <a:solidFill>
                  <a:schemeClr val="hlink"/>
                </a:solidFill>
                <a:effectLst/>
              </a:rPr>
              <a:t>arêtes</a:t>
            </a:r>
            <a:r>
              <a:rPr lang="fr-FR" sz="2800" dirty="0">
                <a:effectLst/>
              </a:rPr>
              <a:t>. On notera </a:t>
            </a:r>
            <a:r>
              <a:rPr lang="fr-FR" sz="2800" dirty="0">
                <a:solidFill>
                  <a:schemeClr val="hlink"/>
                </a:solidFill>
                <a:effectLst/>
              </a:rPr>
              <a:t>G = (X,A).</a:t>
            </a:r>
          </a:p>
          <a:p>
            <a:pPr marL="0" indent="0" eaLnBrk="1" hangingPunct="1">
              <a:lnSpc>
                <a:spcPct val="110000"/>
              </a:lnSpc>
              <a:buNone/>
            </a:pPr>
            <a:endParaRPr lang="fr-FR" sz="2800" dirty="0">
              <a:solidFill>
                <a:schemeClr val="hlink"/>
              </a:solidFill>
            </a:endParaRPr>
          </a:p>
          <a:p>
            <a:pPr marL="0" indent="0" eaLnBrk="1" hangingPunct="1">
              <a:lnSpc>
                <a:spcPct val="110000"/>
              </a:lnSpc>
              <a:buNone/>
            </a:pPr>
            <a:r>
              <a:rPr lang="fr-FR" sz="2800" dirty="0" smtClean="0">
                <a:effectLst/>
              </a:rPr>
              <a:t>Lorsque </a:t>
            </a:r>
            <a:r>
              <a:rPr lang="fr-FR" sz="2800" b="1" i="1" dirty="0">
                <a:effectLst/>
              </a:rPr>
              <a:t>a</a:t>
            </a:r>
            <a:r>
              <a:rPr lang="fr-FR" sz="2800" dirty="0">
                <a:effectLst/>
              </a:rPr>
              <a:t> = (x, y) </a:t>
            </a:r>
            <a:r>
              <a:rPr lang="fr-FR" sz="2800" dirty="0">
                <a:effectLst/>
                <a:sym typeface="Symbol" pitchFamily="18" charset="2"/>
              </a:rPr>
              <a:t> </a:t>
            </a:r>
            <a:r>
              <a:rPr lang="fr-FR" sz="2800" dirty="0">
                <a:effectLst/>
              </a:rPr>
              <a:t>A, on dit que </a:t>
            </a:r>
            <a:r>
              <a:rPr lang="fr-FR" sz="2800" b="1" i="1" dirty="0">
                <a:effectLst/>
              </a:rPr>
              <a:t>a </a:t>
            </a:r>
            <a:r>
              <a:rPr lang="fr-FR" sz="2800" dirty="0">
                <a:effectLst/>
              </a:rPr>
              <a:t>est l'arête de G </a:t>
            </a:r>
            <a:r>
              <a:rPr lang="fr-FR" sz="2800" dirty="0">
                <a:solidFill>
                  <a:schemeClr val="accent6"/>
                </a:solidFill>
                <a:effectLst/>
              </a:rPr>
              <a:t>d'extrémité x</a:t>
            </a:r>
            <a:r>
              <a:rPr lang="fr-FR" sz="2800" dirty="0">
                <a:effectLst/>
              </a:rPr>
              <a:t> et y, ou que </a:t>
            </a:r>
            <a:r>
              <a:rPr lang="fr-FR" sz="2800" b="1" i="1" dirty="0">
                <a:effectLst/>
              </a:rPr>
              <a:t>a</a:t>
            </a:r>
            <a:r>
              <a:rPr lang="fr-FR" sz="2800" dirty="0">
                <a:effectLst/>
              </a:rPr>
              <a:t> joint x et y, ou que </a:t>
            </a:r>
            <a:r>
              <a:rPr lang="fr-FR" sz="2800" b="1" i="1" dirty="0">
                <a:effectLst/>
              </a:rPr>
              <a:t>a</a:t>
            </a:r>
            <a:r>
              <a:rPr lang="fr-FR" sz="2800" dirty="0">
                <a:effectLst/>
              </a:rPr>
              <a:t> passe par x et y. </a:t>
            </a:r>
          </a:p>
          <a:p>
            <a:pPr marL="0" indent="0" eaLnBrk="1" hangingPunct="1">
              <a:lnSpc>
                <a:spcPct val="110000"/>
              </a:lnSpc>
              <a:buNone/>
            </a:pPr>
            <a:endParaRPr lang="fr-FR" sz="2400" dirty="0">
              <a:effectLst/>
            </a:endParaRPr>
          </a:p>
          <a:p>
            <a:pPr marL="0" indent="0" eaLnBrk="1" hangingPunct="1">
              <a:lnSpc>
                <a:spcPct val="110000"/>
              </a:lnSpc>
              <a:buNone/>
            </a:pPr>
            <a:endParaRPr lang="fr-FR" sz="2400" dirty="0">
              <a:effectLst/>
            </a:endParaRPr>
          </a:p>
        </p:txBody>
      </p:sp>
      <p:sp>
        <p:nvSpPr>
          <p:cNvPr id="6" name="Slide Number Placeholder 4"/>
          <p:cNvSpPr>
            <a:spLocks noGrp="1"/>
          </p:cNvSpPr>
          <p:nvPr>
            <p:ph type="sldNum" sz="quarter" idx="4294967295"/>
          </p:nvPr>
        </p:nvSpPr>
        <p:spPr>
          <a:xfrm>
            <a:off x="6457950" y="6356351"/>
            <a:ext cx="2057400" cy="365125"/>
          </a:xfrm>
        </p:spPr>
        <p:txBody>
          <a:bodyPr/>
          <a:lstStyle/>
          <a:p>
            <a:pPr>
              <a:defRPr/>
            </a:pPr>
            <a:fld id="{77C3243B-5E23-4709-B950-528B0B5C4112}" type="slidenum">
              <a:rPr lang="fr-FR"/>
              <a:pPr>
                <a:defRPr/>
              </a:pPr>
              <a:t>22</a:t>
            </a:fld>
            <a:endParaRPr lang="fr-FR"/>
          </a:p>
        </p:txBody>
      </p:sp>
      <p:pic>
        <p:nvPicPr>
          <p:cNvPr id="24581" name="Picture 4" descr="graph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3920" y="2060848"/>
            <a:ext cx="3009429" cy="3024336"/>
          </a:xfrm>
          <a:prstGeom prst="rect">
            <a:avLst/>
          </a:prstGeom>
          <a:noFill/>
          <a:ln w="9525">
            <a:noFill/>
            <a:miter lim="800000"/>
            <a:headEnd/>
            <a:tailEnd/>
          </a:ln>
        </p:spPr>
      </p:pic>
    </p:spTree>
    <p:extLst>
      <p:ext uri="{BB962C8B-B14F-4D97-AF65-F5344CB8AC3E}">
        <p14:creationId xmlns:p14="http://schemas.microsoft.com/office/powerpoint/2010/main" val="11456325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CF954305-E7B6-644C-B2D4-B831B35A9F33}"/>
              </a:ext>
            </a:extLst>
          </p:cNvPr>
          <p:cNvSpPr>
            <a:spLocks noGrp="1"/>
          </p:cNvSpPr>
          <p:nvPr>
            <p:ph idx="1"/>
          </p:nvPr>
        </p:nvSpPr>
        <p:spPr/>
        <p:txBody>
          <a:bodyPr>
            <a:normAutofit fontScale="85000" lnSpcReduction="10000"/>
          </a:bodyPr>
          <a:lstStyle/>
          <a:p>
            <a:pPr>
              <a:lnSpc>
                <a:spcPct val="120000"/>
              </a:lnSpc>
            </a:pPr>
            <a:r>
              <a:rPr lang="fr-FR" sz="2400" u="sng" dirty="0">
                <a:solidFill>
                  <a:schemeClr val="hlink"/>
                </a:solidFill>
              </a:rPr>
              <a:t>Sommets adjacents</a:t>
            </a:r>
            <a:r>
              <a:rPr lang="fr-FR" sz="2400" dirty="0"/>
              <a:t> : deux sommets sont adjacents s'ils sont reliés entre eux par une arête.  On dit que l’arête est </a:t>
            </a:r>
            <a:r>
              <a:rPr lang="fr-FR" sz="2400" dirty="0">
                <a:solidFill>
                  <a:schemeClr val="accent6"/>
                </a:solidFill>
              </a:rPr>
              <a:t>incidente</a:t>
            </a:r>
            <a:r>
              <a:rPr lang="fr-FR" sz="2400" dirty="0"/>
              <a:t> aux deux sommets.</a:t>
            </a:r>
            <a:endParaRPr lang="fr-FR" sz="2400" u="sng" dirty="0">
              <a:solidFill>
                <a:schemeClr val="hlink"/>
              </a:solidFill>
            </a:endParaRPr>
          </a:p>
          <a:p>
            <a:pPr>
              <a:lnSpc>
                <a:spcPct val="120000"/>
              </a:lnSpc>
            </a:pPr>
            <a:r>
              <a:rPr lang="fr-FR" sz="2400" u="sng" dirty="0">
                <a:solidFill>
                  <a:schemeClr val="hlink"/>
                </a:solidFill>
              </a:rPr>
              <a:t>Degré d'un sommet x</a:t>
            </a:r>
            <a:r>
              <a:rPr lang="fr-FR" sz="2400" dirty="0"/>
              <a:t> </a:t>
            </a:r>
            <a:r>
              <a:rPr lang="fr-FR" sz="2400" dirty="0" smtClean="0"/>
              <a:t>(d(x)) : </a:t>
            </a:r>
            <a:r>
              <a:rPr lang="fr-FR" sz="2400" dirty="0"/>
              <a:t>nombre </a:t>
            </a:r>
            <a:r>
              <a:rPr lang="fr-FR" sz="2400" dirty="0" smtClean="0"/>
              <a:t>d’arêtes </a:t>
            </a:r>
            <a:r>
              <a:rPr lang="fr-FR" sz="2400" dirty="0"/>
              <a:t>incidentes au sommet. </a:t>
            </a:r>
          </a:p>
          <a:p>
            <a:pPr>
              <a:lnSpc>
                <a:spcPct val="120000"/>
              </a:lnSpc>
            </a:pPr>
            <a:r>
              <a:rPr lang="fr-FR" sz="2400" u="sng" dirty="0">
                <a:solidFill>
                  <a:schemeClr val="hlink"/>
                </a:solidFill>
              </a:rPr>
              <a:t>Chaîne</a:t>
            </a:r>
            <a:r>
              <a:rPr lang="fr-FR" sz="2400" dirty="0"/>
              <a:t> : séquence ordonnée d'arêtes telle que chaque </a:t>
            </a:r>
            <a:r>
              <a:rPr lang="fr-FR" sz="2400" i="1" dirty="0"/>
              <a:t>arête</a:t>
            </a:r>
            <a:r>
              <a:rPr lang="fr-FR" sz="2400" dirty="0"/>
              <a:t> </a:t>
            </a:r>
            <a:r>
              <a:rPr lang="fr-FR" sz="2400" dirty="0" smtClean="0"/>
              <a:t>a </a:t>
            </a:r>
            <a:r>
              <a:rPr lang="fr-FR" sz="2400" dirty="0"/>
              <a:t>une extrémité en commun avec l'arête suivante.</a:t>
            </a:r>
            <a:endParaRPr lang="fr-FR" sz="2400" u="sng" dirty="0">
              <a:solidFill>
                <a:schemeClr val="hlink"/>
              </a:solidFill>
            </a:endParaRPr>
          </a:p>
          <a:p>
            <a:pPr>
              <a:lnSpc>
                <a:spcPct val="120000"/>
              </a:lnSpc>
            </a:pPr>
            <a:r>
              <a:rPr lang="fr-FR" sz="2400" u="sng" dirty="0">
                <a:solidFill>
                  <a:schemeClr val="hlink"/>
                </a:solidFill>
              </a:rPr>
              <a:t>Cycle :</a:t>
            </a:r>
            <a:r>
              <a:rPr lang="fr-FR" sz="2400" dirty="0"/>
              <a:t> dans un graphe non orienté, un cycle est une suite d'arêtes consécutives (</a:t>
            </a:r>
            <a:r>
              <a:rPr lang="fr-FR" sz="2400" dirty="0">
                <a:solidFill>
                  <a:schemeClr val="accent6"/>
                </a:solidFill>
              </a:rPr>
              <a:t>chaîne</a:t>
            </a:r>
            <a:r>
              <a:rPr lang="fr-FR" sz="2400" dirty="0"/>
              <a:t>) dont les deux sommets extrémités sont identiques.</a:t>
            </a:r>
          </a:p>
          <a:p>
            <a:pPr>
              <a:lnSpc>
                <a:spcPct val="120000"/>
              </a:lnSpc>
            </a:pPr>
            <a:r>
              <a:rPr lang="fr-FR" sz="2400" u="sng" dirty="0">
                <a:solidFill>
                  <a:schemeClr val="hlink"/>
                </a:solidFill>
              </a:rPr>
              <a:t>Boucle : </a:t>
            </a:r>
            <a:r>
              <a:rPr lang="fr-FR" sz="2400" dirty="0"/>
              <a:t>il peut exister des arêtes entre un sommet x et lui-même. Elles sont appelés « boucles ». </a:t>
            </a:r>
            <a:endParaRPr lang="fr-FR" sz="2400" u="sng" dirty="0">
              <a:solidFill>
                <a:schemeClr val="hlink"/>
              </a:solidFill>
            </a:endParaRPr>
          </a:p>
          <a:p>
            <a:pPr>
              <a:lnSpc>
                <a:spcPct val="120000"/>
              </a:lnSpc>
            </a:pPr>
            <a:endParaRPr lang="en-US" sz="2400" dirty="0"/>
          </a:p>
        </p:txBody>
      </p:sp>
      <p:sp>
        <p:nvSpPr>
          <p:cNvPr id="4" name="Espace réservé du numéro de diapositive 3">
            <a:extLst>
              <a:ext uri="{FF2B5EF4-FFF2-40B4-BE49-F238E27FC236}">
                <a16:creationId xmlns:a16="http://schemas.microsoft.com/office/drawing/2014/main" id="{0F4FE5E5-BD1B-BC44-9C22-F233CD45754B}"/>
              </a:ext>
            </a:extLst>
          </p:cNvPr>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23</a:t>
            </a:fld>
            <a:endParaRPr lang="fr-FR" noProof="0" dirty="0"/>
          </a:p>
        </p:txBody>
      </p:sp>
      <p:sp>
        <p:nvSpPr>
          <p:cNvPr id="7" name="Rectangle 2">
            <a:extLst>
              <a:ext uri="{FF2B5EF4-FFF2-40B4-BE49-F238E27FC236}">
                <a16:creationId xmlns:a16="http://schemas.microsoft.com/office/drawing/2014/main" id="{977CB77E-4C52-384F-A678-85DA98FD8DAC}"/>
              </a:ext>
            </a:extLst>
          </p:cNvPr>
          <p:cNvSpPr txBox="1">
            <a:spLocks noRot="1" noChangeArrowheads="1"/>
          </p:cNvSpPr>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fr-FR" dirty="0"/>
              <a:t>Graphes non orientés (2)</a:t>
            </a:r>
          </a:p>
        </p:txBody>
      </p:sp>
    </p:spTree>
    <p:extLst>
      <p:ext uri="{BB962C8B-B14F-4D97-AF65-F5344CB8AC3E}">
        <p14:creationId xmlns:p14="http://schemas.microsoft.com/office/powerpoint/2010/main" val="13324013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e 11">
            <a:extLst>
              <a:ext uri="{FF2B5EF4-FFF2-40B4-BE49-F238E27FC236}">
                <a16:creationId xmlns:a16="http://schemas.microsoft.com/office/drawing/2014/main" id="{0D63C959-B802-8543-9E66-2959230835AB}"/>
              </a:ext>
            </a:extLst>
          </p:cNvPr>
          <p:cNvGrpSpPr/>
          <p:nvPr/>
        </p:nvGrpSpPr>
        <p:grpSpPr>
          <a:xfrm>
            <a:off x="1319212" y="3193145"/>
            <a:ext cx="6897688" cy="3124200"/>
            <a:chOff x="1431925" y="3124200"/>
            <a:chExt cx="6897688" cy="3124200"/>
          </a:xfrm>
        </p:grpSpPr>
        <p:grpSp>
          <p:nvGrpSpPr>
            <p:cNvPr id="3" name="Groupe 2">
              <a:extLst>
                <a:ext uri="{FF2B5EF4-FFF2-40B4-BE49-F238E27FC236}">
                  <a16:creationId xmlns:a16="http://schemas.microsoft.com/office/drawing/2014/main" id="{8EBFC413-DEDC-484A-B2FC-C0190E9BBA6A}"/>
                </a:ext>
              </a:extLst>
            </p:cNvPr>
            <p:cNvGrpSpPr/>
            <p:nvPr/>
          </p:nvGrpSpPr>
          <p:grpSpPr>
            <a:xfrm>
              <a:off x="1431925" y="3124200"/>
              <a:ext cx="6897688" cy="3124200"/>
              <a:chOff x="1431925" y="3124200"/>
              <a:chExt cx="6897688" cy="3124200"/>
            </a:xfrm>
          </p:grpSpPr>
          <p:sp>
            <p:nvSpPr>
              <p:cNvPr id="407628" name="Line 76"/>
              <p:cNvSpPr>
                <a:spLocks noChangeShapeType="1"/>
              </p:cNvSpPr>
              <p:nvPr/>
            </p:nvSpPr>
            <p:spPr bwMode="auto">
              <a:xfrm flipH="1" flipV="1">
                <a:off x="3779838" y="3502025"/>
                <a:ext cx="1439862" cy="1079500"/>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7632" name="Line 80"/>
              <p:cNvSpPr>
                <a:spLocks noChangeShapeType="1"/>
              </p:cNvSpPr>
              <p:nvPr/>
            </p:nvSpPr>
            <p:spPr bwMode="auto">
              <a:xfrm flipH="1" flipV="1">
                <a:off x="3765413" y="3493294"/>
                <a:ext cx="2952750" cy="71438"/>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7627" name="Line 75"/>
              <p:cNvSpPr>
                <a:spLocks noChangeShapeType="1"/>
              </p:cNvSpPr>
              <p:nvPr/>
            </p:nvSpPr>
            <p:spPr bwMode="auto">
              <a:xfrm flipH="1">
                <a:off x="1979613" y="3500438"/>
                <a:ext cx="1800225" cy="504825"/>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7629" name="Line 77"/>
              <p:cNvSpPr>
                <a:spLocks noChangeShapeType="1"/>
              </p:cNvSpPr>
              <p:nvPr/>
            </p:nvSpPr>
            <p:spPr bwMode="auto">
              <a:xfrm flipH="1" flipV="1">
                <a:off x="1979613" y="4078288"/>
                <a:ext cx="1800225" cy="1727200"/>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7630" name="Line 78"/>
              <p:cNvSpPr>
                <a:spLocks noChangeShapeType="1"/>
              </p:cNvSpPr>
              <p:nvPr/>
            </p:nvSpPr>
            <p:spPr bwMode="auto">
              <a:xfrm flipH="1">
                <a:off x="3779838" y="4581525"/>
                <a:ext cx="1439862" cy="1223963"/>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7631" name="Line 79"/>
              <p:cNvSpPr>
                <a:spLocks noChangeShapeType="1"/>
              </p:cNvSpPr>
              <p:nvPr/>
            </p:nvSpPr>
            <p:spPr bwMode="auto">
              <a:xfrm flipH="1" flipV="1">
                <a:off x="1979613" y="4005263"/>
                <a:ext cx="3168650" cy="576262"/>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7633" name="Line 81"/>
              <p:cNvSpPr>
                <a:spLocks noChangeShapeType="1"/>
              </p:cNvSpPr>
              <p:nvPr/>
            </p:nvSpPr>
            <p:spPr bwMode="auto">
              <a:xfrm flipH="1">
                <a:off x="5219700" y="3573463"/>
                <a:ext cx="1439863" cy="1008062"/>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7634" name="Line 82"/>
              <p:cNvSpPr>
                <a:spLocks noChangeShapeType="1"/>
              </p:cNvSpPr>
              <p:nvPr/>
            </p:nvSpPr>
            <p:spPr bwMode="auto">
              <a:xfrm flipH="1" flipV="1">
                <a:off x="6659563" y="3573463"/>
                <a:ext cx="1081087" cy="1368425"/>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7635" name="Line 83"/>
              <p:cNvSpPr>
                <a:spLocks noChangeShapeType="1"/>
              </p:cNvSpPr>
              <p:nvPr/>
            </p:nvSpPr>
            <p:spPr bwMode="auto">
              <a:xfrm flipH="1" flipV="1">
                <a:off x="5219700" y="4581525"/>
                <a:ext cx="1081088" cy="1439863"/>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7636" name="Line 84"/>
              <p:cNvSpPr>
                <a:spLocks noChangeShapeType="1"/>
              </p:cNvSpPr>
              <p:nvPr/>
            </p:nvSpPr>
            <p:spPr bwMode="auto">
              <a:xfrm flipH="1">
                <a:off x="6300788" y="4941888"/>
                <a:ext cx="1439862" cy="1079500"/>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7556" name="Oval 4"/>
              <p:cNvSpPr>
                <a:spLocks noChangeArrowheads="1"/>
              </p:cNvSpPr>
              <p:nvPr/>
            </p:nvSpPr>
            <p:spPr bwMode="auto">
              <a:xfrm>
                <a:off x="1828800" y="3886200"/>
                <a:ext cx="304800" cy="304800"/>
              </a:xfrm>
              <a:prstGeom prst="ellipse">
                <a:avLst/>
              </a:prstGeom>
              <a:solidFill>
                <a:schemeClr val="tx2"/>
              </a:solidFill>
              <a:ln w="12700">
                <a:solidFill>
                  <a:srgbClr val="FFC000"/>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407557" name="Oval 5"/>
              <p:cNvSpPr>
                <a:spLocks noChangeArrowheads="1"/>
              </p:cNvSpPr>
              <p:nvPr/>
            </p:nvSpPr>
            <p:spPr bwMode="auto">
              <a:xfrm>
                <a:off x="3657600" y="3352800"/>
                <a:ext cx="304800" cy="304800"/>
              </a:xfrm>
              <a:prstGeom prst="ellipse">
                <a:avLst/>
              </a:prstGeom>
              <a:solidFill>
                <a:schemeClr val="tx2"/>
              </a:solidFill>
              <a:ln w="12700">
                <a:solidFill>
                  <a:srgbClr val="FFC000"/>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407558" name="Oval 6"/>
              <p:cNvSpPr>
                <a:spLocks noChangeArrowheads="1"/>
              </p:cNvSpPr>
              <p:nvPr/>
            </p:nvSpPr>
            <p:spPr bwMode="auto">
              <a:xfrm>
                <a:off x="3657600" y="5638800"/>
                <a:ext cx="304800" cy="304800"/>
              </a:xfrm>
              <a:prstGeom prst="ellipse">
                <a:avLst/>
              </a:prstGeom>
              <a:solidFill>
                <a:schemeClr val="tx2"/>
              </a:solidFill>
              <a:ln w="12700">
                <a:solidFill>
                  <a:srgbClr val="FFC000"/>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407559" name="Oval 7"/>
              <p:cNvSpPr>
                <a:spLocks noChangeArrowheads="1"/>
              </p:cNvSpPr>
              <p:nvPr/>
            </p:nvSpPr>
            <p:spPr bwMode="auto">
              <a:xfrm>
                <a:off x="5029200" y="4419600"/>
                <a:ext cx="304800" cy="304800"/>
              </a:xfrm>
              <a:prstGeom prst="ellipse">
                <a:avLst/>
              </a:prstGeom>
              <a:solidFill>
                <a:schemeClr val="tx2"/>
              </a:solidFill>
              <a:ln w="12700">
                <a:solidFill>
                  <a:srgbClr val="FFC000"/>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407560" name="Oval 8"/>
              <p:cNvSpPr>
                <a:spLocks noChangeArrowheads="1"/>
              </p:cNvSpPr>
              <p:nvPr/>
            </p:nvSpPr>
            <p:spPr bwMode="auto">
              <a:xfrm>
                <a:off x="6172200" y="5867400"/>
                <a:ext cx="304800" cy="304800"/>
              </a:xfrm>
              <a:prstGeom prst="ellipse">
                <a:avLst/>
              </a:prstGeom>
              <a:solidFill>
                <a:schemeClr val="tx2"/>
              </a:solidFill>
              <a:ln w="12700">
                <a:solidFill>
                  <a:srgbClr val="FFC000"/>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407561" name="Oval 9"/>
              <p:cNvSpPr>
                <a:spLocks noChangeArrowheads="1"/>
              </p:cNvSpPr>
              <p:nvPr/>
            </p:nvSpPr>
            <p:spPr bwMode="auto">
              <a:xfrm>
                <a:off x="7543800" y="4800600"/>
                <a:ext cx="304800" cy="304800"/>
              </a:xfrm>
              <a:prstGeom prst="ellipse">
                <a:avLst/>
              </a:prstGeom>
              <a:solidFill>
                <a:schemeClr val="tx2"/>
              </a:solidFill>
              <a:ln w="12700">
                <a:solidFill>
                  <a:srgbClr val="FFC000"/>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407562" name="Oval 10"/>
              <p:cNvSpPr>
                <a:spLocks noChangeArrowheads="1"/>
              </p:cNvSpPr>
              <p:nvPr/>
            </p:nvSpPr>
            <p:spPr bwMode="auto">
              <a:xfrm>
                <a:off x="6553200" y="3429000"/>
                <a:ext cx="304800" cy="304800"/>
              </a:xfrm>
              <a:prstGeom prst="ellipse">
                <a:avLst/>
              </a:prstGeom>
              <a:solidFill>
                <a:schemeClr val="tx2"/>
              </a:solidFill>
              <a:ln w="12700">
                <a:solidFill>
                  <a:srgbClr val="FFC000"/>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407563" name="Text Box 11"/>
              <p:cNvSpPr txBox="1">
                <a:spLocks noChangeArrowheads="1"/>
              </p:cNvSpPr>
              <p:nvPr/>
            </p:nvSpPr>
            <p:spPr bwMode="auto">
              <a:xfrm>
                <a:off x="1431925" y="3697288"/>
                <a:ext cx="404813" cy="457200"/>
              </a:xfrm>
              <a:prstGeom prst="rect">
                <a:avLst/>
              </a:prstGeom>
              <a:noFill/>
              <a:ln>
                <a:solidFill>
                  <a:schemeClr val="bg1"/>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dirty="0">
                    <a:latin typeface="Arial" charset="0"/>
                  </a:rPr>
                  <a:t>A</a:t>
                </a:r>
              </a:p>
            </p:txBody>
          </p:sp>
          <p:sp>
            <p:nvSpPr>
              <p:cNvPr id="407564" name="Text Box 12"/>
              <p:cNvSpPr txBox="1">
                <a:spLocks noChangeArrowheads="1"/>
              </p:cNvSpPr>
              <p:nvPr/>
            </p:nvSpPr>
            <p:spPr bwMode="auto">
              <a:xfrm>
                <a:off x="5486400" y="4419600"/>
                <a:ext cx="369888" cy="457200"/>
              </a:xfrm>
              <a:prstGeom prst="rect">
                <a:avLst/>
              </a:prstGeom>
              <a:noFill/>
              <a:ln>
                <a:solidFill>
                  <a:schemeClr val="bg1"/>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latin typeface="Arial" charset="0"/>
                  </a:rPr>
                  <a:t>F</a:t>
                </a:r>
              </a:p>
            </p:txBody>
          </p:sp>
          <p:sp>
            <p:nvSpPr>
              <p:cNvPr id="407565" name="Text Box 13"/>
              <p:cNvSpPr txBox="1">
                <a:spLocks noChangeArrowheads="1"/>
              </p:cNvSpPr>
              <p:nvPr/>
            </p:nvSpPr>
            <p:spPr bwMode="auto">
              <a:xfrm>
                <a:off x="6781800" y="5791200"/>
                <a:ext cx="387350" cy="457200"/>
              </a:xfrm>
              <a:prstGeom prst="rect">
                <a:avLst/>
              </a:prstGeom>
              <a:noFill/>
              <a:ln>
                <a:solidFill>
                  <a:schemeClr val="bg1"/>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latin typeface="Arial" charset="0"/>
                  </a:rPr>
                  <a:t>E</a:t>
                </a:r>
              </a:p>
            </p:txBody>
          </p:sp>
          <p:sp>
            <p:nvSpPr>
              <p:cNvPr id="407566" name="Text Box 14"/>
              <p:cNvSpPr txBox="1">
                <a:spLocks noChangeArrowheads="1"/>
              </p:cNvSpPr>
              <p:nvPr/>
            </p:nvSpPr>
            <p:spPr bwMode="auto">
              <a:xfrm>
                <a:off x="7924800" y="4419600"/>
                <a:ext cx="404813" cy="457200"/>
              </a:xfrm>
              <a:prstGeom prst="rect">
                <a:avLst/>
              </a:prstGeom>
              <a:noFill/>
              <a:ln>
                <a:solidFill>
                  <a:schemeClr val="bg1"/>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latin typeface="Arial" charset="0"/>
                  </a:rPr>
                  <a:t>D</a:t>
                </a:r>
              </a:p>
            </p:txBody>
          </p:sp>
          <p:sp>
            <p:nvSpPr>
              <p:cNvPr id="407567" name="Text Box 15"/>
              <p:cNvSpPr txBox="1">
                <a:spLocks noChangeArrowheads="1"/>
              </p:cNvSpPr>
              <p:nvPr/>
            </p:nvSpPr>
            <p:spPr bwMode="auto">
              <a:xfrm>
                <a:off x="6934200" y="3124200"/>
                <a:ext cx="404813" cy="457200"/>
              </a:xfrm>
              <a:prstGeom prst="rect">
                <a:avLst/>
              </a:prstGeom>
              <a:noFill/>
              <a:ln>
                <a:solidFill>
                  <a:schemeClr val="bg1"/>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latin typeface="Arial" charset="0"/>
                  </a:rPr>
                  <a:t>C</a:t>
                </a:r>
              </a:p>
            </p:txBody>
          </p:sp>
          <p:sp>
            <p:nvSpPr>
              <p:cNvPr id="407569" name="Text Box 17"/>
              <p:cNvSpPr txBox="1">
                <a:spLocks noChangeArrowheads="1"/>
              </p:cNvSpPr>
              <p:nvPr/>
            </p:nvSpPr>
            <p:spPr bwMode="auto">
              <a:xfrm>
                <a:off x="3124200" y="5715000"/>
                <a:ext cx="420688" cy="457200"/>
              </a:xfrm>
              <a:prstGeom prst="rect">
                <a:avLst/>
              </a:prstGeom>
              <a:noFill/>
              <a:ln>
                <a:solidFill>
                  <a:schemeClr val="bg1"/>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latin typeface="Arial" charset="0"/>
                  </a:rPr>
                  <a:t>G</a:t>
                </a:r>
              </a:p>
            </p:txBody>
          </p:sp>
        </p:grpSp>
        <p:cxnSp>
          <p:nvCxnSpPr>
            <p:cNvPr id="5" name="Connecteur en arc 4">
              <a:extLst>
                <a:ext uri="{FF2B5EF4-FFF2-40B4-BE49-F238E27FC236}">
                  <a16:creationId xmlns:a16="http://schemas.microsoft.com/office/drawing/2014/main" id="{9904C8CA-E6C1-5447-850A-3B92D4B5290D}"/>
                </a:ext>
              </a:extLst>
            </p:cNvPr>
            <p:cNvCxnSpPr>
              <a:cxnSpLocks/>
              <a:endCxn id="407560" idx="5"/>
            </p:cNvCxnSpPr>
            <p:nvPr/>
          </p:nvCxnSpPr>
          <p:spPr>
            <a:xfrm>
              <a:off x="6300788" y="6021388"/>
              <a:ext cx="131575" cy="106175"/>
            </a:xfrm>
            <a:prstGeom prst="curvedConnector4">
              <a:avLst>
                <a:gd name="adj1" fmla="val 488961"/>
                <a:gd name="adj2" fmla="val 638178"/>
              </a:avLst>
            </a:prstGeom>
            <a:ln w="38100">
              <a:solidFill>
                <a:srgbClr val="FFC000"/>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407554" name="Rectangle 2"/>
          <p:cNvSpPr>
            <a:spLocks noGrp="1" noRot="1" noChangeArrowheads="1"/>
          </p:cNvSpPr>
          <p:nvPr>
            <p:ph type="title"/>
          </p:nvPr>
        </p:nvSpPr>
        <p:spPr>
          <a:xfrm>
            <a:off x="1066800" y="228600"/>
            <a:ext cx="7772400" cy="685800"/>
          </a:xfrm>
        </p:spPr>
        <p:txBody>
          <a:bodyPr>
            <a:normAutofit/>
          </a:bodyPr>
          <a:lstStyle/>
          <a:p>
            <a:r>
              <a:rPr lang="fr-FR" sz="4000" dirty="0">
                <a:solidFill>
                  <a:schemeClr val="tx1"/>
                </a:solidFill>
                <a:effectLst/>
              </a:rPr>
              <a:t>Exemple</a:t>
            </a:r>
            <a:endParaRPr lang="fr-FR" b="0" dirty="0"/>
          </a:p>
        </p:txBody>
      </p:sp>
      <p:sp>
        <p:nvSpPr>
          <p:cNvPr id="407555" name="Rectangle 3"/>
          <p:cNvSpPr>
            <a:spLocks noGrp="1" noChangeArrowheads="1"/>
          </p:cNvSpPr>
          <p:nvPr>
            <p:ph idx="1"/>
          </p:nvPr>
        </p:nvSpPr>
        <p:spPr>
          <a:xfrm>
            <a:off x="611188" y="1412875"/>
            <a:ext cx="7605712" cy="1079500"/>
          </a:xfrm>
        </p:spPr>
        <p:txBody>
          <a:bodyPr/>
          <a:lstStyle/>
          <a:p>
            <a:r>
              <a:rPr lang="fr-FR" sz="2800"/>
              <a:t>Un ensemble de sommets {A,B,C,D,E,F,G}</a:t>
            </a:r>
          </a:p>
          <a:p>
            <a:r>
              <a:rPr lang="fr-FR" sz="2800"/>
              <a:t>Un ensemble d’arêtes {(A,B),(B,C),…}</a:t>
            </a:r>
          </a:p>
        </p:txBody>
      </p:sp>
      <p:sp>
        <p:nvSpPr>
          <p:cNvPr id="87" name="Espace réservé du numéro de diapositive 4"/>
          <p:cNvSpPr>
            <a:spLocks noGrp="1"/>
          </p:cNvSpPr>
          <p:nvPr>
            <p:ph type="sldNum" sz="quarter" idx="4294967295"/>
          </p:nvPr>
        </p:nvSpPr>
        <p:spPr>
          <a:xfrm>
            <a:off x="6457950" y="6356351"/>
            <a:ext cx="2057400" cy="365125"/>
          </a:xfrm>
        </p:spPr>
        <p:txBody>
          <a:bodyPr/>
          <a:lstStyle/>
          <a:p>
            <a:fld id="{E17DE825-E1FD-44AA-A8EC-FB0AB8ADEB10}" type="slidenum">
              <a:rPr lang="fr-FR"/>
              <a:pPr/>
              <a:t>24</a:t>
            </a:fld>
            <a:endParaRPr lang="fr-FR"/>
          </a:p>
        </p:txBody>
      </p:sp>
      <p:sp>
        <p:nvSpPr>
          <p:cNvPr id="407568" name="Text Box 16"/>
          <p:cNvSpPr txBox="1">
            <a:spLocks noChangeArrowheads="1"/>
          </p:cNvSpPr>
          <p:nvPr/>
        </p:nvSpPr>
        <p:spPr bwMode="auto">
          <a:xfrm>
            <a:off x="3962400" y="2971800"/>
            <a:ext cx="40481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dirty="0">
                <a:latin typeface="Arial" charset="0"/>
              </a:rPr>
              <a:t>B</a:t>
            </a:r>
          </a:p>
        </p:txBody>
      </p:sp>
      <p:grpSp>
        <p:nvGrpSpPr>
          <p:cNvPr id="2" name="Groupe 1">
            <a:extLst>
              <a:ext uri="{FF2B5EF4-FFF2-40B4-BE49-F238E27FC236}">
                <a16:creationId xmlns:a16="http://schemas.microsoft.com/office/drawing/2014/main" id="{DF903D94-AD70-0744-B52E-F958858334B8}"/>
              </a:ext>
            </a:extLst>
          </p:cNvPr>
          <p:cNvGrpSpPr/>
          <p:nvPr/>
        </p:nvGrpSpPr>
        <p:grpSpPr>
          <a:xfrm>
            <a:off x="1103036" y="3132584"/>
            <a:ext cx="6553200" cy="1828800"/>
            <a:chOff x="1219200" y="3124200"/>
            <a:chExt cx="6553200" cy="1828800"/>
          </a:xfrm>
        </p:grpSpPr>
        <p:grpSp>
          <p:nvGrpSpPr>
            <p:cNvPr id="407571" name="Group 19"/>
            <p:cNvGrpSpPr>
              <a:grpSpLocks/>
            </p:cNvGrpSpPr>
            <p:nvPr/>
          </p:nvGrpSpPr>
          <p:grpSpPr bwMode="auto">
            <a:xfrm>
              <a:off x="1981200" y="3505200"/>
              <a:ext cx="5791200" cy="1447800"/>
              <a:chOff x="1248" y="2208"/>
              <a:chExt cx="3648" cy="912"/>
            </a:xfrm>
          </p:grpSpPr>
          <p:sp>
            <p:nvSpPr>
              <p:cNvPr id="407572" name="Line 20"/>
              <p:cNvSpPr>
                <a:spLocks noChangeShapeType="1"/>
              </p:cNvSpPr>
              <p:nvPr/>
            </p:nvSpPr>
            <p:spPr bwMode="auto">
              <a:xfrm flipV="1">
                <a:off x="1248" y="2208"/>
                <a:ext cx="1152" cy="336"/>
              </a:xfrm>
              <a:prstGeom prst="line">
                <a:avLst/>
              </a:prstGeom>
              <a:noFill/>
              <a:ln w="57150">
                <a:solidFill>
                  <a:srgbClr val="FF0000"/>
                </a:solidFill>
                <a:round/>
                <a:headEnd type="none" w="sm" len="sm"/>
                <a:tailEnd type="none" w="lg"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7573" name="Line 21"/>
              <p:cNvSpPr>
                <a:spLocks noChangeShapeType="1"/>
              </p:cNvSpPr>
              <p:nvPr/>
            </p:nvSpPr>
            <p:spPr bwMode="auto">
              <a:xfrm>
                <a:off x="2400" y="2208"/>
                <a:ext cx="912" cy="672"/>
              </a:xfrm>
              <a:prstGeom prst="line">
                <a:avLst/>
              </a:prstGeom>
              <a:noFill/>
              <a:ln w="57150">
                <a:solidFill>
                  <a:srgbClr val="FF0000"/>
                </a:solidFill>
                <a:round/>
                <a:headEnd type="none" w="sm" len="sm"/>
                <a:tailEnd type="none" w="lg"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7574" name="Line 22"/>
              <p:cNvSpPr>
                <a:spLocks noChangeShapeType="1"/>
              </p:cNvSpPr>
              <p:nvPr/>
            </p:nvSpPr>
            <p:spPr bwMode="auto">
              <a:xfrm flipV="1">
                <a:off x="3312" y="2256"/>
                <a:ext cx="912" cy="624"/>
              </a:xfrm>
              <a:prstGeom prst="line">
                <a:avLst/>
              </a:prstGeom>
              <a:noFill/>
              <a:ln w="57150">
                <a:solidFill>
                  <a:srgbClr val="FF0000"/>
                </a:solidFill>
                <a:round/>
                <a:headEnd type="none" w="sm" len="sm"/>
                <a:tailEnd type="none" w="lg"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7575" name="Line 23"/>
              <p:cNvSpPr>
                <a:spLocks noChangeShapeType="1"/>
              </p:cNvSpPr>
              <p:nvPr/>
            </p:nvSpPr>
            <p:spPr bwMode="auto">
              <a:xfrm>
                <a:off x="4224" y="2256"/>
                <a:ext cx="672" cy="864"/>
              </a:xfrm>
              <a:prstGeom prst="line">
                <a:avLst/>
              </a:prstGeom>
              <a:noFill/>
              <a:ln w="57150">
                <a:solidFill>
                  <a:srgbClr val="FF0000"/>
                </a:solidFill>
                <a:round/>
                <a:headEnd type="none" w="sm" len="sm"/>
                <a:tailEnd type="none" w="lg"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grpSp>
        <p:sp>
          <p:nvSpPr>
            <p:cNvPr id="407576" name="Rectangle 24"/>
            <p:cNvSpPr>
              <a:spLocks noChangeArrowheads="1"/>
            </p:cNvSpPr>
            <p:nvPr/>
          </p:nvSpPr>
          <p:spPr bwMode="auto">
            <a:xfrm>
              <a:off x="1219200" y="3124200"/>
              <a:ext cx="2209800" cy="568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lnSpc>
                  <a:spcPct val="90000"/>
                </a:lnSpc>
                <a:spcBef>
                  <a:spcPct val="20000"/>
                </a:spcBef>
                <a:buClr>
                  <a:srgbClr val="FFFF00"/>
                </a:buClr>
                <a:buSzPct val="75000"/>
                <a:buFont typeface="Wingdings" pitchFamily="2" charset="2"/>
                <a:buNone/>
              </a:pPr>
              <a:r>
                <a:rPr lang="fr-FR" sz="2400" dirty="0">
                  <a:effectLst>
                    <a:outerShdw blurRad="38100" dist="38100" dir="2700000" algn="tl">
                      <a:srgbClr val="000000"/>
                    </a:outerShdw>
                  </a:effectLst>
                  <a:latin typeface="Arial" charset="0"/>
                </a:rPr>
                <a:t>Une chaîne</a:t>
              </a:r>
            </a:p>
          </p:txBody>
        </p:sp>
      </p:grpSp>
      <p:grpSp>
        <p:nvGrpSpPr>
          <p:cNvPr id="407577" name="Group 25"/>
          <p:cNvGrpSpPr>
            <a:grpSpLocks/>
          </p:cNvGrpSpPr>
          <p:nvPr/>
        </p:nvGrpSpPr>
        <p:grpSpPr bwMode="auto">
          <a:xfrm>
            <a:off x="1788836" y="4067175"/>
            <a:ext cx="3276600" cy="1752600"/>
            <a:chOff x="1200" y="2544"/>
            <a:chExt cx="2064" cy="1104"/>
          </a:xfrm>
        </p:grpSpPr>
        <p:grpSp>
          <p:nvGrpSpPr>
            <p:cNvPr id="407578" name="Group 26"/>
            <p:cNvGrpSpPr>
              <a:grpSpLocks/>
            </p:cNvGrpSpPr>
            <p:nvPr/>
          </p:nvGrpSpPr>
          <p:grpSpPr bwMode="auto">
            <a:xfrm>
              <a:off x="1200" y="2544"/>
              <a:ext cx="2064" cy="1104"/>
              <a:chOff x="1200" y="2544"/>
              <a:chExt cx="2064" cy="1104"/>
            </a:xfrm>
          </p:grpSpPr>
          <p:sp>
            <p:nvSpPr>
              <p:cNvPr id="407579" name="Line 27"/>
              <p:cNvSpPr>
                <a:spLocks noChangeShapeType="1"/>
              </p:cNvSpPr>
              <p:nvPr/>
            </p:nvSpPr>
            <p:spPr bwMode="auto">
              <a:xfrm>
                <a:off x="1200" y="2544"/>
                <a:ext cx="2064" cy="335"/>
              </a:xfrm>
              <a:prstGeom prst="line">
                <a:avLst/>
              </a:prstGeom>
              <a:noFill/>
              <a:ln w="57150">
                <a:solidFill>
                  <a:srgbClr val="FF0000"/>
                </a:solidFill>
                <a:round/>
                <a:headEnd type="none" w="sm" len="sm"/>
                <a:tailEnd type="none" w="lg"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7580" name="Line 28"/>
              <p:cNvSpPr>
                <a:spLocks noChangeShapeType="1"/>
              </p:cNvSpPr>
              <p:nvPr/>
            </p:nvSpPr>
            <p:spPr bwMode="auto">
              <a:xfrm flipH="1">
                <a:off x="2400" y="2880"/>
                <a:ext cx="864" cy="768"/>
              </a:xfrm>
              <a:prstGeom prst="line">
                <a:avLst/>
              </a:prstGeom>
              <a:noFill/>
              <a:ln w="57150">
                <a:solidFill>
                  <a:srgbClr val="FF0000"/>
                </a:solidFill>
                <a:round/>
                <a:headEnd type="none" w="sm" len="sm"/>
                <a:tailEnd type="none" w="lg"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7581" name="Line 29"/>
              <p:cNvSpPr>
                <a:spLocks noChangeShapeType="1"/>
              </p:cNvSpPr>
              <p:nvPr/>
            </p:nvSpPr>
            <p:spPr bwMode="auto">
              <a:xfrm flipH="1" flipV="1">
                <a:off x="1200" y="2544"/>
                <a:ext cx="1200" cy="1104"/>
              </a:xfrm>
              <a:prstGeom prst="line">
                <a:avLst/>
              </a:prstGeom>
              <a:noFill/>
              <a:ln w="57150">
                <a:solidFill>
                  <a:srgbClr val="FF0000"/>
                </a:solidFill>
                <a:round/>
                <a:headEnd type="none" w="sm" len="sm"/>
                <a:tailEnd type="none" w="lg"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grpSp>
        <p:sp>
          <p:nvSpPr>
            <p:cNvPr id="407582" name="Rectangle 30"/>
            <p:cNvSpPr>
              <a:spLocks noChangeArrowheads="1"/>
            </p:cNvSpPr>
            <p:nvPr/>
          </p:nvSpPr>
          <p:spPr bwMode="auto">
            <a:xfrm>
              <a:off x="1872" y="2928"/>
              <a:ext cx="1104" cy="3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lnSpc>
                  <a:spcPct val="90000"/>
                </a:lnSpc>
                <a:spcBef>
                  <a:spcPct val="20000"/>
                </a:spcBef>
                <a:buClr>
                  <a:srgbClr val="FFFF00"/>
                </a:buClr>
                <a:buSzPct val="75000"/>
                <a:buFont typeface="Wingdings" pitchFamily="2" charset="2"/>
                <a:buNone/>
              </a:pPr>
              <a:r>
                <a:rPr lang="fr-FR" sz="2400" dirty="0">
                  <a:effectLst>
                    <a:outerShdw blurRad="38100" dist="38100" dir="2700000" algn="tl">
                      <a:srgbClr val="000000"/>
                    </a:outerShdw>
                  </a:effectLst>
                  <a:latin typeface="Arial" charset="0"/>
                </a:rPr>
                <a:t>Un cycle</a:t>
              </a:r>
            </a:p>
          </p:txBody>
        </p:sp>
      </p:grpSp>
      <p:grpSp>
        <p:nvGrpSpPr>
          <p:cNvPr id="407597" name="Group 45"/>
          <p:cNvGrpSpPr>
            <a:grpSpLocks/>
          </p:cNvGrpSpPr>
          <p:nvPr/>
        </p:nvGrpSpPr>
        <p:grpSpPr bwMode="auto">
          <a:xfrm>
            <a:off x="358499" y="3917256"/>
            <a:ext cx="2057400" cy="1219200"/>
            <a:chOff x="288" y="2448"/>
            <a:chExt cx="1296" cy="768"/>
          </a:xfrm>
        </p:grpSpPr>
        <p:grpSp>
          <p:nvGrpSpPr>
            <p:cNvPr id="407598" name="Group 46"/>
            <p:cNvGrpSpPr>
              <a:grpSpLocks/>
            </p:cNvGrpSpPr>
            <p:nvPr/>
          </p:nvGrpSpPr>
          <p:grpSpPr bwMode="auto">
            <a:xfrm>
              <a:off x="1152" y="2448"/>
              <a:ext cx="432" cy="336"/>
              <a:chOff x="1152" y="2448"/>
              <a:chExt cx="432" cy="336"/>
            </a:xfrm>
          </p:grpSpPr>
          <p:sp>
            <p:nvSpPr>
              <p:cNvPr id="407599" name="Oval 47"/>
              <p:cNvSpPr>
                <a:spLocks noChangeArrowheads="1"/>
              </p:cNvSpPr>
              <p:nvPr/>
            </p:nvSpPr>
            <p:spPr bwMode="auto">
              <a:xfrm>
                <a:off x="1152" y="2448"/>
                <a:ext cx="192" cy="192"/>
              </a:xfrm>
              <a:prstGeom prst="ellipse">
                <a:avLst/>
              </a:prstGeom>
              <a:solidFill>
                <a:srgbClr val="FF0000"/>
              </a:solidFill>
              <a:ln w="12700">
                <a:solidFill>
                  <a:srgbClr val="FF0000"/>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407600" name="Line 48"/>
              <p:cNvSpPr>
                <a:spLocks noChangeShapeType="1"/>
              </p:cNvSpPr>
              <p:nvPr/>
            </p:nvSpPr>
            <p:spPr bwMode="auto">
              <a:xfrm flipV="1">
                <a:off x="1200" y="2448"/>
                <a:ext cx="336" cy="96"/>
              </a:xfrm>
              <a:prstGeom prst="line">
                <a:avLst/>
              </a:prstGeom>
              <a:noFill/>
              <a:ln w="38100">
                <a:solidFill>
                  <a:srgbClr val="FF0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7601" name="Line 49"/>
              <p:cNvSpPr>
                <a:spLocks noChangeShapeType="1"/>
              </p:cNvSpPr>
              <p:nvPr/>
            </p:nvSpPr>
            <p:spPr bwMode="auto">
              <a:xfrm>
                <a:off x="1248" y="2592"/>
                <a:ext cx="192" cy="192"/>
              </a:xfrm>
              <a:prstGeom prst="line">
                <a:avLst/>
              </a:prstGeom>
              <a:noFill/>
              <a:ln w="38100">
                <a:solidFill>
                  <a:srgbClr val="FF0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7602" name="Line 50"/>
              <p:cNvSpPr>
                <a:spLocks noChangeShapeType="1"/>
              </p:cNvSpPr>
              <p:nvPr/>
            </p:nvSpPr>
            <p:spPr bwMode="auto">
              <a:xfrm>
                <a:off x="1296" y="2544"/>
                <a:ext cx="288" cy="48"/>
              </a:xfrm>
              <a:prstGeom prst="line">
                <a:avLst/>
              </a:prstGeom>
              <a:noFill/>
              <a:ln w="38100">
                <a:solidFill>
                  <a:srgbClr val="FF0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grpSp>
        <p:sp>
          <p:nvSpPr>
            <p:cNvPr id="407603" name="Rectangle 51"/>
            <p:cNvSpPr>
              <a:spLocks noChangeArrowheads="1"/>
            </p:cNvSpPr>
            <p:nvPr/>
          </p:nvSpPr>
          <p:spPr bwMode="auto">
            <a:xfrm>
              <a:off x="288" y="2736"/>
              <a:ext cx="1104" cy="4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lnSpc>
                  <a:spcPct val="90000"/>
                </a:lnSpc>
                <a:spcBef>
                  <a:spcPct val="20000"/>
                </a:spcBef>
                <a:buClr>
                  <a:srgbClr val="FFFF00"/>
                </a:buClr>
                <a:buSzPct val="75000"/>
                <a:buFont typeface="Wingdings" pitchFamily="2" charset="2"/>
                <a:buNone/>
              </a:pPr>
              <a:r>
                <a:rPr lang="fr-FR" sz="2400" dirty="0">
                  <a:effectLst>
                    <a:outerShdw blurRad="38100" dist="38100" dir="2700000" algn="tl">
                      <a:srgbClr val="000000"/>
                    </a:outerShdw>
                  </a:effectLst>
                  <a:latin typeface="Arial" charset="0"/>
                </a:rPr>
                <a:t>Sommet de degré 3</a:t>
              </a:r>
            </a:p>
          </p:txBody>
        </p:sp>
      </p:grpSp>
      <p:sp>
        <p:nvSpPr>
          <p:cNvPr id="407637" name="Line 85"/>
          <p:cNvSpPr>
            <a:spLocks noChangeShapeType="1"/>
          </p:cNvSpPr>
          <p:nvPr/>
        </p:nvSpPr>
        <p:spPr bwMode="auto">
          <a:xfrm flipH="1">
            <a:off x="7235825" y="2205038"/>
            <a:ext cx="936625" cy="0"/>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grpSp>
        <p:nvGrpSpPr>
          <p:cNvPr id="13" name="Groupe 12">
            <a:extLst>
              <a:ext uri="{FF2B5EF4-FFF2-40B4-BE49-F238E27FC236}">
                <a16:creationId xmlns:a16="http://schemas.microsoft.com/office/drawing/2014/main" id="{C4EAEE7F-0A94-D940-8188-02CA1000E956}"/>
              </a:ext>
            </a:extLst>
          </p:cNvPr>
          <p:cNvGrpSpPr/>
          <p:nvPr/>
        </p:nvGrpSpPr>
        <p:grpSpPr>
          <a:xfrm>
            <a:off x="6222862" y="6056065"/>
            <a:ext cx="2542185" cy="639387"/>
            <a:chOff x="6297015" y="6056501"/>
            <a:chExt cx="2542185" cy="639387"/>
          </a:xfrm>
        </p:grpSpPr>
        <p:cxnSp>
          <p:nvCxnSpPr>
            <p:cNvPr id="59" name="Connecteur en arc 58">
              <a:extLst>
                <a:ext uri="{FF2B5EF4-FFF2-40B4-BE49-F238E27FC236}">
                  <a16:creationId xmlns:a16="http://schemas.microsoft.com/office/drawing/2014/main" id="{F9AFD9FA-84CC-0A49-93CE-8E8BB5BB1BE5}"/>
                </a:ext>
              </a:extLst>
            </p:cNvPr>
            <p:cNvCxnSpPr>
              <a:cxnSpLocks/>
            </p:cNvCxnSpPr>
            <p:nvPr/>
          </p:nvCxnSpPr>
          <p:spPr>
            <a:xfrm>
              <a:off x="6297015" y="6056501"/>
              <a:ext cx="131575" cy="106175"/>
            </a:xfrm>
            <a:prstGeom prst="curvedConnector4">
              <a:avLst>
                <a:gd name="adj1" fmla="val 488961"/>
                <a:gd name="adj2" fmla="val 638178"/>
              </a:avLst>
            </a:prstGeom>
            <a:ln w="3810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1" name="Rectangle 30">
              <a:extLst>
                <a:ext uri="{FF2B5EF4-FFF2-40B4-BE49-F238E27FC236}">
                  <a16:creationId xmlns:a16="http://schemas.microsoft.com/office/drawing/2014/main" id="{548B15F4-6C5B-5F45-A220-CED72FE9C154}"/>
                </a:ext>
              </a:extLst>
            </p:cNvPr>
            <p:cNvSpPr>
              <a:spLocks noChangeArrowheads="1"/>
            </p:cNvSpPr>
            <p:nvPr/>
          </p:nvSpPr>
          <p:spPr bwMode="auto">
            <a:xfrm>
              <a:off x="7086600" y="6127563"/>
              <a:ext cx="1752600" cy="568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lnSpc>
                  <a:spcPct val="90000"/>
                </a:lnSpc>
                <a:spcBef>
                  <a:spcPct val="20000"/>
                </a:spcBef>
                <a:buClr>
                  <a:srgbClr val="FFFF00"/>
                </a:buClr>
                <a:buSzPct val="75000"/>
                <a:buFont typeface="Wingdings" pitchFamily="2" charset="2"/>
                <a:buNone/>
              </a:pPr>
              <a:r>
                <a:rPr lang="fr-FR" sz="2400" dirty="0">
                  <a:effectLst>
                    <a:outerShdw blurRad="38100" dist="38100" dir="2700000" algn="tl">
                      <a:srgbClr val="000000"/>
                    </a:outerShdw>
                  </a:effectLst>
                  <a:latin typeface="Arial" charset="0"/>
                </a:rPr>
                <a:t>Une boucle d (e) = 4</a:t>
              </a:r>
            </a:p>
          </p:txBody>
        </p:sp>
      </p:grpSp>
    </p:spTree>
    <p:extLst>
      <p:ext uri="{BB962C8B-B14F-4D97-AF65-F5344CB8AC3E}">
        <p14:creationId xmlns:p14="http://schemas.microsoft.com/office/powerpoint/2010/main" val="2712070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759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757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Rectangle 2"/>
          <p:cNvSpPr>
            <a:spLocks noGrp="1" noRot="1" noChangeArrowheads="1"/>
          </p:cNvSpPr>
          <p:nvPr>
            <p:ph type="title"/>
          </p:nvPr>
        </p:nvSpPr>
        <p:spPr>
          <a:xfrm>
            <a:off x="468313" y="260350"/>
            <a:ext cx="8229600" cy="1143000"/>
          </a:xfrm>
        </p:spPr>
        <p:txBody>
          <a:bodyPr/>
          <a:lstStyle/>
          <a:p>
            <a:r>
              <a:rPr lang="fr-FR" dirty="0"/>
              <a:t>Graphes orientés</a:t>
            </a:r>
          </a:p>
        </p:txBody>
      </p:sp>
      <p:sp>
        <p:nvSpPr>
          <p:cNvPr id="409603" name="Rectangle 3"/>
          <p:cNvSpPr>
            <a:spLocks noGrp="1" noChangeArrowheads="1"/>
          </p:cNvSpPr>
          <p:nvPr>
            <p:ph idx="1"/>
          </p:nvPr>
        </p:nvSpPr>
        <p:spPr>
          <a:xfrm>
            <a:off x="250825" y="1403350"/>
            <a:ext cx="8447088" cy="4953000"/>
          </a:xfrm>
        </p:spPr>
        <p:txBody>
          <a:bodyPr>
            <a:normAutofit/>
          </a:bodyPr>
          <a:lstStyle/>
          <a:p>
            <a:pPr>
              <a:lnSpc>
                <a:spcPct val="120000"/>
              </a:lnSpc>
            </a:pPr>
            <a:r>
              <a:rPr lang="fr-FR" sz="1900" dirty="0"/>
              <a:t>Un graphe est orienté si les arêtes ont un sens. Elles sont alors appelées </a:t>
            </a:r>
            <a:r>
              <a:rPr lang="fr-FR" sz="1900" dirty="0">
                <a:solidFill>
                  <a:schemeClr val="hlink"/>
                </a:solidFill>
              </a:rPr>
              <a:t>arcs</a:t>
            </a:r>
            <a:r>
              <a:rPr lang="fr-FR" sz="1900" dirty="0"/>
              <a:t>. Par exemple (x, y) </a:t>
            </a:r>
            <a:r>
              <a:rPr lang="fr-FR" sz="1900" dirty="0">
                <a:sym typeface="Symbol" pitchFamily="18" charset="2"/>
              </a:rPr>
              <a:t> </a:t>
            </a:r>
            <a:r>
              <a:rPr lang="fr-FR" sz="1900" dirty="0"/>
              <a:t>A indique qu'il y a un arc d'origine x et d'extrémité finale y. </a:t>
            </a:r>
            <a:endParaRPr lang="fr-FR" sz="1900" u="sng" dirty="0">
              <a:solidFill>
                <a:schemeClr val="hlink"/>
              </a:solidFill>
            </a:endParaRPr>
          </a:p>
          <a:p>
            <a:pPr>
              <a:lnSpc>
                <a:spcPct val="120000"/>
              </a:lnSpc>
              <a:defRPr/>
            </a:pPr>
            <a:r>
              <a:rPr lang="fr-FR" sz="1900" u="sng" dirty="0">
                <a:solidFill>
                  <a:schemeClr val="hlink"/>
                </a:solidFill>
              </a:rPr>
              <a:t>(Successeurs et prédécesseurs d'un sommet x)</a:t>
            </a:r>
            <a:r>
              <a:rPr lang="fr-FR" sz="1900" dirty="0"/>
              <a:t> Dans un graphe orienté G = (X,A), on appelle l'ensemble des sommets successeurs d'un sommet x,</a:t>
            </a:r>
            <a:r>
              <a:rPr lang="fr-FR" sz="1900" dirty="0">
                <a:solidFill>
                  <a:schemeClr val="hlink"/>
                </a:solidFill>
              </a:rPr>
              <a:t> (noté </a:t>
            </a:r>
            <a:r>
              <a:rPr lang="fr-FR" sz="1900" dirty="0">
                <a:solidFill>
                  <a:schemeClr val="hlink"/>
                </a:solidFill>
                <a:sym typeface="Symbol" pitchFamily="18" charset="2"/>
              </a:rPr>
              <a:t></a:t>
            </a:r>
            <a:r>
              <a:rPr lang="fr-FR" sz="1900" baseline="-25000" dirty="0">
                <a:solidFill>
                  <a:schemeClr val="hlink"/>
                </a:solidFill>
              </a:rPr>
              <a:t>+</a:t>
            </a:r>
            <a:r>
              <a:rPr lang="fr-FR" sz="1900" dirty="0">
                <a:solidFill>
                  <a:schemeClr val="hlink"/>
                </a:solidFill>
              </a:rPr>
              <a:t>(x)),</a:t>
            </a:r>
            <a:r>
              <a:rPr lang="fr-FR" sz="1900" dirty="0"/>
              <a:t> l'ensemble des sommets </a:t>
            </a:r>
            <a:r>
              <a:rPr lang="fr-FR" sz="1900" dirty="0">
                <a:solidFill>
                  <a:schemeClr val="accent6"/>
                </a:solidFill>
              </a:rPr>
              <a:t>y tels que (x, y) </a:t>
            </a:r>
            <a:r>
              <a:rPr lang="fr-FR" sz="1900" dirty="0">
                <a:solidFill>
                  <a:schemeClr val="accent6"/>
                </a:solidFill>
                <a:sym typeface="Symbol" pitchFamily="18" charset="2"/>
              </a:rPr>
              <a:t></a:t>
            </a:r>
            <a:r>
              <a:rPr lang="fr-FR" sz="1900" dirty="0">
                <a:solidFill>
                  <a:schemeClr val="accent6"/>
                </a:solidFill>
              </a:rPr>
              <a:t> A</a:t>
            </a:r>
            <a:r>
              <a:rPr lang="fr-FR" sz="1900" dirty="0"/>
              <a:t>. De la même façon, on appelle l'ensemble des sommets prédécesseurs d'un sommet x, </a:t>
            </a:r>
            <a:r>
              <a:rPr lang="fr-FR" sz="1900" dirty="0">
                <a:solidFill>
                  <a:schemeClr val="hlink"/>
                </a:solidFill>
              </a:rPr>
              <a:t>(noté </a:t>
            </a:r>
            <a:r>
              <a:rPr lang="fr-FR" sz="1900" dirty="0">
                <a:solidFill>
                  <a:schemeClr val="hlink"/>
                </a:solidFill>
                <a:sym typeface="Symbol" pitchFamily="18" charset="2"/>
              </a:rPr>
              <a:t></a:t>
            </a:r>
            <a:r>
              <a:rPr lang="fr-FR" sz="1900" baseline="-25000" dirty="0">
                <a:solidFill>
                  <a:schemeClr val="hlink"/>
                </a:solidFill>
              </a:rPr>
              <a:t>−</a:t>
            </a:r>
            <a:r>
              <a:rPr lang="fr-FR" sz="1900" dirty="0">
                <a:solidFill>
                  <a:schemeClr val="hlink"/>
                </a:solidFill>
              </a:rPr>
              <a:t>(x)), </a:t>
            </a:r>
            <a:r>
              <a:rPr lang="fr-FR" sz="1900" dirty="0"/>
              <a:t>l'ensemble des sommets </a:t>
            </a:r>
            <a:r>
              <a:rPr lang="fr-FR" sz="1900" dirty="0">
                <a:solidFill>
                  <a:schemeClr val="accent6"/>
                </a:solidFill>
              </a:rPr>
              <a:t>w tels que (w, x) </a:t>
            </a:r>
            <a:r>
              <a:rPr lang="fr-FR" sz="1900" dirty="0">
                <a:solidFill>
                  <a:schemeClr val="accent6"/>
                </a:solidFill>
                <a:sym typeface="Symbol" pitchFamily="18" charset="2"/>
              </a:rPr>
              <a:t></a:t>
            </a:r>
            <a:r>
              <a:rPr lang="fr-FR" sz="1900" dirty="0">
                <a:solidFill>
                  <a:schemeClr val="accent6"/>
                </a:solidFill>
              </a:rPr>
              <a:t> A</a:t>
            </a:r>
            <a:r>
              <a:rPr lang="fr-FR" sz="1900" dirty="0" smtClean="0"/>
              <a:t>.</a:t>
            </a:r>
            <a:endParaRPr lang="fr-FR" sz="1900" dirty="0"/>
          </a:p>
          <a:p>
            <a:pPr>
              <a:lnSpc>
                <a:spcPct val="120000"/>
              </a:lnSpc>
              <a:defRPr/>
            </a:pPr>
            <a:r>
              <a:rPr lang="fr-FR" sz="1900" u="sng" dirty="0">
                <a:solidFill>
                  <a:schemeClr val="hlink"/>
                </a:solidFill>
              </a:rPr>
              <a:t>(Circuit)</a:t>
            </a:r>
            <a:r>
              <a:rPr lang="fr-FR" sz="1900" dirty="0"/>
              <a:t> Dans un graphe orienté, un circuit est une suite d’arcs consécutifs (</a:t>
            </a:r>
            <a:r>
              <a:rPr lang="fr-FR" sz="1900" b="1" dirty="0">
                <a:solidFill>
                  <a:schemeClr val="accent6"/>
                </a:solidFill>
              </a:rPr>
              <a:t>chemin</a:t>
            </a:r>
            <a:r>
              <a:rPr lang="fr-FR" sz="1900" dirty="0"/>
              <a:t>) dont les deux sommets extrémités sont identiques</a:t>
            </a:r>
            <a:r>
              <a:rPr lang="fr-FR" sz="1900" dirty="0" smtClean="0"/>
              <a:t>.</a:t>
            </a:r>
            <a:endParaRPr lang="fr-FR" sz="1900" dirty="0"/>
          </a:p>
          <a:p>
            <a:pPr>
              <a:lnSpc>
                <a:spcPct val="120000"/>
              </a:lnSpc>
              <a:defRPr/>
            </a:pPr>
            <a:r>
              <a:rPr lang="fr-FR" sz="1900" dirty="0"/>
              <a:t>Les notions de </a:t>
            </a:r>
            <a:r>
              <a:rPr lang="fr-FR" sz="1900" dirty="0">
                <a:solidFill>
                  <a:schemeClr val="accent6"/>
                </a:solidFill>
              </a:rPr>
              <a:t>degré</a:t>
            </a:r>
            <a:r>
              <a:rPr lang="fr-FR" sz="1900" dirty="0"/>
              <a:t> et </a:t>
            </a:r>
            <a:r>
              <a:rPr lang="fr-FR" sz="1900" dirty="0">
                <a:solidFill>
                  <a:schemeClr val="accent6"/>
                </a:solidFill>
              </a:rPr>
              <a:t>boucle</a:t>
            </a:r>
            <a:r>
              <a:rPr lang="fr-FR" sz="1900" dirty="0"/>
              <a:t> existent aussi dans le cas de graphes orientés. Le </a:t>
            </a:r>
            <a:r>
              <a:rPr lang="fr-FR" sz="1900" dirty="0">
                <a:solidFill>
                  <a:schemeClr val="accent6"/>
                </a:solidFill>
              </a:rPr>
              <a:t>degré entrant (d</a:t>
            </a:r>
            <a:r>
              <a:rPr lang="fr-FR" sz="1900" baseline="-25000" dirty="0">
                <a:solidFill>
                  <a:schemeClr val="accent6"/>
                </a:solidFill>
              </a:rPr>
              <a:t>-</a:t>
            </a:r>
            <a:r>
              <a:rPr lang="fr-FR" sz="1900" dirty="0">
                <a:solidFill>
                  <a:schemeClr val="accent6"/>
                </a:solidFill>
              </a:rPr>
              <a:t>)</a:t>
            </a:r>
            <a:r>
              <a:rPr lang="fr-FR" sz="1900" dirty="0"/>
              <a:t> d’un sommet x est </a:t>
            </a:r>
            <a:r>
              <a:rPr lang="fr-FR" sz="1900" dirty="0" err="1"/>
              <a:t>card</a:t>
            </a:r>
            <a:r>
              <a:rPr lang="fr-FR" sz="1900" dirty="0"/>
              <a:t>(</a:t>
            </a:r>
            <a:r>
              <a:rPr lang="fr-FR" sz="1900" dirty="0">
                <a:solidFill>
                  <a:schemeClr val="hlink"/>
                </a:solidFill>
                <a:sym typeface="Symbol" pitchFamily="18" charset="2"/>
              </a:rPr>
              <a:t></a:t>
            </a:r>
            <a:r>
              <a:rPr lang="fr-FR" sz="1900" baseline="-25000" dirty="0">
                <a:solidFill>
                  <a:schemeClr val="hlink"/>
                </a:solidFill>
              </a:rPr>
              <a:t>−</a:t>
            </a:r>
            <a:r>
              <a:rPr lang="fr-FR" sz="1900" dirty="0">
                <a:solidFill>
                  <a:schemeClr val="hlink"/>
                </a:solidFill>
              </a:rPr>
              <a:t>(x)</a:t>
            </a:r>
            <a:r>
              <a:rPr lang="fr-FR" sz="1900" dirty="0"/>
              <a:t>)</a:t>
            </a:r>
            <a:r>
              <a:rPr lang="fr-FR" sz="1900" dirty="0">
                <a:solidFill>
                  <a:schemeClr val="hlink"/>
                </a:solidFill>
              </a:rPr>
              <a:t>. Le degré sortant, d</a:t>
            </a:r>
            <a:r>
              <a:rPr lang="fr-FR" sz="1900" baseline="-25000" dirty="0">
                <a:solidFill>
                  <a:schemeClr val="hlink"/>
                </a:solidFill>
              </a:rPr>
              <a:t>+</a:t>
            </a:r>
            <a:r>
              <a:rPr lang="fr-FR" sz="1900" dirty="0">
                <a:solidFill>
                  <a:schemeClr val="hlink"/>
                </a:solidFill>
              </a:rPr>
              <a:t> </a:t>
            </a:r>
            <a:r>
              <a:rPr lang="fr-FR" sz="1900" dirty="0"/>
              <a:t>d’un sommet x est </a:t>
            </a:r>
            <a:r>
              <a:rPr lang="fr-FR" sz="1900" dirty="0" err="1"/>
              <a:t>card</a:t>
            </a:r>
            <a:r>
              <a:rPr lang="fr-FR" sz="1900" dirty="0"/>
              <a:t>(</a:t>
            </a:r>
            <a:r>
              <a:rPr lang="fr-FR" sz="1900" dirty="0">
                <a:sym typeface="Symbol" pitchFamily="18" charset="2"/>
              </a:rPr>
              <a:t></a:t>
            </a:r>
            <a:r>
              <a:rPr lang="fr-FR" sz="1900" baseline="-25000" dirty="0"/>
              <a:t>+</a:t>
            </a:r>
            <a:r>
              <a:rPr lang="fr-FR" sz="1900" dirty="0"/>
              <a:t>(x)). </a:t>
            </a:r>
            <a:r>
              <a:rPr lang="fr-FR" sz="1900" dirty="0">
                <a:solidFill>
                  <a:schemeClr val="hlink"/>
                </a:solidFill>
              </a:rPr>
              <a:t>Le degré </a:t>
            </a:r>
            <a:r>
              <a:rPr lang="fr-FR" sz="1900" dirty="0"/>
              <a:t>d </a:t>
            </a:r>
            <a:r>
              <a:rPr lang="fr-FR" sz="1900" dirty="0" smtClean="0">
                <a:solidFill>
                  <a:schemeClr val="hlink"/>
                </a:solidFill>
              </a:rPr>
              <a:t>d’un </a:t>
            </a:r>
            <a:r>
              <a:rPr lang="fr-FR" sz="1900" dirty="0">
                <a:solidFill>
                  <a:schemeClr val="hlink"/>
                </a:solidFill>
              </a:rPr>
              <a:t>sommet x </a:t>
            </a:r>
            <a:r>
              <a:rPr lang="fr-FR" sz="1900" dirty="0" smtClean="0"/>
              <a:t>= </a:t>
            </a:r>
            <a:r>
              <a:rPr lang="fr-FR" sz="1900" dirty="0"/>
              <a:t>d</a:t>
            </a:r>
            <a:r>
              <a:rPr lang="fr-FR" sz="1900" baseline="-25000" dirty="0"/>
              <a:t>+</a:t>
            </a:r>
            <a:r>
              <a:rPr lang="fr-FR" sz="1900" dirty="0"/>
              <a:t> + d</a:t>
            </a:r>
            <a:r>
              <a:rPr lang="fr-FR" sz="1900" baseline="-25000" dirty="0"/>
              <a:t>-</a:t>
            </a:r>
          </a:p>
          <a:p>
            <a:pPr>
              <a:lnSpc>
                <a:spcPct val="120000"/>
              </a:lnSpc>
            </a:pPr>
            <a:endParaRPr lang="fr-FR" sz="1800" dirty="0">
              <a:solidFill>
                <a:schemeClr val="hlink"/>
              </a:solidFill>
            </a:endParaRPr>
          </a:p>
          <a:p>
            <a:pPr>
              <a:lnSpc>
                <a:spcPct val="120000"/>
              </a:lnSpc>
            </a:pPr>
            <a:endParaRPr lang="fr-FR" sz="1800" dirty="0"/>
          </a:p>
          <a:p>
            <a:pPr>
              <a:lnSpc>
                <a:spcPct val="120000"/>
              </a:lnSpc>
            </a:pPr>
            <a:endParaRPr lang="fr-FR" sz="1800" dirty="0"/>
          </a:p>
          <a:p>
            <a:pPr>
              <a:lnSpc>
                <a:spcPct val="120000"/>
              </a:lnSpc>
              <a:buFont typeface="Wingdings" pitchFamily="2" charset="2"/>
              <a:buNone/>
            </a:pPr>
            <a:endParaRPr lang="fr-FR" sz="1800" dirty="0"/>
          </a:p>
        </p:txBody>
      </p:sp>
      <p:sp>
        <p:nvSpPr>
          <p:cNvPr id="5" name="Espace réservé du numéro de diapositive 4"/>
          <p:cNvSpPr>
            <a:spLocks noGrp="1"/>
          </p:cNvSpPr>
          <p:nvPr>
            <p:ph type="sldNum" sz="quarter" idx="4294967295"/>
          </p:nvPr>
        </p:nvSpPr>
        <p:spPr>
          <a:xfrm>
            <a:off x="6457950" y="6356351"/>
            <a:ext cx="2057400" cy="365125"/>
          </a:xfrm>
        </p:spPr>
        <p:txBody>
          <a:bodyPr/>
          <a:lstStyle/>
          <a:p>
            <a:fld id="{727DE39E-E343-4E54-884D-E3A7A3D891C1}" type="slidenum">
              <a:rPr lang="fr-FR"/>
              <a:pPr/>
              <a:t>25</a:t>
            </a:fld>
            <a:endParaRPr lang="fr-FR"/>
          </a:p>
        </p:txBody>
      </p:sp>
    </p:spTree>
    <p:extLst>
      <p:ext uri="{BB962C8B-B14F-4D97-AF65-F5344CB8AC3E}">
        <p14:creationId xmlns:p14="http://schemas.microsoft.com/office/powerpoint/2010/main" val="7525627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Rot="1" noChangeArrowheads="1"/>
          </p:cNvSpPr>
          <p:nvPr>
            <p:ph type="title"/>
          </p:nvPr>
        </p:nvSpPr>
        <p:spPr/>
        <p:txBody>
          <a:bodyPr/>
          <a:lstStyle/>
          <a:p>
            <a:r>
              <a:rPr lang="fr-FR" sz="4000" dirty="0">
                <a:solidFill>
                  <a:schemeClr val="tx1"/>
                </a:solidFill>
                <a:effectLst/>
              </a:rPr>
              <a:t>G</a:t>
            </a:r>
            <a:r>
              <a:rPr lang="fr-FR" sz="4000" b="0" dirty="0">
                <a:solidFill>
                  <a:schemeClr val="tx1"/>
                </a:solidFill>
                <a:effectLst/>
              </a:rPr>
              <a:t>raphes orientés</a:t>
            </a:r>
          </a:p>
        </p:txBody>
      </p:sp>
      <p:sp>
        <p:nvSpPr>
          <p:cNvPr id="408622" name="Rectangle 46"/>
          <p:cNvSpPr>
            <a:spLocks noGrp="1" noChangeArrowheads="1"/>
          </p:cNvSpPr>
          <p:nvPr>
            <p:ph idx="1"/>
          </p:nvPr>
        </p:nvSpPr>
        <p:spPr>
          <a:xfrm>
            <a:off x="1143000" y="1773238"/>
            <a:ext cx="5992813" cy="863600"/>
          </a:xfrm>
          <a:noFill/>
          <a:ln/>
        </p:spPr>
        <p:txBody>
          <a:bodyPr/>
          <a:lstStyle/>
          <a:p>
            <a:pPr>
              <a:lnSpc>
                <a:spcPct val="80000"/>
              </a:lnSpc>
            </a:pPr>
            <a:r>
              <a:rPr lang="fr-FR" sz="2400"/>
              <a:t>Un ensemble de sommets</a:t>
            </a:r>
          </a:p>
          <a:p>
            <a:pPr>
              <a:lnSpc>
                <a:spcPct val="80000"/>
              </a:lnSpc>
            </a:pPr>
            <a:r>
              <a:rPr lang="fr-FR" sz="2400"/>
              <a:t>Un ensemble d’arcs</a:t>
            </a:r>
          </a:p>
        </p:txBody>
      </p:sp>
      <p:sp>
        <p:nvSpPr>
          <p:cNvPr id="48" name="Espace réservé du numéro de diapositive 4"/>
          <p:cNvSpPr>
            <a:spLocks noGrp="1"/>
          </p:cNvSpPr>
          <p:nvPr>
            <p:ph type="sldNum" sz="quarter" idx="4294967295"/>
          </p:nvPr>
        </p:nvSpPr>
        <p:spPr>
          <a:xfrm>
            <a:off x="6457950" y="6356351"/>
            <a:ext cx="2057400" cy="365125"/>
          </a:xfrm>
        </p:spPr>
        <p:txBody>
          <a:bodyPr/>
          <a:lstStyle/>
          <a:p>
            <a:fld id="{20A1C746-34DB-4DF8-89F2-EAFB7B6D3A59}" type="slidenum">
              <a:rPr lang="fr-FR"/>
              <a:pPr/>
              <a:t>26</a:t>
            </a:fld>
            <a:endParaRPr lang="fr-FR"/>
          </a:p>
        </p:txBody>
      </p:sp>
      <p:sp>
        <p:nvSpPr>
          <p:cNvPr id="408579" name="Line 3"/>
          <p:cNvSpPr>
            <a:spLocks noChangeShapeType="1"/>
          </p:cNvSpPr>
          <p:nvPr/>
        </p:nvSpPr>
        <p:spPr bwMode="auto">
          <a:xfrm flipH="1" flipV="1">
            <a:off x="6858000" y="3581400"/>
            <a:ext cx="914400" cy="1295400"/>
          </a:xfrm>
          <a:prstGeom prst="line">
            <a:avLst/>
          </a:prstGeom>
          <a:noFill/>
          <a:ln w="38100">
            <a:solidFill>
              <a:srgbClr val="FFC0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8580" name="Line 4"/>
          <p:cNvSpPr>
            <a:spLocks noChangeShapeType="1"/>
          </p:cNvSpPr>
          <p:nvPr/>
        </p:nvSpPr>
        <p:spPr bwMode="auto">
          <a:xfrm flipV="1">
            <a:off x="1982788" y="3579813"/>
            <a:ext cx="1676400" cy="457200"/>
          </a:xfrm>
          <a:prstGeom prst="line">
            <a:avLst/>
          </a:prstGeom>
          <a:noFill/>
          <a:ln w="38100">
            <a:solidFill>
              <a:srgbClr val="FFFF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8581" name="Line 5"/>
          <p:cNvSpPr>
            <a:spLocks noChangeShapeType="1"/>
          </p:cNvSpPr>
          <p:nvPr/>
        </p:nvSpPr>
        <p:spPr bwMode="auto">
          <a:xfrm>
            <a:off x="1981200" y="4038600"/>
            <a:ext cx="3048000" cy="533400"/>
          </a:xfrm>
          <a:prstGeom prst="line">
            <a:avLst/>
          </a:prstGeom>
          <a:noFill/>
          <a:ln w="38100">
            <a:solidFill>
              <a:srgbClr val="FFFF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8582" name="Line 6"/>
          <p:cNvSpPr>
            <a:spLocks noChangeShapeType="1"/>
          </p:cNvSpPr>
          <p:nvPr/>
        </p:nvSpPr>
        <p:spPr bwMode="auto">
          <a:xfrm flipH="1">
            <a:off x="3962400" y="4572000"/>
            <a:ext cx="1219200" cy="1143000"/>
          </a:xfrm>
          <a:prstGeom prst="line">
            <a:avLst/>
          </a:prstGeom>
          <a:noFill/>
          <a:ln w="38100">
            <a:solidFill>
              <a:srgbClr val="FFFF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8583" name="Line 7"/>
          <p:cNvSpPr>
            <a:spLocks noChangeShapeType="1"/>
          </p:cNvSpPr>
          <p:nvPr/>
        </p:nvSpPr>
        <p:spPr bwMode="auto">
          <a:xfrm flipH="1" flipV="1">
            <a:off x="2057400" y="4191000"/>
            <a:ext cx="1676400" cy="1600200"/>
          </a:xfrm>
          <a:prstGeom prst="line">
            <a:avLst/>
          </a:prstGeom>
          <a:noFill/>
          <a:ln w="38100">
            <a:solidFill>
              <a:srgbClr val="FFFF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8584" name="Line 8"/>
          <p:cNvSpPr>
            <a:spLocks noChangeShapeType="1"/>
          </p:cNvSpPr>
          <p:nvPr/>
        </p:nvSpPr>
        <p:spPr bwMode="auto">
          <a:xfrm flipH="1" flipV="1">
            <a:off x="3962400" y="3581400"/>
            <a:ext cx="1143000" cy="838200"/>
          </a:xfrm>
          <a:prstGeom prst="line">
            <a:avLst/>
          </a:prstGeom>
          <a:noFill/>
          <a:ln w="38100">
            <a:solidFill>
              <a:srgbClr val="FFC0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8585" name="Line 9"/>
          <p:cNvSpPr>
            <a:spLocks noChangeShapeType="1"/>
          </p:cNvSpPr>
          <p:nvPr/>
        </p:nvSpPr>
        <p:spPr bwMode="auto">
          <a:xfrm>
            <a:off x="3810000" y="3505200"/>
            <a:ext cx="2743200" cy="76200"/>
          </a:xfrm>
          <a:prstGeom prst="line">
            <a:avLst/>
          </a:prstGeom>
          <a:noFill/>
          <a:ln w="38100">
            <a:solidFill>
              <a:srgbClr val="FFFF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8586" name="Line 10"/>
          <p:cNvSpPr>
            <a:spLocks noChangeShapeType="1"/>
          </p:cNvSpPr>
          <p:nvPr/>
        </p:nvSpPr>
        <p:spPr bwMode="auto">
          <a:xfrm flipH="1">
            <a:off x="5334000" y="3657600"/>
            <a:ext cx="1371600" cy="838200"/>
          </a:xfrm>
          <a:prstGeom prst="line">
            <a:avLst/>
          </a:prstGeom>
          <a:noFill/>
          <a:ln w="38100">
            <a:solidFill>
              <a:srgbClr val="FFC0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8587" name="Line 11"/>
          <p:cNvSpPr>
            <a:spLocks noChangeShapeType="1"/>
          </p:cNvSpPr>
          <p:nvPr/>
        </p:nvSpPr>
        <p:spPr bwMode="auto">
          <a:xfrm>
            <a:off x="5181600" y="4572000"/>
            <a:ext cx="1066800" cy="1295400"/>
          </a:xfrm>
          <a:prstGeom prst="line">
            <a:avLst/>
          </a:prstGeom>
          <a:noFill/>
          <a:ln w="38100">
            <a:solidFill>
              <a:srgbClr val="FFC0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8588" name="Line 12"/>
          <p:cNvSpPr>
            <a:spLocks noChangeShapeType="1"/>
          </p:cNvSpPr>
          <p:nvPr/>
        </p:nvSpPr>
        <p:spPr bwMode="auto">
          <a:xfrm flipV="1">
            <a:off x="6324600" y="5029200"/>
            <a:ext cx="1295400" cy="990600"/>
          </a:xfrm>
          <a:prstGeom prst="line">
            <a:avLst/>
          </a:prstGeom>
          <a:noFill/>
          <a:ln w="38100">
            <a:solidFill>
              <a:srgbClr val="FFC0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8589" name="Line 13"/>
          <p:cNvSpPr>
            <a:spLocks noChangeShapeType="1"/>
          </p:cNvSpPr>
          <p:nvPr/>
        </p:nvSpPr>
        <p:spPr bwMode="auto">
          <a:xfrm>
            <a:off x="6705600" y="3657600"/>
            <a:ext cx="838200" cy="1219200"/>
          </a:xfrm>
          <a:prstGeom prst="line">
            <a:avLst/>
          </a:prstGeom>
          <a:noFill/>
          <a:ln w="38100">
            <a:solidFill>
              <a:srgbClr val="FFFF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8590" name="Oval 14"/>
          <p:cNvSpPr>
            <a:spLocks noChangeArrowheads="1"/>
          </p:cNvSpPr>
          <p:nvPr/>
        </p:nvSpPr>
        <p:spPr bwMode="auto">
          <a:xfrm>
            <a:off x="1828800" y="3886200"/>
            <a:ext cx="304800" cy="304800"/>
          </a:xfrm>
          <a:prstGeom prst="ellipse">
            <a:avLst/>
          </a:prstGeom>
          <a:solidFill>
            <a:schemeClr val="tx2"/>
          </a:solidFill>
          <a:ln w="12700">
            <a:solidFill>
              <a:schemeClr val="tx2"/>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408591" name="Oval 15"/>
          <p:cNvSpPr>
            <a:spLocks noChangeArrowheads="1"/>
          </p:cNvSpPr>
          <p:nvPr/>
        </p:nvSpPr>
        <p:spPr bwMode="auto">
          <a:xfrm>
            <a:off x="3657600" y="3352800"/>
            <a:ext cx="304800" cy="304800"/>
          </a:xfrm>
          <a:prstGeom prst="ellipse">
            <a:avLst/>
          </a:prstGeom>
          <a:solidFill>
            <a:schemeClr val="tx2"/>
          </a:solidFill>
          <a:ln w="12700">
            <a:solidFill>
              <a:schemeClr val="tx2"/>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408592" name="Oval 16"/>
          <p:cNvSpPr>
            <a:spLocks noChangeArrowheads="1"/>
          </p:cNvSpPr>
          <p:nvPr/>
        </p:nvSpPr>
        <p:spPr bwMode="auto">
          <a:xfrm>
            <a:off x="3657600" y="5638800"/>
            <a:ext cx="304800" cy="304800"/>
          </a:xfrm>
          <a:prstGeom prst="ellipse">
            <a:avLst/>
          </a:prstGeom>
          <a:solidFill>
            <a:schemeClr val="tx2"/>
          </a:solidFill>
          <a:ln w="12700">
            <a:solidFill>
              <a:schemeClr val="tx2"/>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408593" name="Oval 17"/>
          <p:cNvSpPr>
            <a:spLocks noChangeArrowheads="1"/>
          </p:cNvSpPr>
          <p:nvPr/>
        </p:nvSpPr>
        <p:spPr bwMode="auto">
          <a:xfrm>
            <a:off x="5029200" y="4419600"/>
            <a:ext cx="304800" cy="304800"/>
          </a:xfrm>
          <a:prstGeom prst="ellipse">
            <a:avLst/>
          </a:prstGeom>
          <a:solidFill>
            <a:schemeClr val="tx2"/>
          </a:solidFill>
          <a:ln w="12700">
            <a:solidFill>
              <a:schemeClr val="tx2"/>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408594" name="Oval 18"/>
          <p:cNvSpPr>
            <a:spLocks noChangeArrowheads="1"/>
          </p:cNvSpPr>
          <p:nvPr/>
        </p:nvSpPr>
        <p:spPr bwMode="auto">
          <a:xfrm>
            <a:off x="6172200" y="5867400"/>
            <a:ext cx="304800" cy="304800"/>
          </a:xfrm>
          <a:prstGeom prst="ellipse">
            <a:avLst/>
          </a:prstGeom>
          <a:solidFill>
            <a:schemeClr val="tx2"/>
          </a:solidFill>
          <a:ln w="12700">
            <a:solidFill>
              <a:schemeClr val="tx2"/>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408595" name="Oval 19"/>
          <p:cNvSpPr>
            <a:spLocks noChangeArrowheads="1"/>
          </p:cNvSpPr>
          <p:nvPr/>
        </p:nvSpPr>
        <p:spPr bwMode="auto">
          <a:xfrm>
            <a:off x="7543800" y="4800600"/>
            <a:ext cx="304800" cy="304800"/>
          </a:xfrm>
          <a:prstGeom prst="ellipse">
            <a:avLst/>
          </a:prstGeom>
          <a:solidFill>
            <a:schemeClr val="tx2"/>
          </a:solidFill>
          <a:ln w="12700">
            <a:solidFill>
              <a:schemeClr val="tx2"/>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408596" name="Oval 20"/>
          <p:cNvSpPr>
            <a:spLocks noChangeArrowheads="1"/>
          </p:cNvSpPr>
          <p:nvPr/>
        </p:nvSpPr>
        <p:spPr bwMode="auto">
          <a:xfrm>
            <a:off x="6553200" y="3429000"/>
            <a:ext cx="304800" cy="304800"/>
          </a:xfrm>
          <a:prstGeom prst="ellipse">
            <a:avLst/>
          </a:prstGeom>
          <a:solidFill>
            <a:schemeClr val="tx2"/>
          </a:solidFill>
          <a:ln w="12700">
            <a:solidFill>
              <a:schemeClr val="tx2"/>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408597" name="Text Box 21"/>
          <p:cNvSpPr txBox="1">
            <a:spLocks noChangeArrowheads="1"/>
          </p:cNvSpPr>
          <p:nvPr/>
        </p:nvSpPr>
        <p:spPr bwMode="auto">
          <a:xfrm>
            <a:off x="1431925" y="3697288"/>
            <a:ext cx="40481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latin typeface="Arial" charset="0"/>
              </a:rPr>
              <a:t>A</a:t>
            </a:r>
          </a:p>
        </p:txBody>
      </p:sp>
      <p:sp>
        <p:nvSpPr>
          <p:cNvPr id="408598" name="Text Box 22"/>
          <p:cNvSpPr txBox="1">
            <a:spLocks noChangeArrowheads="1"/>
          </p:cNvSpPr>
          <p:nvPr/>
        </p:nvSpPr>
        <p:spPr bwMode="auto">
          <a:xfrm>
            <a:off x="5486400" y="4419600"/>
            <a:ext cx="36988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latin typeface="Arial" charset="0"/>
              </a:rPr>
              <a:t>F</a:t>
            </a:r>
          </a:p>
        </p:txBody>
      </p:sp>
      <p:sp>
        <p:nvSpPr>
          <p:cNvPr id="408599" name="Text Box 23"/>
          <p:cNvSpPr txBox="1">
            <a:spLocks noChangeArrowheads="1"/>
          </p:cNvSpPr>
          <p:nvPr/>
        </p:nvSpPr>
        <p:spPr bwMode="auto">
          <a:xfrm>
            <a:off x="6781800" y="5791200"/>
            <a:ext cx="3873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latin typeface="Arial" charset="0"/>
              </a:rPr>
              <a:t>E</a:t>
            </a:r>
          </a:p>
        </p:txBody>
      </p:sp>
      <p:sp>
        <p:nvSpPr>
          <p:cNvPr id="408600" name="Text Box 24"/>
          <p:cNvSpPr txBox="1">
            <a:spLocks noChangeArrowheads="1"/>
          </p:cNvSpPr>
          <p:nvPr/>
        </p:nvSpPr>
        <p:spPr bwMode="auto">
          <a:xfrm>
            <a:off x="7924800" y="4419600"/>
            <a:ext cx="40481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latin typeface="Arial" charset="0"/>
              </a:rPr>
              <a:t>D</a:t>
            </a:r>
          </a:p>
        </p:txBody>
      </p:sp>
      <p:sp>
        <p:nvSpPr>
          <p:cNvPr id="408601" name="Text Box 25"/>
          <p:cNvSpPr txBox="1">
            <a:spLocks noChangeArrowheads="1"/>
          </p:cNvSpPr>
          <p:nvPr/>
        </p:nvSpPr>
        <p:spPr bwMode="auto">
          <a:xfrm>
            <a:off x="6934200" y="3124200"/>
            <a:ext cx="40481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latin typeface="Arial" charset="0"/>
              </a:rPr>
              <a:t>C</a:t>
            </a:r>
          </a:p>
        </p:txBody>
      </p:sp>
      <p:sp>
        <p:nvSpPr>
          <p:cNvPr id="408602" name="Text Box 26"/>
          <p:cNvSpPr txBox="1">
            <a:spLocks noChangeArrowheads="1"/>
          </p:cNvSpPr>
          <p:nvPr/>
        </p:nvSpPr>
        <p:spPr bwMode="auto">
          <a:xfrm>
            <a:off x="3962400" y="2971800"/>
            <a:ext cx="40481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latin typeface="Arial" charset="0"/>
              </a:rPr>
              <a:t>B</a:t>
            </a:r>
          </a:p>
        </p:txBody>
      </p:sp>
      <p:sp>
        <p:nvSpPr>
          <p:cNvPr id="408603" name="Text Box 27"/>
          <p:cNvSpPr txBox="1">
            <a:spLocks noChangeArrowheads="1"/>
          </p:cNvSpPr>
          <p:nvPr/>
        </p:nvSpPr>
        <p:spPr bwMode="auto">
          <a:xfrm>
            <a:off x="3124200" y="5715000"/>
            <a:ext cx="42068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latin typeface="Arial" charset="0"/>
              </a:rPr>
              <a:t>G</a:t>
            </a:r>
          </a:p>
        </p:txBody>
      </p:sp>
      <p:grpSp>
        <p:nvGrpSpPr>
          <p:cNvPr id="408604" name="Group 28"/>
          <p:cNvGrpSpPr>
            <a:grpSpLocks/>
          </p:cNvGrpSpPr>
          <p:nvPr/>
        </p:nvGrpSpPr>
        <p:grpSpPr bwMode="auto">
          <a:xfrm>
            <a:off x="1219200" y="3048000"/>
            <a:ext cx="6324600" cy="1828800"/>
            <a:chOff x="768" y="1920"/>
            <a:chExt cx="3984" cy="1152"/>
          </a:xfrm>
        </p:grpSpPr>
        <p:sp>
          <p:nvSpPr>
            <p:cNvPr id="408605" name="Line 29"/>
            <p:cNvSpPr>
              <a:spLocks noChangeShapeType="1"/>
            </p:cNvSpPr>
            <p:nvPr/>
          </p:nvSpPr>
          <p:spPr bwMode="auto">
            <a:xfrm flipV="1">
              <a:off x="1249" y="2255"/>
              <a:ext cx="1056" cy="288"/>
            </a:xfrm>
            <a:prstGeom prst="line">
              <a:avLst/>
            </a:prstGeom>
            <a:noFill/>
            <a:ln w="57150">
              <a:solidFill>
                <a:srgbClr val="FF00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8606" name="Line 30"/>
            <p:cNvSpPr>
              <a:spLocks noChangeShapeType="1"/>
            </p:cNvSpPr>
            <p:nvPr/>
          </p:nvSpPr>
          <p:spPr bwMode="auto">
            <a:xfrm>
              <a:off x="2496" y="2208"/>
              <a:ext cx="1632" cy="48"/>
            </a:xfrm>
            <a:prstGeom prst="line">
              <a:avLst/>
            </a:prstGeom>
            <a:noFill/>
            <a:ln w="57150">
              <a:solidFill>
                <a:srgbClr val="FF00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8607" name="Line 31"/>
            <p:cNvSpPr>
              <a:spLocks noChangeShapeType="1"/>
            </p:cNvSpPr>
            <p:nvPr/>
          </p:nvSpPr>
          <p:spPr bwMode="auto">
            <a:xfrm>
              <a:off x="4272" y="2352"/>
              <a:ext cx="480" cy="720"/>
            </a:xfrm>
            <a:prstGeom prst="line">
              <a:avLst/>
            </a:prstGeom>
            <a:noFill/>
            <a:ln w="57150">
              <a:solidFill>
                <a:srgbClr val="FF00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8608" name="Rectangle 32"/>
            <p:cNvSpPr>
              <a:spLocks noChangeArrowheads="1"/>
            </p:cNvSpPr>
            <p:nvPr/>
          </p:nvSpPr>
          <p:spPr bwMode="auto">
            <a:xfrm>
              <a:off x="768" y="1920"/>
              <a:ext cx="1248" cy="3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lnSpc>
                  <a:spcPct val="90000"/>
                </a:lnSpc>
                <a:spcBef>
                  <a:spcPct val="20000"/>
                </a:spcBef>
                <a:buClr>
                  <a:srgbClr val="FFFF00"/>
                </a:buClr>
                <a:buSzPct val="75000"/>
                <a:buFont typeface="Wingdings" pitchFamily="2" charset="2"/>
                <a:buNone/>
              </a:pPr>
              <a:r>
                <a:rPr lang="fr-FR" sz="2400">
                  <a:effectLst>
                    <a:outerShdw blurRad="38100" dist="38100" dir="2700000" algn="tl">
                      <a:srgbClr val="000000"/>
                    </a:outerShdw>
                  </a:effectLst>
                  <a:latin typeface="Arial" charset="0"/>
                </a:rPr>
                <a:t>Un chemin…</a:t>
              </a:r>
            </a:p>
          </p:txBody>
        </p:sp>
      </p:grpSp>
      <p:grpSp>
        <p:nvGrpSpPr>
          <p:cNvPr id="408609" name="Group 33"/>
          <p:cNvGrpSpPr>
            <a:grpSpLocks/>
          </p:cNvGrpSpPr>
          <p:nvPr/>
        </p:nvGrpSpPr>
        <p:grpSpPr bwMode="auto">
          <a:xfrm>
            <a:off x="2057400" y="4037013"/>
            <a:ext cx="3048000" cy="1677987"/>
            <a:chOff x="1296" y="2543"/>
            <a:chExt cx="1920" cy="1057"/>
          </a:xfrm>
        </p:grpSpPr>
        <p:grpSp>
          <p:nvGrpSpPr>
            <p:cNvPr id="408610" name="Group 34"/>
            <p:cNvGrpSpPr>
              <a:grpSpLocks/>
            </p:cNvGrpSpPr>
            <p:nvPr/>
          </p:nvGrpSpPr>
          <p:grpSpPr bwMode="auto">
            <a:xfrm>
              <a:off x="1296" y="2543"/>
              <a:ext cx="1920" cy="1057"/>
              <a:chOff x="1296" y="2543"/>
              <a:chExt cx="1920" cy="1057"/>
            </a:xfrm>
          </p:grpSpPr>
          <p:sp>
            <p:nvSpPr>
              <p:cNvPr id="408611" name="Line 35"/>
              <p:cNvSpPr>
                <a:spLocks noChangeShapeType="1"/>
              </p:cNvSpPr>
              <p:nvPr/>
            </p:nvSpPr>
            <p:spPr bwMode="auto">
              <a:xfrm>
                <a:off x="1296" y="2543"/>
                <a:ext cx="1873" cy="336"/>
              </a:xfrm>
              <a:prstGeom prst="line">
                <a:avLst/>
              </a:prstGeom>
              <a:noFill/>
              <a:ln w="57150">
                <a:solidFill>
                  <a:srgbClr val="FF00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8612" name="Line 36"/>
              <p:cNvSpPr>
                <a:spLocks noChangeShapeType="1"/>
              </p:cNvSpPr>
              <p:nvPr/>
            </p:nvSpPr>
            <p:spPr bwMode="auto">
              <a:xfrm flipH="1">
                <a:off x="2496" y="2928"/>
                <a:ext cx="720" cy="672"/>
              </a:xfrm>
              <a:prstGeom prst="line">
                <a:avLst/>
              </a:prstGeom>
              <a:noFill/>
              <a:ln w="57150">
                <a:solidFill>
                  <a:srgbClr val="FF00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8613" name="Line 37"/>
              <p:cNvSpPr>
                <a:spLocks noChangeShapeType="1"/>
              </p:cNvSpPr>
              <p:nvPr/>
            </p:nvSpPr>
            <p:spPr bwMode="auto">
              <a:xfrm flipH="1" flipV="1">
                <a:off x="1296" y="2640"/>
                <a:ext cx="1008" cy="960"/>
              </a:xfrm>
              <a:prstGeom prst="line">
                <a:avLst/>
              </a:prstGeom>
              <a:noFill/>
              <a:ln w="57150">
                <a:solidFill>
                  <a:srgbClr val="FF00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grpSp>
        <p:sp>
          <p:nvSpPr>
            <p:cNvPr id="408614" name="Rectangle 38"/>
            <p:cNvSpPr>
              <a:spLocks noChangeArrowheads="1"/>
            </p:cNvSpPr>
            <p:nvPr/>
          </p:nvSpPr>
          <p:spPr bwMode="auto">
            <a:xfrm>
              <a:off x="1824" y="2880"/>
              <a:ext cx="1152" cy="3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lnSpc>
                  <a:spcPct val="90000"/>
                </a:lnSpc>
                <a:spcBef>
                  <a:spcPct val="20000"/>
                </a:spcBef>
                <a:buClr>
                  <a:srgbClr val="FFFF00"/>
                </a:buClr>
                <a:buSzPct val="75000"/>
                <a:buFont typeface="Wingdings" pitchFamily="2" charset="2"/>
                <a:buNone/>
              </a:pPr>
              <a:r>
                <a:rPr lang="fr-FR" sz="2400">
                  <a:effectLst>
                    <a:outerShdw blurRad="38100" dist="38100" dir="2700000" algn="tl">
                      <a:srgbClr val="000000"/>
                    </a:outerShdw>
                  </a:effectLst>
                  <a:latin typeface="Arial" charset="0"/>
                </a:rPr>
                <a:t>Un circuit…</a:t>
              </a:r>
            </a:p>
          </p:txBody>
        </p:sp>
      </p:grpSp>
      <p:grpSp>
        <p:nvGrpSpPr>
          <p:cNvPr id="408615" name="Group 39"/>
          <p:cNvGrpSpPr>
            <a:grpSpLocks/>
          </p:cNvGrpSpPr>
          <p:nvPr/>
        </p:nvGrpSpPr>
        <p:grpSpPr bwMode="auto">
          <a:xfrm>
            <a:off x="304800" y="3579813"/>
            <a:ext cx="4724400" cy="2439987"/>
            <a:chOff x="192" y="2255"/>
            <a:chExt cx="2976" cy="1537"/>
          </a:xfrm>
        </p:grpSpPr>
        <p:grpSp>
          <p:nvGrpSpPr>
            <p:cNvPr id="408616" name="Group 40"/>
            <p:cNvGrpSpPr>
              <a:grpSpLocks/>
            </p:cNvGrpSpPr>
            <p:nvPr/>
          </p:nvGrpSpPr>
          <p:grpSpPr bwMode="auto">
            <a:xfrm>
              <a:off x="192" y="2448"/>
              <a:ext cx="1632" cy="1344"/>
              <a:chOff x="192" y="2448"/>
              <a:chExt cx="1632" cy="1344"/>
            </a:xfrm>
          </p:grpSpPr>
          <p:sp>
            <p:nvSpPr>
              <p:cNvPr id="408617" name="Oval 41"/>
              <p:cNvSpPr>
                <a:spLocks noChangeArrowheads="1"/>
              </p:cNvSpPr>
              <p:nvPr/>
            </p:nvSpPr>
            <p:spPr bwMode="auto">
              <a:xfrm>
                <a:off x="1152" y="2448"/>
                <a:ext cx="192" cy="192"/>
              </a:xfrm>
              <a:prstGeom prst="ellipse">
                <a:avLst/>
              </a:prstGeom>
              <a:solidFill>
                <a:srgbClr val="FF0000"/>
              </a:solidFill>
              <a:ln w="12700">
                <a:solidFill>
                  <a:srgbClr val="FF0000"/>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408618" name="Rectangle 42"/>
              <p:cNvSpPr>
                <a:spLocks noChangeArrowheads="1"/>
              </p:cNvSpPr>
              <p:nvPr/>
            </p:nvSpPr>
            <p:spPr bwMode="auto">
              <a:xfrm>
                <a:off x="192" y="2976"/>
                <a:ext cx="1632" cy="8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nSpc>
                    <a:spcPct val="90000"/>
                  </a:lnSpc>
                  <a:spcBef>
                    <a:spcPct val="20000"/>
                  </a:spcBef>
                  <a:buClr>
                    <a:srgbClr val="FFFF00"/>
                  </a:buClr>
                  <a:buSzPct val="75000"/>
                  <a:buFont typeface="Wingdings" pitchFamily="2" charset="2"/>
                  <a:buNone/>
                </a:pPr>
                <a:r>
                  <a:rPr lang="fr-FR" sz="2400" dirty="0">
                    <a:effectLst>
                      <a:outerShdw blurRad="38100" dist="38100" dir="2700000" algn="tl">
                        <a:srgbClr val="000000"/>
                      </a:outerShdw>
                    </a:effectLst>
                    <a:latin typeface="+mn-lt"/>
                  </a:rPr>
                  <a:t>Degré 3</a:t>
                </a:r>
              </a:p>
              <a:p>
                <a:pPr>
                  <a:lnSpc>
                    <a:spcPct val="90000"/>
                  </a:lnSpc>
                  <a:spcBef>
                    <a:spcPct val="20000"/>
                  </a:spcBef>
                  <a:buClr>
                    <a:srgbClr val="FFFF00"/>
                  </a:buClr>
                  <a:buSzPct val="75000"/>
                  <a:buFont typeface="Wingdings" pitchFamily="2" charset="2"/>
                  <a:buNone/>
                </a:pPr>
                <a:r>
                  <a:rPr lang="fr-FR" sz="2400" dirty="0">
                    <a:latin typeface="+mn-lt"/>
                    <a:sym typeface="Symbol" pitchFamily="18" charset="2"/>
                  </a:rPr>
                  <a:t></a:t>
                </a:r>
                <a:r>
                  <a:rPr lang="fr-FR" sz="2400" baseline="-25000" dirty="0">
                    <a:latin typeface="+mn-lt"/>
                  </a:rPr>
                  <a:t>+</a:t>
                </a:r>
                <a:r>
                  <a:rPr lang="fr-FR" sz="2400" dirty="0">
                    <a:latin typeface="+mn-lt"/>
                  </a:rPr>
                  <a:t>(A) = {B,F}</a:t>
                </a:r>
              </a:p>
              <a:p>
                <a:pPr>
                  <a:lnSpc>
                    <a:spcPct val="90000"/>
                  </a:lnSpc>
                  <a:spcBef>
                    <a:spcPct val="20000"/>
                  </a:spcBef>
                  <a:buClr>
                    <a:srgbClr val="FFFF00"/>
                  </a:buClr>
                  <a:buSzPct val="75000"/>
                  <a:buFont typeface="Wingdings" pitchFamily="2" charset="2"/>
                  <a:buNone/>
                </a:pPr>
                <a:r>
                  <a:rPr lang="fr-FR" sz="2400" dirty="0">
                    <a:latin typeface="+mn-lt"/>
                  </a:rPr>
                  <a:t>d</a:t>
                </a:r>
                <a:r>
                  <a:rPr lang="fr-FR" sz="2400" baseline="-25000" dirty="0">
                    <a:latin typeface="+mn-lt"/>
                  </a:rPr>
                  <a:t>+</a:t>
                </a:r>
                <a:r>
                  <a:rPr lang="fr-FR" sz="2400" dirty="0">
                    <a:latin typeface="+mn-lt"/>
                  </a:rPr>
                  <a:t>(A) = 2</a:t>
                </a:r>
              </a:p>
              <a:p>
                <a:pPr>
                  <a:lnSpc>
                    <a:spcPct val="90000"/>
                  </a:lnSpc>
                  <a:spcBef>
                    <a:spcPct val="20000"/>
                  </a:spcBef>
                  <a:buClr>
                    <a:srgbClr val="FFFF00"/>
                  </a:buClr>
                  <a:buSzPct val="75000"/>
                </a:pPr>
                <a:r>
                  <a:rPr lang="fr-FR" sz="2400" dirty="0">
                    <a:latin typeface="+mn-lt"/>
                    <a:sym typeface="Symbol" pitchFamily="18" charset="2"/>
                  </a:rPr>
                  <a:t></a:t>
                </a:r>
                <a:r>
                  <a:rPr lang="fr-FR" sz="2400" baseline="-25000" dirty="0">
                    <a:latin typeface="+mn-lt"/>
                    <a:sym typeface="Symbol" pitchFamily="18" charset="2"/>
                  </a:rPr>
                  <a:t>-</a:t>
                </a:r>
                <a:r>
                  <a:rPr lang="fr-FR" sz="2400" dirty="0">
                    <a:latin typeface="+mn-lt"/>
                  </a:rPr>
                  <a:t>(A) = {G}</a:t>
                </a:r>
              </a:p>
              <a:p>
                <a:pPr>
                  <a:lnSpc>
                    <a:spcPct val="90000"/>
                  </a:lnSpc>
                  <a:spcBef>
                    <a:spcPct val="20000"/>
                  </a:spcBef>
                  <a:buClr>
                    <a:srgbClr val="FFFF00"/>
                  </a:buClr>
                  <a:buSzPct val="75000"/>
                </a:pPr>
                <a:r>
                  <a:rPr lang="fr-FR" sz="2400" dirty="0">
                    <a:latin typeface="+mn-lt"/>
                  </a:rPr>
                  <a:t>d</a:t>
                </a:r>
                <a:r>
                  <a:rPr lang="fr-FR" sz="2400" baseline="-25000" dirty="0">
                    <a:latin typeface="+mn-lt"/>
                  </a:rPr>
                  <a:t>-</a:t>
                </a:r>
                <a:r>
                  <a:rPr lang="fr-FR" sz="2400" dirty="0">
                    <a:latin typeface="+mn-lt"/>
                  </a:rPr>
                  <a:t>(A) = 1</a:t>
                </a:r>
              </a:p>
              <a:p>
                <a:pPr>
                  <a:lnSpc>
                    <a:spcPct val="90000"/>
                  </a:lnSpc>
                  <a:spcBef>
                    <a:spcPct val="20000"/>
                  </a:spcBef>
                  <a:buClr>
                    <a:srgbClr val="FFFF00"/>
                  </a:buClr>
                  <a:buSzPct val="75000"/>
                  <a:buFont typeface="Wingdings" pitchFamily="2" charset="2"/>
                  <a:buNone/>
                </a:pPr>
                <a:endParaRPr lang="fr-FR" sz="2400" dirty="0">
                  <a:latin typeface="+mn-lt"/>
                </a:endParaRPr>
              </a:p>
              <a:p>
                <a:pPr>
                  <a:lnSpc>
                    <a:spcPct val="90000"/>
                  </a:lnSpc>
                  <a:spcBef>
                    <a:spcPct val="20000"/>
                  </a:spcBef>
                  <a:buClr>
                    <a:srgbClr val="FFFF00"/>
                  </a:buClr>
                  <a:buSzPct val="75000"/>
                  <a:buFont typeface="Wingdings" pitchFamily="2" charset="2"/>
                  <a:buNone/>
                </a:pPr>
                <a:endParaRPr lang="fr-FR" sz="2400" dirty="0">
                  <a:effectLst>
                    <a:outerShdw blurRad="38100" dist="38100" dir="2700000" algn="tl">
                      <a:srgbClr val="000000"/>
                    </a:outerShdw>
                  </a:effectLst>
                  <a:latin typeface="+mn-lt"/>
                </a:endParaRPr>
              </a:p>
              <a:p>
                <a:pPr>
                  <a:lnSpc>
                    <a:spcPct val="90000"/>
                  </a:lnSpc>
                  <a:spcBef>
                    <a:spcPct val="20000"/>
                  </a:spcBef>
                  <a:buClr>
                    <a:srgbClr val="FFFF00"/>
                  </a:buClr>
                  <a:buSzPct val="75000"/>
                  <a:buFont typeface="Wingdings" pitchFamily="2" charset="2"/>
                  <a:buNone/>
                </a:pPr>
                <a:endParaRPr lang="fr-FR" sz="2400" dirty="0">
                  <a:effectLst>
                    <a:outerShdw blurRad="38100" dist="38100" dir="2700000" algn="tl">
                      <a:srgbClr val="000000"/>
                    </a:outerShdw>
                  </a:effectLst>
                  <a:latin typeface="+mn-lt"/>
                </a:endParaRPr>
              </a:p>
            </p:txBody>
          </p:sp>
        </p:grpSp>
        <p:sp>
          <p:nvSpPr>
            <p:cNvPr id="408619" name="Line 43"/>
            <p:cNvSpPr>
              <a:spLocks noChangeShapeType="1"/>
            </p:cNvSpPr>
            <p:nvPr/>
          </p:nvSpPr>
          <p:spPr bwMode="auto">
            <a:xfrm flipV="1">
              <a:off x="1249" y="2255"/>
              <a:ext cx="1056" cy="288"/>
            </a:xfrm>
            <a:prstGeom prst="line">
              <a:avLst/>
            </a:prstGeom>
            <a:noFill/>
            <a:ln w="38100">
              <a:solidFill>
                <a:srgbClr val="FF00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8620" name="Line 44"/>
            <p:cNvSpPr>
              <a:spLocks noChangeShapeType="1"/>
            </p:cNvSpPr>
            <p:nvPr/>
          </p:nvSpPr>
          <p:spPr bwMode="auto">
            <a:xfrm flipH="1" flipV="1">
              <a:off x="1296" y="2640"/>
              <a:ext cx="1008" cy="960"/>
            </a:xfrm>
            <a:prstGeom prst="line">
              <a:avLst/>
            </a:prstGeom>
            <a:noFill/>
            <a:ln w="38100">
              <a:solidFill>
                <a:srgbClr val="FF00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408621" name="Line 45"/>
            <p:cNvSpPr>
              <a:spLocks noChangeShapeType="1"/>
            </p:cNvSpPr>
            <p:nvPr/>
          </p:nvSpPr>
          <p:spPr bwMode="auto">
            <a:xfrm>
              <a:off x="1344" y="2544"/>
              <a:ext cx="1824" cy="336"/>
            </a:xfrm>
            <a:prstGeom prst="line">
              <a:avLst/>
            </a:prstGeom>
            <a:noFill/>
            <a:ln w="38100">
              <a:solidFill>
                <a:srgbClr val="FF0000"/>
              </a:solidFill>
              <a:round/>
              <a:headEnd type="none" w="sm" len="sm"/>
              <a:tailEnd type="triangl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grpSp>
    </p:spTree>
    <p:extLst>
      <p:ext uri="{BB962C8B-B14F-4D97-AF65-F5344CB8AC3E}">
        <p14:creationId xmlns:p14="http://schemas.microsoft.com/office/powerpoint/2010/main" val="40753564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08615"/>
                                        </p:tgtEl>
                                        <p:attrNameLst>
                                          <p:attrName>style.visibility</p:attrName>
                                        </p:attrNameLst>
                                      </p:cBhvr>
                                      <p:to>
                                        <p:strVal val="visible"/>
                                      </p:to>
                                    </p:set>
                                  </p:childTnLst>
                                  <p:subTnLst>
                                    <p:set>
                                      <p:cBhvr override="childStyle">
                                        <p:cTn dur="1" fill="hold" display="0" masterRel="nextClick" afterEffect="1"/>
                                        <p:tgtEl>
                                          <p:spTgt spid="408615"/>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08604"/>
                                        </p:tgtEl>
                                        <p:attrNameLst>
                                          <p:attrName>style.visibility</p:attrName>
                                        </p:attrNameLst>
                                      </p:cBhvr>
                                      <p:to>
                                        <p:strVal val="visible"/>
                                      </p:to>
                                    </p:set>
                                  </p:childTnLst>
                                  <p:subTnLst>
                                    <p:set>
                                      <p:cBhvr override="childStyle">
                                        <p:cTn dur="1" fill="hold" display="0" masterRel="nextClick" afterEffect="1"/>
                                        <p:tgtEl>
                                          <p:spTgt spid="408604"/>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4086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BEB0DC7-E32B-184B-B32E-0F6199A5D4BD}"/>
              </a:ext>
            </a:extLst>
          </p:cNvPr>
          <p:cNvSpPr>
            <a:spLocks noGrp="1"/>
          </p:cNvSpPr>
          <p:nvPr>
            <p:ph type="title"/>
          </p:nvPr>
        </p:nvSpPr>
        <p:spPr/>
        <p:txBody>
          <a:bodyPr/>
          <a:lstStyle/>
          <a:p>
            <a:r>
              <a:rPr lang="en-US" dirty="0" err="1"/>
              <a:t>Graphe</a:t>
            </a:r>
            <a:r>
              <a:rPr lang="en-US" dirty="0"/>
              <a:t> </a:t>
            </a:r>
            <a:r>
              <a:rPr lang="en-US" dirty="0" err="1"/>
              <a:t>valué</a:t>
            </a:r>
            <a:endParaRPr lang="en-US" dirty="0"/>
          </a:p>
        </p:txBody>
      </p:sp>
      <p:sp>
        <p:nvSpPr>
          <p:cNvPr id="3" name="Espace réservé du contenu 2">
            <a:extLst>
              <a:ext uri="{FF2B5EF4-FFF2-40B4-BE49-F238E27FC236}">
                <a16:creationId xmlns:a16="http://schemas.microsoft.com/office/drawing/2014/main" id="{4283861C-DC0E-0149-BD7C-6AC90F19AC32}"/>
              </a:ext>
            </a:extLst>
          </p:cNvPr>
          <p:cNvSpPr>
            <a:spLocks noGrp="1"/>
          </p:cNvSpPr>
          <p:nvPr>
            <p:ph idx="1"/>
          </p:nvPr>
        </p:nvSpPr>
        <p:spPr>
          <a:xfrm>
            <a:off x="457200" y="5445224"/>
            <a:ext cx="8229600" cy="680939"/>
          </a:xfrm>
        </p:spPr>
        <p:txBody>
          <a:bodyPr>
            <a:normAutofit/>
          </a:bodyPr>
          <a:lstStyle/>
          <a:p>
            <a:r>
              <a:rPr lang="fr-FR"/>
              <a:t>On associe un coût (valuation) à toutes les arêtes/arcs du graphe</a:t>
            </a:r>
          </a:p>
        </p:txBody>
      </p:sp>
      <p:sp>
        <p:nvSpPr>
          <p:cNvPr id="4" name="Espace réservé du numéro de diapositive 3">
            <a:extLst>
              <a:ext uri="{FF2B5EF4-FFF2-40B4-BE49-F238E27FC236}">
                <a16:creationId xmlns:a16="http://schemas.microsoft.com/office/drawing/2014/main" id="{E8F7B213-9E06-274B-A399-EC8BEC9EEC65}"/>
              </a:ext>
            </a:extLst>
          </p:cNvPr>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27</a:t>
            </a:fld>
            <a:endParaRPr lang="fr-FR" noProof="0"/>
          </a:p>
        </p:txBody>
      </p:sp>
      <p:sp>
        <p:nvSpPr>
          <p:cNvPr id="5" name="Line 76">
            <a:extLst>
              <a:ext uri="{FF2B5EF4-FFF2-40B4-BE49-F238E27FC236}">
                <a16:creationId xmlns:a16="http://schemas.microsoft.com/office/drawing/2014/main" id="{8FA6A5D2-8678-9A40-A44D-E5A5049D5196}"/>
              </a:ext>
            </a:extLst>
          </p:cNvPr>
          <p:cNvSpPr>
            <a:spLocks noChangeShapeType="1"/>
          </p:cNvSpPr>
          <p:nvPr/>
        </p:nvSpPr>
        <p:spPr bwMode="auto">
          <a:xfrm flipH="1" flipV="1">
            <a:off x="3815132" y="2143770"/>
            <a:ext cx="1439862" cy="1079500"/>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6" name="Line 80">
            <a:extLst>
              <a:ext uri="{FF2B5EF4-FFF2-40B4-BE49-F238E27FC236}">
                <a16:creationId xmlns:a16="http://schemas.microsoft.com/office/drawing/2014/main" id="{C80AF7C1-BFA1-5548-8657-878001D13C7C}"/>
              </a:ext>
            </a:extLst>
          </p:cNvPr>
          <p:cNvSpPr>
            <a:spLocks noChangeShapeType="1"/>
          </p:cNvSpPr>
          <p:nvPr/>
        </p:nvSpPr>
        <p:spPr bwMode="auto">
          <a:xfrm flipH="1" flipV="1">
            <a:off x="3815132" y="2143770"/>
            <a:ext cx="2952750" cy="71438"/>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7" name="Line 75">
            <a:extLst>
              <a:ext uri="{FF2B5EF4-FFF2-40B4-BE49-F238E27FC236}">
                <a16:creationId xmlns:a16="http://schemas.microsoft.com/office/drawing/2014/main" id="{FAC6EF79-D481-7842-A101-8B1D43352302}"/>
              </a:ext>
            </a:extLst>
          </p:cNvPr>
          <p:cNvSpPr>
            <a:spLocks noChangeShapeType="1"/>
          </p:cNvSpPr>
          <p:nvPr/>
        </p:nvSpPr>
        <p:spPr bwMode="auto">
          <a:xfrm flipH="1">
            <a:off x="2014907" y="2142183"/>
            <a:ext cx="1800225" cy="504825"/>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8" name="Line 77">
            <a:extLst>
              <a:ext uri="{FF2B5EF4-FFF2-40B4-BE49-F238E27FC236}">
                <a16:creationId xmlns:a16="http://schemas.microsoft.com/office/drawing/2014/main" id="{EFC874C1-BC3E-8641-B973-9E5E423871D2}"/>
              </a:ext>
            </a:extLst>
          </p:cNvPr>
          <p:cNvSpPr>
            <a:spLocks noChangeShapeType="1"/>
          </p:cNvSpPr>
          <p:nvPr/>
        </p:nvSpPr>
        <p:spPr bwMode="auto">
          <a:xfrm flipH="1" flipV="1">
            <a:off x="2014907" y="2720033"/>
            <a:ext cx="1800225" cy="1727200"/>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9" name="Line 78">
            <a:extLst>
              <a:ext uri="{FF2B5EF4-FFF2-40B4-BE49-F238E27FC236}">
                <a16:creationId xmlns:a16="http://schemas.microsoft.com/office/drawing/2014/main" id="{5918122E-CB24-6C47-8F04-8E907DE2D512}"/>
              </a:ext>
            </a:extLst>
          </p:cNvPr>
          <p:cNvSpPr>
            <a:spLocks noChangeShapeType="1"/>
          </p:cNvSpPr>
          <p:nvPr/>
        </p:nvSpPr>
        <p:spPr bwMode="auto">
          <a:xfrm flipH="1">
            <a:off x="3815132" y="3223270"/>
            <a:ext cx="1439862" cy="1223963"/>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10" name="Line 79">
            <a:extLst>
              <a:ext uri="{FF2B5EF4-FFF2-40B4-BE49-F238E27FC236}">
                <a16:creationId xmlns:a16="http://schemas.microsoft.com/office/drawing/2014/main" id="{A372CFD4-1B6A-814D-A6D5-CDD1A89F284C}"/>
              </a:ext>
            </a:extLst>
          </p:cNvPr>
          <p:cNvSpPr>
            <a:spLocks noChangeShapeType="1"/>
          </p:cNvSpPr>
          <p:nvPr/>
        </p:nvSpPr>
        <p:spPr bwMode="auto">
          <a:xfrm flipH="1" flipV="1">
            <a:off x="2014907" y="2647008"/>
            <a:ext cx="3168650" cy="576262"/>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11" name="Line 81">
            <a:extLst>
              <a:ext uri="{FF2B5EF4-FFF2-40B4-BE49-F238E27FC236}">
                <a16:creationId xmlns:a16="http://schemas.microsoft.com/office/drawing/2014/main" id="{FAE5E568-983A-A646-BAAC-590DD3305599}"/>
              </a:ext>
            </a:extLst>
          </p:cNvPr>
          <p:cNvSpPr>
            <a:spLocks noChangeShapeType="1"/>
          </p:cNvSpPr>
          <p:nvPr/>
        </p:nvSpPr>
        <p:spPr bwMode="auto">
          <a:xfrm flipH="1">
            <a:off x="5254994" y="2215208"/>
            <a:ext cx="1439863" cy="1008062"/>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12" name="Line 82">
            <a:extLst>
              <a:ext uri="{FF2B5EF4-FFF2-40B4-BE49-F238E27FC236}">
                <a16:creationId xmlns:a16="http://schemas.microsoft.com/office/drawing/2014/main" id="{63102B3D-8637-7942-B74E-D965247541F7}"/>
              </a:ext>
            </a:extLst>
          </p:cNvPr>
          <p:cNvSpPr>
            <a:spLocks noChangeShapeType="1"/>
          </p:cNvSpPr>
          <p:nvPr/>
        </p:nvSpPr>
        <p:spPr bwMode="auto">
          <a:xfrm flipH="1" flipV="1">
            <a:off x="6694857" y="2215208"/>
            <a:ext cx="1081087" cy="1368425"/>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13" name="Line 83">
            <a:extLst>
              <a:ext uri="{FF2B5EF4-FFF2-40B4-BE49-F238E27FC236}">
                <a16:creationId xmlns:a16="http://schemas.microsoft.com/office/drawing/2014/main" id="{01BC3297-C4BB-FD45-A6C6-61BC7FBD61EB}"/>
              </a:ext>
            </a:extLst>
          </p:cNvPr>
          <p:cNvSpPr>
            <a:spLocks noChangeShapeType="1"/>
          </p:cNvSpPr>
          <p:nvPr/>
        </p:nvSpPr>
        <p:spPr bwMode="auto">
          <a:xfrm flipH="1" flipV="1">
            <a:off x="5254994" y="3223270"/>
            <a:ext cx="1081088" cy="1439863"/>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14" name="Line 84">
            <a:extLst>
              <a:ext uri="{FF2B5EF4-FFF2-40B4-BE49-F238E27FC236}">
                <a16:creationId xmlns:a16="http://schemas.microsoft.com/office/drawing/2014/main" id="{CEEDAF6B-D4FA-1246-9FAD-58DA22932EF6}"/>
              </a:ext>
            </a:extLst>
          </p:cNvPr>
          <p:cNvSpPr>
            <a:spLocks noChangeShapeType="1"/>
          </p:cNvSpPr>
          <p:nvPr/>
        </p:nvSpPr>
        <p:spPr bwMode="auto">
          <a:xfrm flipH="1">
            <a:off x="6336082" y="3583633"/>
            <a:ext cx="1439862" cy="1079500"/>
          </a:xfrm>
          <a:prstGeom prst="line">
            <a:avLst/>
          </a:prstGeom>
          <a:noFill/>
          <a:ln w="38100">
            <a:solidFill>
              <a:srgbClr val="FFC000"/>
            </a:solidFill>
            <a:round/>
            <a:headEnd type="none" w="sm" len="sm"/>
            <a:tailEnd type="none"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fr-FR"/>
          </a:p>
        </p:txBody>
      </p:sp>
      <p:sp>
        <p:nvSpPr>
          <p:cNvPr id="15" name="Oval 4">
            <a:extLst>
              <a:ext uri="{FF2B5EF4-FFF2-40B4-BE49-F238E27FC236}">
                <a16:creationId xmlns:a16="http://schemas.microsoft.com/office/drawing/2014/main" id="{9F21D386-B3BE-884E-B442-8EE3BDCB985C}"/>
              </a:ext>
            </a:extLst>
          </p:cNvPr>
          <p:cNvSpPr>
            <a:spLocks noChangeArrowheads="1"/>
          </p:cNvSpPr>
          <p:nvPr/>
        </p:nvSpPr>
        <p:spPr bwMode="auto">
          <a:xfrm>
            <a:off x="1864094" y="2527945"/>
            <a:ext cx="304800" cy="304800"/>
          </a:xfrm>
          <a:prstGeom prst="ellipse">
            <a:avLst/>
          </a:prstGeom>
          <a:solidFill>
            <a:schemeClr val="tx2"/>
          </a:solidFill>
          <a:ln w="12700">
            <a:solidFill>
              <a:srgbClr val="FFC000"/>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6" name="Oval 5">
            <a:extLst>
              <a:ext uri="{FF2B5EF4-FFF2-40B4-BE49-F238E27FC236}">
                <a16:creationId xmlns:a16="http://schemas.microsoft.com/office/drawing/2014/main" id="{2B6107BB-26A1-B240-895C-BA3EDBB98805}"/>
              </a:ext>
            </a:extLst>
          </p:cNvPr>
          <p:cNvSpPr>
            <a:spLocks noChangeArrowheads="1"/>
          </p:cNvSpPr>
          <p:nvPr/>
        </p:nvSpPr>
        <p:spPr bwMode="auto">
          <a:xfrm>
            <a:off x="3692894" y="1994545"/>
            <a:ext cx="304800" cy="304800"/>
          </a:xfrm>
          <a:prstGeom prst="ellipse">
            <a:avLst/>
          </a:prstGeom>
          <a:solidFill>
            <a:schemeClr val="tx2"/>
          </a:solidFill>
          <a:ln w="12700">
            <a:solidFill>
              <a:srgbClr val="FFC000"/>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7" name="Oval 6">
            <a:extLst>
              <a:ext uri="{FF2B5EF4-FFF2-40B4-BE49-F238E27FC236}">
                <a16:creationId xmlns:a16="http://schemas.microsoft.com/office/drawing/2014/main" id="{1FB36591-F186-1C4A-97EB-AEC7EE0E222B}"/>
              </a:ext>
            </a:extLst>
          </p:cNvPr>
          <p:cNvSpPr>
            <a:spLocks noChangeArrowheads="1"/>
          </p:cNvSpPr>
          <p:nvPr/>
        </p:nvSpPr>
        <p:spPr bwMode="auto">
          <a:xfrm>
            <a:off x="3692894" y="4280545"/>
            <a:ext cx="304800" cy="304800"/>
          </a:xfrm>
          <a:prstGeom prst="ellipse">
            <a:avLst/>
          </a:prstGeom>
          <a:solidFill>
            <a:schemeClr val="tx2"/>
          </a:solidFill>
          <a:ln w="12700">
            <a:solidFill>
              <a:srgbClr val="FFC000"/>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8" name="Oval 7">
            <a:extLst>
              <a:ext uri="{FF2B5EF4-FFF2-40B4-BE49-F238E27FC236}">
                <a16:creationId xmlns:a16="http://schemas.microsoft.com/office/drawing/2014/main" id="{C48E9A07-C3B1-594D-892A-11BC8A1B4890}"/>
              </a:ext>
            </a:extLst>
          </p:cNvPr>
          <p:cNvSpPr>
            <a:spLocks noChangeArrowheads="1"/>
          </p:cNvSpPr>
          <p:nvPr/>
        </p:nvSpPr>
        <p:spPr bwMode="auto">
          <a:xfrm>
            <a:off x="5064494" y="3061345"/>
            <a:ext cx="304800" cy="304800"/>
          </a:xfrm>
          <a:prstGeom prst="ellipse">
            <a:avLst/>
          </a:prstGeom>
          <a:solidFill>
            <a:schemeClr val="tx2"/>
          </a:solidFill>
          <a:ln w="12700">
            <a:solidFill>
              <a:srgbClr val="FFC000"/>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9" name="Oval 8">
            <a:extLst>
              <a:ext uri="{FF2B5EF4-FFF2-40B4-BE49-F238E27FC236}">
                <a16:creationId xmlns:a16="http://schemas.microsoft.com/office/drawing/2014/main" id="{EA31DDDE-3F7D-A140-99B9-35F8182A8E27}"/>
              </a:ext>
            </a:extLst>
          </p:cNvPr>
          <p:cNvSpPr>
            <a:spLocks noChangeArrowheads="1"/>
          </p:cNvSpPr>
          <p:nvPr/>
        </p:nvSpPr>
        <p:spPr bwMode="auto">
          <a:xfrm>
            <a:off x="6207494" y="4509145"/>
            <a:ext cx="304800" cy="304800"/>
          </a:xfrm>
          <a:prstGeom prst="ellipse">
            <a:avLst/>
          </a:prstGeom>
          <a:solidFill>
            <a:schemeClr val="tx2"/>
          </a:solidFill>
          <a:ln w="12700">
            <a:solidFill>
              <a:srgbClr val="FFC000"/>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20" name="Oval 9">
            <a:extLst>
              <a:ext uri="{FF2B5EF4-FFF2-40B4-BE49-F238E27FC236}">
                <a16:creationId xmlns:a16="http://schemas.microsoft.com/office/drawing/2014/main" id="{741A8572-1560-1940-B141-08AB2DFEE6AC}"/>
              </a:ext>
            </a:extLst>
          </p:cNvPr>
          <p:cNvSpPr>
            <a:spLocks noChangeArrowheads="1"/>
          </p:cNvSpPr>
          <p:nvPr/>
        </p:nvSpPr>
        <p:spPr bwMode="auto">
          <a:xfrm>
            <a:off x="7579094" y="3442345"/>
            <a:ext cx="304800" cy="304800"/>
          </a:xfrm>
          <a:prstGeom prst="ellipse">
            <a:avLst/>
          </a:prstGeom>
          <a:solidFill>
            <a:schemeClr val="tx2"/>
          </a:solidFill>
          <a:ln w="12700">
            <a:solidFill>
              <a:srgbClr val="FFC000"/>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21" name="Oval 10">
            <a:extLst>
              <a:ext uri="{FF2B5EF4-FFF2-40B4-BE49-F238E27FC236}">
                <a16:creationId xmlns:a16="http://schemas.microsoft.com/office/drawing/2014/main" id="{C3FB83E4-A0B0-3C4D-820E-CED8E1998553}"/>
              </a:ext>
            </a:extLst>
          </p:cNvPr>
          <p:cNvSpPr>
            <a:spLocks noChangeArrowheads="1"/>
          </p:cNvSpPr>
          <p:nvPr/>
        </p:nvSpPr>
        <p:spPr bwMode="auto">
          <a:xfrm>
            <a:off x="6588494" y="2070745"/>
            <a:ext cx="304800" cy="304800"/>
          </a:xfrm>
          <a:prstGeom prst="ellipse">
            <a:avLst/>
          </a:prstGeom>
          <a:solidFill>
            <a:schemeClr val="tx2"/>
          </a:solidFill>
          <a:ln w="12700">
            <a:solidFill>
              <a:srgbClr val="FFC000"/>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22" name="Text Box 11">
            <a:extLst>
              <a:ext uri="{FF2B5EF4-FFF2-40B4-BE49-F238E27FC236}">
                <a16:creationId xmlns:a16="http://schemas.microsoft.com/office/drawing/2014/main" id="{F464F33E-A248-764C-99CA-C09EF8F167F6}"/>
              </a:ext>
            </a:extLst>
          </p:cNvPr>
          <p:cNvSpPr txBox="1">
            <a:spLocks noChangeArrowheads="1"/>
          </p:cNvSpPr>
          <p:nvPr/>
        </p:nvSpPr>
        <p:spPr bwMode="auto">
          <a:xfrm>
            <a:off x="1467219" y="2339033"/>
            <a:ext cx="40481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latin typeface="Arial" charset="0"/>
              </a:rPr>
              <a:t>A</a:t>
            </a:r>
          </a:p>
        </p:txBody>
      </p:sp>
      <p:sp>
        <p:nvSpPr>
          <p:cNvPr id="23" name="Text Box 12">
            <a:extLst>
              <a:ext uri="{FF2B5EF4-FFF2-40B4-BE49-F238E27FC236}">
                <a16:creationId xmlns:a16="http://schemas.microsoft.com/office/drawing/2014/main" id="{7E1EE844-B399-6C47-B17C-8B0234574411}"/>
              </a:ext>
            </a:extLst>
          </p:cNvPr>
          <p:cNvSpPr txBox="1">
            <a:spLocks noChangeArrowheads="1"/>
          </p:cNvSpPr>
          <p:nvPr/>
        </p:nvSpPr>
        <p:spPr bwMode="auto">
          <a:xfrm>
            <a:off x="5521694" y="3061345"/>
            <a:ext cx="36988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latin typeface="Arial" charset="0"/>
              </a:rPr>
              <a:t>F</a:t>
            </a:r>
          </a:p>
        </p:txBody>
      </p:sp>
      <p:sp>
        <p:nvSpPr>
          <p:cNvPr id="24" name="Text Box 13">
            <a:extLst>
              <a:ext uri="{FF2B5EF4-FFF2-40B4-BE49-F238E27FC236}">
                <a16:creationId xmlns:a16="http://schemas.microsoft.com/office/drawing/2014/main" id="{D81021BA-3FA4-C94F-9583-EF6BA1F45F38}"/>
              </a:ext>
            </a:extLst>
          </p:cNvPr>
          <p:cNvSpPr txBox="1">
            <a:spLocks noChangeArrowheads="1"/>
          </p:cNvSpPr>
          <p:nvPr/>
        </p:nvSpPr>
        <p:spPr bwMode="auto">
          <a:xfrm>
            <a:off x="6817094" y="4432945"/>
            <a:ext cx="3873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latin typeface="Arial" charset="0"/>
              </a:rPr>
              <a:t>E</a:t>
            </a:r>
          </a:p>
        </p:txBody>
      </p:sp>
      <p:sp>
        <p:nvSpPr>
          <p:cNvPr id="25" name="Text Box 15">
            <a:extLst>
              <a:ext uri="{FF2B5EF4-FFF2-40B4-BE49-F238E27FC236}">
                <a16:creationId xmlns:a16="http://schemas.microsoft.com/office/drawing/2014/main" id="{87BB6372-CDEA-694F-BBF6-791F9E5490E9}"/>
              </a:ext>
            </a:extLst>
          </p:cNvPr>
          <p:cNvSpPr txBox="1">
            <a:spLocks noChangeArrowheads="1"/>
          </p:cNvSpPr>
          <p:nvPr/>
        </p:nvSpPr>
        <p:spPr bwMode="auto">
          <a:xfrm>
            <a:off x="6969494" y="1765945"/>
            <a:ext cx="40481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dirty="0">
                <a:latin typeface="Arial" charset="0"/>
              </a:rPr>
              <a:t>C</a:t>
            </a:r>
          </a:p>
        </p:txBody>
      </p:sp>
      <p:sp>
        <p:nvSpPr>
          <p:cNvPr id="26" name="Text Box 16">
            <a:extLst>
              <a:ext uri="{FF2B5EF4-FFF2-40B4-BE49-F238E27FC236}">
                <a16:creationId xmlns:a16="http://schemas.microsoft.com/office/drawing/2014/main" id="{74AD6F15-9CB9-5A48-BCA6-5158F6A5C6A2}"/>
              </a:ext>
            </a:extLst>
          </p:cNvPr>
          <p:cNvSpPr txBox="1">
            <a:spLocks noChangeArrowheads="1"/>
          </p:cNvSpPr>
          <p:nvPr/>
        </p:nvSpPr>
        <p:spPr bwMode="auto">
          <a:xfrm>
            <a:off x="3997694" y="1613545"/>
            <a:ext cx="40481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dirty="0">
                <a:latin typeface="Arial" charset="0"/>
              </a:rPr>
              <a:t>B</a:t>
            </a:r>
          </a:p>
        </p:txBody>
      </p:sp>
      <p:sp>
        <p:nvSpPr>
          <p:cNvPr id="27" name="Text Box 17">
            <a:extLst>
              <a:ext uri="{FF2B5EF4-FFF2-40B4-BE49-F238E27FC236}">
                <a16:creationId xmlns:a16="http://schemas.microsoft.com/office/drawing/2014/main" id="{C5B45C0B-BA2E-5D4F-90BF-2976C1414B98}"/>
              </a:ext>
            </a:extLst>
          </p:cNvPr>
          <p:cNvSpPr txBox="1">
            <a:spLocks noChangeArrowheads="1"/>
          </p:cNvSpPr>
          <p:nvPr/>
        </p:nvSpPr>
        <p:spPr bwMode="auto">
          <a:xfrm>
            <a:off x="3159494" y="4356745"/>
            <a:ext cx="42068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latin typeface="Arial" charset="0"/>
              </a:rPr>
              <a:t>G</a:t>
            </a:r>
          </a:p>
        </p:txBody>
      </p:sp>
      <p:grpSp>
        <p:nvGrpSpPr>
          <p:cNvPr id="41" name="Group 31">
            <a:extLst>
              <a:ext uri="{FF2B5EF4-FFF2-40B4-BE49-F238E27FC236}">
                <a16:creationId xmlns:a16="http://schemas.microsoft.com/office/drawing/2014/main" id="{CE953936-4E1C-6448-AA51-095F522189B0}"/>
              </a:ext>
            </a:extLst>
          </p:cNvPr>
          <p:cNvGrpSpPr>
            <a:grpSpLocks/>
          </p:cNvGrpSpPr>
          <p:nvPr/>
        </p:nvGrpSpPr>
        <p:grpSpPr bwMode="auto">
          <a:xfrm>
            <a:off x="875081" y="1689745"/>
            <a:ext cx="6856413" cy="2757488"/>
            <a:chOff x="464" y="1920"/>
            <a:chExt cx="4319" cy="1737"/>
          </a:xfrm>
        </p:grpSpPr>
        <p:grpSp>
          <p:nvGrpSpPr>
            <p:cNvPr id="42" name="Group 32">
              <a:extLst>
                <a:ext uri="{FF2B5EF4-FFF2-40B4-BE49-F238E27FC236}">
                  <a16:creationId xmlns:a16="http://schemas.microsoft.com/office/drawing/2014/main" id="{2B320C71-3795-DD46-B9AF-7B92C3C6D9F9}"/>
                </a:ext>
              </a:extLst>
            </p:cNvPr>
            <p:cNvGrpSpPr>
              <a:grpSpLocks/>
            </p:cNvGrpSpPr>
            <p:nvPr/>
          </p:nvGrpSpPr>
          <p:grpSpPr bwMode="auto">
            <a:xfrm>
              <a:off x="464" y="1920"/>
              <a:ext cx="4319" cy="1737"/>
              <a:chOff x="464" y="1920"/>
              <a:chExt cx="4319" cy="1737"/>
            </a:xfrm>
          </p:grpSpPr>
          <p:grpSp>
            <p:nvGrpSpPr>
              <p:cNvPr id="44" name="Group 33">
                <a:extLst>
                  <a:ext uri="{FF2B5EF4-FFF2-40B4-BE49-F238E27FC236}">
                    <a16:creationId xmlns:a16="http://schemas.microsoft.com/office/drawing/2014/main" id="{290276C7-DFAA-B24E-9491-68AD994EEAF9}"/>
                  </a:ext>
                </a:extLst>
              </p:cNvPr>
              <p:cNvGrpSpPr>
                <a:grpSpLocks/>
              </p:cNvGrpSpPr>
              <p:nvPr/>
            </p:nvGrpSpPr>
            <p:grpSpPr bwMode="auto">
              <a:xfrm>
                <a:off x="1392" y="1920"/>
                <a:ext cx="3391" cy="1680"/>
                <a:chOff x="1392" y="1920"/>
                <a:chExt cx="3391" cy="1680"/>
              </a:xfrm>
            </p:grpSpPr>
            <p:sp>
              <p:nvSpPr>
                <p:cNvPr id="46" name="Text Box 34">
                  <a:extLst>
                    <a:ext uri="{FF2B5EF4-FFF2-40B4-BE49-F238E27FC236}">
                      <a16:creationId xmlns:a16="http://schemas.microsoft.com/office/drawing/2014/main" id="{0904FC3F-4D84-8F44-8B87-8E9A669760B5}"/>
                    </a:ext>
                  </a:extLst>
                </p:cNvPr>
                <p:cNvSpPr txBox="1">
                  <a:spLocks noChangeArrowheads="1"/>
                </p:cNvSpPr>
                <p:nvPr/>
              </p:nvSpPr>
              <p:spPr bwMode="auto">
                <a:xfrm>
                  <a:off x="3216" y="1920"/>
                  <a:ext cx="330"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solidFill>
                        <a:srgbClr val="FFC000"/>
                      </a:solidFill>
                      <a:latin typeface="Arial" charset="0"/>
                    </a:rPr>
                    <a:t>18</a:t>
                  </a:r>
                </a:p>
              </p:txBody>
            </p:sp>
            <p:sp>
              <p:nvSpPr>
                <p:cNvPr id="47" name="Text Box 35">
                  <a:extLst>
                    <a:ext uri="{FF2B5EF4-FFF2-40B4-BE49-F238E27FC236}">
                      <a16:creationId xmlns:a16="http://schemas.microsoft.com/office/drawing/2014/main" id="{F9B704E9-4A0E-AB4F-9655-351F2A8956B0}"/>
                    </a:ext>
                  </a:extLst>
                </p:cNvPr>
                <p:cNvSpPr txBox="1">
                  <a:spLocks noChangeArrowheads="1"/>
                </p:cNvSpPr>
                <p:nvPr/>
              </p:nvSpPr>
              <p:spPr bwMode="auto">
                <a:xfrm>
                  <a:off x="3312" y="3312"/>
                  <a:ext cx="330"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solidFill>
                        <a:srgbClr val="FFC000"/>
                      </a:solidFill>
                      <a:latin typeface="Arial" charset="0"/>
                    </a:rPr>
                    <a:t>11</a:t>
                  </a:r>
                </a:p>
              </p:txBody>
            </p:sp>
            <p:sp>
              <p:nvSpPr>
                <p:cNvPr id="48" name="Text Box 36">
                  <a:extLst>
                    <a:ext uri="{FF2B5EF4-FFF2-40B4-BE49-F238E27FC236}">
                      <a16:creationId xmlns:a16="http://schemas.microsoft.com/office/drawing/2014/main" id="{34011C24-053C-E446-B020-A2E211D8C9FB}"/>
                    </a:ext>
                  </a:extLst>
                </p:cNvPr>
                <p:cNvSpPr txBox="1">
                  <a:spLocks noChangeArrowheads="1"/>
                </p:cNvSpPr>
                <p:nvPr/>
              </p:nvSpPr>
              <p:spPr bwMode="auto">
                <a:xfrm>
                  <a:off x="4272" y="3168"/>
                  <a:ext cx="22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solidFill>
                        <a:srgbClr val="FFC000"/>
                      </a:solidFill>
                      <a:latin typeface="Arial" charset="0"/>
                    </a:rPr>
                    <a:t>5</a:t>
                  </a:r>
                </a:p>
              </p:txBody>
            </p:sp>
            <p:sp>
              <p:nvSpPr>
                <p:cNvPr id="49" name="Text Box 37">
                  <a:extLst>
                    <a:ext uri="{FF2B5EF4-FFF2-40B4-BE49-F238E27FC236}">
                      <a16:creationId xmlns:a16="http://schemas.microsoft.com/office/drawing/2014/main" id="{AC8C610F-5977-9644-9927-44235C28EC6A}"/>
                    </a:ext>
                  </a:extLst>
                </p:cNvPr>
                <p:cNvSpPr txBox="1">
                  <a:spLocks noChangeArrowheads="1"/>
                </p:cNvSpPr>
                <p:nvPr/>
              </p:nvSpPr>
              <p:spPr bwMode="auto">
                <a:xfrm>
                  <a:off x="4560" y="2352"/>
                  <a:ext cx="22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solidFill>
                        <a:srgbClr val="FFC000"/>
                      </a:solidFill>
                      <a:latin typeface="Arial" charset="0"/>
                    </a:rPr>
                    <a:t>9</a:t>
                  </a:r>
                </a:p>
              </p:txBody>
            </p:sp>
            <p:sp>
              <p:nvSpPr>
                <p:cNvPr id="50" name="Text Box 38">
                  <a:extLst>
                    <a:ext uri="{FF2B5EF4-FFF2-40B4-BE49-F238E27FC236}">
                      <a16:creationId xmlns:a16="http://schemas.microsoft.com/office/drawing/2014/main" id="{799EFD04-A45E-1B4A-BD2C-91EED2C22658}"/>
                    </a:ext>
                  </a:extLst>
                </p:cNvPr>
                <p:cNvSpPr txBox="1">
                  <a:spLocks noChangeArrowheads="1"/>
                </p:cNvSpPr>
                <p:nvPr/>
              </p:nvSpPr>
              <p:spPr bwMode="auto">
                <a:xfrm>
                  <a:off x="2736" y="3264"/>
                  <a:ext cx="330"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solidFill>
                        <a:srgbClr val="FFC000"/>
                      </a:solidFill>
                      <a:latin typeface="Arial" charset="0"/>
                    </a:rPr>
                    <a:t>19</a:t>
                  </a:r>
                </a:p>
              </p:txBody>
            </p:sp>
            <p:sp>
              <p:nvSpPr>
                <p:cNvPr id="51" name="Text Box 39">
                  <a:extLst>
                    <a:ext uri="{FF2B5EF4-FFF2-40B4-BE49-F238E27FC236}">
                      <a16:creationId xmlns:a16="http://schemas.microsoft.com/office/drawing/2014/main" id="{0C040C4F-95D5-A34D-B576-8C473F714B60}"/>
                    </a:ext>
                  </a:extLst>
                </p:cNvPr>
                <p:cNvSpPr txBox="1">
                  <a:spLocks noChangeArrowheads="1"/>
                </p:cNvSpPr>
                <p:nvPr/>
              </p:nvSpPr>
              <p:spPr bwMode="auto">
                <a:xfrm>
                  <a:off x="2160" y="2400"/>
                  <a:ext cx="22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solidFill>
                        <a:srgbClr val="FFC000"/>
                      </a:solidFill>
                      <a:latin typeface="Arial" charset="0"/>
                    </a:rPr>
                    <a:t>7</a:t>
                  </a:r>
                </a:p>
              </p:txBody>
            </p:sp>
            <p:sp>
              <p:nvSpPr>
                <p:cNvPr id="52" name="Text Box 40">
                  <a:extLst>
                    <a:ext uri="{FF2B5EF4-FFF2-40B4-BE49-F238E27FC236}">
                      <a16:creationId xmlns:a16="http://schemas.microsoft.com/office/drawing/2014/main" id="{1731BF59-EA78-0648-9CF2-27F5861F20FE}"/>
                    </a:ext>
                  </a:extLst>
                </p:cNvPr>
                <p:cNvSpPr txBox="1">
                  <a:spLocks noChangeArrowheads="1"/>
                </p:cNvSpPr>
                <p:nvPr/>
              </p:nvSpPr>
              <p:spPr bwMode="auto">
                <a:xfrm>
                  <a:off x="2928" y="2352"/>
                  <a:ext cx="22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solidFill>
                        <a:srgbClr val="FFC000"/>
                      </a:solidFill>
                      <a:latin typeface="Arial" charset="0"/>
                    </a:rPr>
                    <a:t>2</a:t>
                  </a:r>
                </a:p>
              </p:txBody>
            </p:sp>
            <p:sp>
              <p:nvSpPr>
                <p:cNvPr id="53" name="Text Box 41">
                  <a:extLst>
                    <a:ext uri="{FF2B5EF4-FFF2-40B4-BE49-F238E27FC236}">
                      <a16:creationId xmlns:a16="http://schemas.microsoft.com/office/drawing/2014/main" id="{B7695A26-2EEE-AA4A-9324-E0BCBC715F52}"/>
                    </a:ext>
                  </a:extLst>
                </p:cNvPr>
                <p:cNvSpPr txBox="1">
                  <a:spLocks noChangeArrowheads="1"/>
                </p:cNvSpPr>
                <p:nvPr/>
              </p:nvSpPr>
              <p:spPr bwMode="auto">
                <a:xfrm>
                  <a:off x="1392" y="2160"/>
                  <a:ext cx="22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dirty="0">
                      <a:solidFill>
                        <a:srgbClr val="FFC000"/>
                      </a:solidFill>
                      <a:latin typeface="Arial" charset="0"/>
                    </a:rPr>
                    <a:t>1</a:t>
                  </a:r>
                </a:p>
              </p:txBody>
            </p:sp>
            <p:sp>
              <p:nvSpPr>
                <p:cNvPr id="54" name="Text Box 42">
                  <a:extLst>
                    <a:ext uri="{FF2B5EF4-FFF2-40B4-BE49-F238E27FC236}">
                      <a16:creationId xmlns:a16="http://schemas.microsoft.com/office/drawing/2014/main" id="{000AC340-C319-BD49-9355-B4A97C900187}"/>
                    </a:ext>
                  </a:extLst>
                </p:cNvPr>
                <p:cNvSpPr txBox="1">
                  <a:spLocks noChangeArrowheads="1"/>
                </p:cNvSpPr>
                <p:nvPr/>
              </p:nvSpPr>
              <p:spPr bwMode="auto">
                <a:xfrm>
                  <a:off x="1584" y="3072"/>
                  <a:ext cx="22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solidFill>
                        <a:srgbClr val="FFC000"/>
                      </a:solidFill>
                      <a:latin typeface="Arial" charset="0"/>
                    </a:rPr>
                    <a:t>3</a:t>
                  </a:r>
                </a:p>
              </p:txBody>
            </p:sp>
          </p:grpSp>
          <p:sp>
            <p:nvSpPr>
              <p:cNvPr id="45" name="Rectangle 43">
                <a:extLst>
                  <a:ext uri="{FF2B5EF4-FFF2-40B4-BE49-F238E27FC236}">
                    <a16:creationId xmlns:a16="http://schemas.microsoft.com/office/drawing/2014/main" id="{1C3556A6-3AD0-2E46-8FCD-DF1A6D128556}"/>
                  </a:ext>
                </a:extLst>
              </p:cNvPr>
              <p:cNvSpPr>
                <a:spLocks noChangeArrowheads="1"/>
              </p:cNvSpPr>
              <p:nvPr/>
            </p:nvSpPr>
            <p:spPr bwMode="auto">
              <a:xfrm>
                <a:off x="464" y="3264"/>
                <a:ext cx="1096" cy="3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lnSpc>
                    <a:spcPct val="90000"/>
                  </a:lnSpc>
                  <a:spcBef>
                    <a:spcPct val="20000"/>
                  </a:spcBef>
                  <a:buClr>
                    <a:srgbClr val="FFFF00"/>
                  </a:buClr>
                  <a:buSzPct val="75000"/>
                  <a:buFont typeface="Wingdings" pitchFamily="2" charset="2"/>
                  <a:buNone/>
                </a:pPr>
                <a:r>
                  <a:rPr lang="fr-FR" sz="2400" dirty="0" err="1">
                    <a:solidFill>
                      <a:srgbClr val="FFC000"/>
                    </a:solidFill>
                    <a:effectLst>
                      <a:outerShdw blurRad="38100" dist="38100" dir="2700000" algn="tl">
                        <a:srgbClr val="000000"/>
                      </a:outerShdw>
                    </a:effectLst>
                    <a:latin typeface="Arial" charset="0"/>
                  </a:rPr>
                  <a:t>Valuation</a:t>
                </a:r>
                <a:endParaRPr lang="fr-FR" sz="2400" dirty="0">
                  <a:solidFill>
                    <a:srgbClr val="FFC000"/>
                  </a:solidFill>
                  <a:effectLst>
                    <a:outerShdw blurRad="38100" dist="38100" dir="2700000" algn="tl">
                      <a:srgbClr val="000000"/>
                    </a:outerShdw>
                  </a:effectLst>
                  <a:latin typeface="Arial" charset="0"/>
                </a:endParaRPr>
              </a:p>
            </p:txBody>
          </p:sp>
        </p:grpSp>
        <p:sp>
          <p:nvSpPr>
            <p:cNvPr id="43" name="Text Box 44">
              <a:extLst>
                <a:ext uri="{FF2B5EF4-FFF2-40B4-BE49-F238E27FC236}">
                  <a16:creationId xmlns:a16="http://schemas.microsoft.com/office/drawing/2014/main" id="{5EFE99D5-B8FE-8841-B6DD-814775C610FE}"/>
                </a:ext>
              </a:extLst>
            </p:cNvPr>
            <p:cNvSpPr txBox="1">
              <a:spLocks noChangeArrowheads="1"/>
            </p:cNvSpPr>
            <p:nvPr/>
          </p:nvSpPr>
          <p:spPr bwMode="auto">
            <a:xfrm>
              <a:off x="3792" y="2496"/>
              <a:ext cx="22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sz="2400" b="1">
                  <a:solidFill>
                    <a:srgbClr val="FFC000"/>
                  </a:solidFill>
                  <a:latin typeface="Arial" charset="0"/>
                </a:rPr>
                <a:t>4</a:t>
              </a:r>
            </a:p>
          </p:txBody>
        </p:sp>
      </p:grpSp>
    </p:spTree>
    <p:extLst>
      <p:ext uri="{BB962C8B-B14F-4D97-AF65-F5344CB8AC3E}">
        <p14:creationId xmlns:p14="http://schemas.microsoft.com/office/powerpoint/2010/main" val="786807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1"/>
                                        </p:tgtEl>
                                        <p:attrNameLst>
                                          <p:attrName>style.visibility</p:attrName>
                                        </p:attrNameLst>
                                      </p:cBhvr>
                                      <p:to>
                                        <p:strVal val="visible"/>
                                      </p:to>
                                    </p:set>
                                  </p:childTnLst>
                                  <p:subTnLst>
                                    <p:set>
                                      <p:cBhvr override="childStyle">
                                        <p:cTn dur="1" fill="hold" display="0" masterRel="nextClick" afterEffect="1"/>
                                        <p:tgtEl>
                                          <p:spTgt spid="41"/>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4"/>
          <p:cNvSpPr>
            <a:spLocks noGrp="1"/>
          </p:cNvSpPr>
          <p:nvPr>
            <p:ph type="sldNum" sz="quarter" idx="4294967295"/>
          </p:nvPr>
        </p:nvSpPr>
        <p:spPr>
          <a:xfrm>
            <a:off x="6457950" y="6356351"/>
            <a:ext cx="2057400" cy="365125"/>
          </a:xfrm>
        </p:spPr>
        <p:txBody>
          <a:bodyPr/>
          <a:lstStyle/>
          <a:p>
            <a:pPr>
              <a:defRPr/>
            </a:pPr>
            <a:fld id="{7F9239D5-5A0E-4852-A13C-E36EFD804B84}" type="slidenum">
              <a:rPr lang="fr-FR"/>
              <a:pPr>
                <a:defRPr/>
              </a:pPr>
              <a:t>28</a:t>
            </a:fld>
            <a:endParaRPr lang="fr-FR"/>
          </a:p>
        </p:txBody>
      </p:sp>
      <p:pic>
        <p:nvPicPr>
          <p:cNvPr id="26627" name="Picture 11" descr="grap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433" y="2060848"/>
            <a:ext cx="4392289" cy="3303001"/>
          </a:xfrm>
          <a:prstGeom prst="rect">
            <a:avLst/>
          </a:prstGeom>
          <a:noFill/>
          <a:ln w="9525">
            <a:noFill/>
            <a:miter lim="800000"/>
            <a:headEnd/>
            <a:tailEnd/>
          </a:ln>
        </p:spPr>
      </p:pic>
      <p:sp>
        <p:nvSpPr>
          <p:cNvPr id="26636" name="Text Box 14"/>
          <p:cNvSpPr txBox="1">
            <a:spLocks noChangeArrowheads="1"/>
          </p:cNvSpPr>
          <p:nvPr/>
        </p:nvSpPr>
        <p:spPr bwMode="auto">
          <a:xfrm>
            <a:off x="6227763" y="2276475"/>
            <a:ext cx="2160587" cy="366713"/>
          </a:xfrm>
          <a:prstGeom prst="rect">
            <a:avLst/>
          </a:prstGeom>
          <a:noFill/>
          <a:ln w="9525">
            <a:noFill/>
            <a:miter lim="800000"/>
            <a:headEnd/>
            <a:tailEnd/>
          </a:ln>
        </p:spPr>
        <p:txBody>
          <a:bodyPr>
            <a:spAutoFit/>
          </a:bodyPr>
          <a:lstStyle/>
          <a:p>
            <a:pPr>
              <a:spcBef>
                <a:spcPct val="50000"/>
              </a:spcBef>
            </a:pPr>
            <a:endParaRPr lang="fr-FR"/>
          </a:p>
        </p:txBody>
      </p:sp>
      <p:sp>
        <p:nvSpPr>
          <p:cNvPr id="26637" name="Rectangle 15"/>
          <p:cNvSpPr>
            <a:spLocks noChangeArrowheads="1"/>
          </p:cNvSpPr>
          <p:nvPr/>
        </p:nvSpPr>
        <p:spPr bwMode="auto">
          <a:xfrm>
            <a:off x="5525968" y="1812470"/>
            <a:ext cx="3311947" cy="4154984"/>
          </a:xfrm>
          <a:prstGeom prst="rect">
            <a:avLst/>
          </a:prstGeom>
          <a:noFill/>
          <a:ln w="9525">
            <a:noFill/>
            <a:miter lim="800000"/>
            <a:headEnd/>
            <a:tailEnd/>
          </a:ln>
        </p:spPr>
        <p:txBody>
          <a:bodyPr wrap="square">
            <a:spAutoFit/>
          </a:bodyPr>
          <a:lstStyle/>
          <a:p>
            <a:r>
              <a:rPr lang="fr-FR" sz="2400" dirty="0">
                <a:latin typeface="Arial" pitchFamily="34" charset="0"/>
              </a:rPr>
              <a:t>Sommets ?</a:t>
            </a:r>
          </a:p>
          <a:p>
            <a:r>
              <a:rPr lang="fr-FR" sz="2400" dirty="0">
                <a:latin typeface="Arial" pitchFamily="34" charset="0"/>
              </a:rPr>
              <a:t>Arcs ?</a:t>
            </a:r>
          </a:p>
          <a:p>
            <a:r>
              <a:rPr lang="fr-FR" sz="2400" dirty="0">
                <a:latin typeface="Arial" pitchFamily="34" charset="0"/>
              </a:rPr>
              <a:t>Circuits ?</a:t>
            </a:r>
          </a:p>
          <a:p>
            <a:r>
              <a:rPr lang="fr-FR" sz="2400" dirty="0">
                <a:latin typeface="Arial" pitchFamily="34" charset="0"/>
              </a:rPr>
              <a:t>Boucles ?</a:t>
            </a:r>
          </a:p>
          <a:p>
            <a:endParaRPr lang="fr-FR" sz="2400" dirty="0">
              <a:latin typeface="Arial" pitchFamily="34" charset="0"/>
              <a:sym typeface="Symbol" pitchFamily="18" charset="2"/>
            </a:endParaRPr>
          </a:p>
          <a:p>
            <a:r>
              <a:rPr lang="fr-FR" sz="2400" dirty="0">
                <a:latin typeface="Arial" pitchFamily="34" charset="0"/>
                <a:sym typeface="Symbol" pitchFamily="18" charset="2"/>
              </a:rPr>
              <a:t></a:t>
            </a:r>
            <a:r>
              <a:rPr lang="fr-FR" sz="2400" baseline="-25000" dirty="0">
                <a:latin typeface="Arial" pitchFamily="34" charset="0"/>
              </a:rPr>
              <a:t>+</a:t>
            </a:r>
            <a:r>
              <a:rPr lang="fr-FR" sz="2400" dirty="0">
                <a:latin typeface="Arial" pitchFamily="34" charset="0"/>
              </a:rPr>
              <a:t>(2) ?</a:t>
            </a:r>
          </a:p>
          <a:p>
            <a:r>
              <a:rPr lang="fr-FR" sz="2400" dirty="0">
                <a:latin typeface="Arial" pitchFamily="34" charset="0"/>
                <a:sym typeface="Symbol" pitchFamily="18" charset="2"/>
              </a:rPr>
              <a:t></a:t>
            </a:r>
            <a:r>
              <a:rPr lang="fr-FR" sz="2400" baseline="-25000" dirty="0">
                <a:latin typeface="Arial" pitchFamily="34" charset="0"/>
              </a:rPr>
              <a:t>-</a:t>
            </a:r>
            <a:r>
              <a:rPr lang="fr-FR" sz="2400" dirty="0">
                <a:latin typeface="Arial" pitchFamily="34" charset="0"/>
              </a:rPr>
              <a:t>(5) ?</a:t>
            </a:r>
          </a:p>
          <a:p>
            <a:r>
              <a:rPr lang="fr-FR" sz="2400" dirty="0">
                <a:latin typeface="Arial" pitchFamily="34" charset="0"/>
                <a:sym typeface="Symbol" pitchFamily="18" charset="2"/>
              </a:rPr>
              <a:t></a:t>
            </a:r>
            <a:r>
              <a:rPr lang="fr-FR" sz="2400" baseline="-25000" dirty="0">
                <a:latin typeface="Arial" pitchFamily="34" charset="0"/>
              </a:rPr>
              <a:t>-</a:t>
            </a:r>
            <a:r>
              <a:rPr lang="fr-FR" sz="2400" dirty="0">
                <a:latin typeface="Arial" pitchFamily="34" charset="0"/>
              </a:rPr>
              <a:t>(4) ? </a:t>
            </a:r>
          </a:p>
          <a:p>
            <a:endParaRPr lang="fr-FR" sz="2400" dirty="0">
              <a:latin typeface="Arial" pitchFamily="34" charset="0"/>
            </a:endParaRPr>
          </a:p>
          <a:p>
            <a:r>
              <a:rPr lang="fr-FR" sz="2400" dirty="0">
                <a:latin typeface="Arial" pitchFamily="34" charset="0"/>
              </a:rPr>
              <a:t>Matrice d’adjacence ?</a:t>
            </a:r>
          </a:p>
          <a:p>
            <a:endParaRPr lang="fr-FR" sz="2400" dirty="0">
              <a:latin typeface="Arial" pitchFamily="34" charset="0"/>
            </a:endParaRPr>
          </a:p>
        </p:txBody>
      </p:sp>
      <p:sp>
        <p:nvSpPr>
          <p:cNvPr id="19" name="Rectangle 2">
            <a:extLst>
              <a:ext uri="{FF2B5EF4-FFF2-40B4-BE49-F238E27FC236}">
                <a16:creationId xmlns:a16="http://schemas.microsoft.com/office/drawing/2014/main" id="{DB2E42C8-4C10-7645-9C26-0518DF82257B}"/>
              </a:ext>
            </a:extLst>
          </p:cNvPr>
          <p:cNvSpPr txBox="1">
            <a:spLocks noRot="1" noChangeArrowheads="1"/>
          </p:cNvSpPr>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fr-FR" dirty="0">
                <a:solidFill>
                  <a:srgbClr val="FF0000"/>
                </a:solidFill>
              </a:rPr>
              <a:t>Exercice 1 </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2240" y="22796"/>
            <a:ext cx="2320863" cy="1547242"/>
          </a:xfrm>
          <a:prstGeom prst="rect">
            <a:avLst/>
          </a:prstGeom>
        </p:spPr>
      </p:pic>
    </p:spTree>
    <p:extLst>
      <p:ext uri="{BB962C8B-B14F-4D97-AF65-F5344CB8AC3E}">
        <p14:creationId xmlns:p14="http://schemas.microsoft.com/office/powerpoint/2010/main" val="34738219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EA8C8B-85CA-D342-8FB1-812CEC180726}"/>
              </a:ext>
            </a:extLst>
          </p:cNvPr>
          <p:cNvSpPr>
            <a:spLocks noGrp="1"/>
          </p:cNvSpPr>
          <p:nvPr>
            <p:ph type="title"/>
          </p:nvPr>
        </p:nvSpPr>
        <p:spPr/>
        <p:txBody>
          <a:bodyPr>
            <a:normAutofit/>
          </a:bodyPr>
          <a:lstStyle/>
          <a:p>
            <a:r>
              <a:rPr lang="fr-FR" dirty="0" smtClean="0"/>
              <a:t>Une représentation possible : la  </a:t>
            </a:r>
            <a:r>
              <a:rPr lang="fr-FR" dirty="0" smtClean="0">
                <a:solidFill>
                  <a:schemeClr val="accent6"/>
                </a:solidFill>
              </a:rPr>
              <a:t>matrice d’adjacence </a:t>
            </a:r>
            <a:endParaRPr lang="fr-FR" dirty="0">
              <a:solidFill>
                <a:schemeClr val="accent6"/>
              </a:solidFill>
            </a:endParaRPr>
          </a:p>
        </p:txBody>
      </p:sp>
      <p:sp>
        <p:nvSpPr>
          <p:cNvPr id="3" name="Espace réservé du contenu 2">
            <a:extLst>
              <a:ext uri="{FF2B5EF4-FFF2-40B4-BE49-F238E27FC236}">
                <a16:creationId xmlns:a16="http://schemas.microsoft.com/office/drawing/2014/main" id="{E5365DC8-0242-E948-A626-FC9A2D69A6A9}"/>
              </a:ext>
            </a:extLst>
          </p:cNvPr>
          <p:cNvSpPr>
            <a:spLocks noGrp="1"/>
          </p:cNvSpPr>
          <p:nvPr>
            <p:ph idx="1"/>
          </p:nvPr>
        </p:nvSpPr>
        <p:spPr/>
        <p:txBody>
          <a:bodyPr>
            <a:normAutofit/>
          </a:bodyPr>
          <a:lstStyle/>
          <a:p>
            <a:r>
              <a:rPr lang="fr-FR" sz="2400" dirty="0"/>
              <a:t>On représente un graphe (orienté ou non) par un tableau </a:t>
            </a:r>
            <a:r>
              <a:rPr lang="fr-FR" sz="2400" dirty="0">
                <a:sym typeface="Wingdings" pitchFamily="2" charset="2"/>
              </a:rPr>
              <a:t>(matrice) :</a:t>
            </a:r>
            <a:endParaRPr lang="fr-FR" sz="2400" dirty="0"/>
          </a:p>
          <a:p>
            <a:pPr lvl="1"/>
            <a:r>
              <a:rPr lang="fr-FR" sz="2200" dirty="0"/>
              <a:t>Lignes (d’indice i) : tous les sommets</a:t>
            </a:r>
          </a:p>
          <a:p>
            <a:pPr lvl="1"/>
            <a:r>
              <a:rPr lang="fr-FR" sz="2200" dirty="0"/>
              <a:t>Colonnes (d’indice j) : tous les sommets</a:t>
            </a:r>
          </a:p>
          <a:p>
            <a:pPr lvl="1"/>
            <a:r>
              <a:rPr lang="fr-FR" sz="2200" dirty="0" smtClean="0"/>
              <a:t>case(</a:t>
            </a:r>
            <a:r>
              <a:rPr lang="fr-FR" sz="2200" dirty="0" err="1" smtClean="0"/>
              <a:t>i,j</a:t>
            </a:r>
            <a:r>
              <a:rPr lang="fr-FR" sz="2200" dirty="0"/>
              <a:t>) : 1 (ou la </a:t>
            </a:r>
            <a:r>
              <a:rPr lang="fr-FR" sz="2200" dirty="0" smtClean="0"/>
              <a:t>valeur </a:t>
            </a:r>
            <a:r>
              <a:rPr lang="fr-FR" sz="2200" dirty="0"/>
              <a:t>de l’arête (</a:t>
            </a:r>
            <a:r>
              <a:rPr lang="fr-FR" sz="2200" dirty="0" err="1"/>
              <a:t>i,j</a:t>
            </a:r>
            <a:r>
              <a:rPr lang="fr-FR" sz="2200" dirty="0"/>
              <a:t>)) </a:t>
            </a:r>
            <a:r>
              <a:rPr lang="fr-FR" sz="2200" dirty="0" smtClean="0"/>
              <a:t>s’il </a:t>
            </a:r>
            <a:r>
              <a:rPr lang="fr-FR" sz="2200" dirty="0"/>
              <a:t>existe un arc (ou une arête) entre le sommet i et le sommet j dans le graphe ; 0 sinon.</a:t>
            </a:r>
          </a:p>
          <a:p>
            <a:pPr lvl="1"/>
            <a:endParaRPr lang="fr-FR" sz="2200" dirty="0"/>
          </a:p>
          <a:p>
            <a:pPr marL="457200" lvl="1" indent="0">
              <a:buNone/>
            </a:pPr>
            <a:r>
              <a:rPr lang="fr-FR" sz="2200" dirty="0"/>
              <a:t>Remarque: dans le </a:t>
            </a:r>
            <a:r>
              <a:rPr lang="fr-FR" sz="2200" dirty="0">
                <a:solidFill>
                  <a:schemeClr val="accent6"/>
                </a:solidFill>
              </a:rPr>
              <a:t>cas non orienté</a:t>
            </a:r>
            <a:r>
              <a:rPr lang="fr-FR" sz="2200" dirty="0"/>
              <a:t>, le tableau est </a:t>
            </a:r>
            <a:r>
              <a:rPr lang="fr-FR" sz="2200" dirty="0">
                <a:solidFill>
                  <a:schemeClr val="accent6"/>
                </a:solidFill>
              </a:rPr>
              <a:t>symétrique</a:t>
            </a:r>
            <a:r>
              <a:rPr lang="fr-FR" sz="2200" dirty="0"/>
              <a:t> </a:t>
            </a:r>
            <a:endParaRPr lang="fr-FR" sz="2200" dirty="0" smtClean="0"/>
          </a:p>
          <a:p>
            <a:pPr marL="457200" lvl="1" indent="0">
              <a:buNone/>
            </a:pPr>
            <a:r>
              <a:rPr lang="fr-FR" sz="2200" dirty="0"/>
              <a:t>	</a:t>
            </a:r>
            <a:r>
              <a:rPr lang="fr-FR" sz="2200" dirty="0" smtClean="0"/>
              <a:t>	case(</a:t>
            </a:r>
            <a:r>
              <a:rPr lang="fr-FR" sz="2200" dirty="0" err="1" smtClean="0"/>
              <a:t>i,j</a:t>
            </a:r>
            <a:r>
              <a:rPr lang="fr-FR" sz="2200" dirty="0"/>
              <a:t>) = case(</a:t>
            </a:r>
            <a:r>
              <a:rPr lang="fr-FR" sz="2200" dirty="0" err="1"/>
              <a:t>j,i</a:t>
            </a:r>
            <a:r>
              <a:rPr lang="fr-FR" sz="2200" dirty="0"/>
              <a:t>)</a:t>
            </a:r>
          </a:p>
        </p:txBody>
      </p:sp>
      <p:sp>
        <p:nvSpPr>
          <p:cNvPr id="4" name="Espace réservé du numéro de diapositive 3">
            <a:extLst>
              <a:ext uri="{FF2B5EF4-FFF2-40B4-BE49-F238E27FC236}">
                <a16:creationId xmlns:a16="http://schemas.microsoft.com/office/drawing/2014/main" id="{960B436A-633F-EF4C-89A8-37AFC02AD3A4}"/>
              </a:ext>
            </a:extLst>
          </p:cNvPr>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29</a:t>
            </a:fld>
            <a:endParaRPr lang="fr-FR" noProof="0"/>
          </a:p>
        </p:txBody>
      </p:sp>
    </p:spTree>
    <p:extLst>
      <p:ext uri="{BB962C8B-B14F-4D97-AF65-F5344CB8AC3E}">
        <p14:creationId xmlns:p14="http://schemas.microsoft.com/office/powerpoint/2010/main" val="40585795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1314" name="Rectangle 2"/>
          <p:cNvSpPr>
            <a:spLocks noGrp="1" noRot="1" noChangeArrowheads="1"/>
          </p:cNvSpPr>
          <p:nvPr>
            <p:ph type="title"/>
          </p:nvPr>
        </p:nvSpPr>
        <p:spPr>
          <a:xfrm>
            <a:off x="457200" y="274638"/>
            <a:ext cx="7900988" cy="1143000"/>
          </a:xfrm>
        </p:spPr>
        <p:txBody>
          <a:bodyPr/>
          <a:lstStyle/>
          <a:p>
            <a:pPr eaLnBrk="1" hangingPunct="1">
              <a:defRPr/>
            </a:pPr>
            <a:r>
              <a:rPr lang="fr-FR" sz="3200" dirty="0"/>
              <a:t>Une structure de données </a:t>
            </a:r>
            <a:br>
              <a:rPr lang="fr-FR" sz="3200" dirty="0"/>
            </a:br>
            <a:r>
              <a:rPr lang="fr-FR" sz="3200" dirty="0"/>
              <a:t>utile : le graphe !</a:t>
            </a:r>
          </a:p>
        </p:txBody>
      </p:sp>
      <p:sp>
        <p:nvSpPr>
          <p:cNvPr id="781315" name="Rectangle 3"/>
          <p:cNvSpPr>
            <a:spLocks noGrp="1" noChangeArrowheads="1"/>
          </p:cNvSpPr>
          <p:nvPr>
            <p:ph idx="1"/>
          </p:nvPr>
        </p:nvSpPr>
        <p:spPr>
          <a:xfrm>
            <a:off x="500063" y="1903413"/>
            <a:ext cx="8215312" cy="4525962"/>
          </a:xfrm>
        </p:spPr>
        <p:txBody>
          <a:bodyPr/>
          <a:lstStyle/>
          <a:p>
            <a:pPr eaLnBrk="1" hangingPunct="1">
              <a:lnSpc>
                <a:spcPct val="80000"/>
              </a:lnSpc>
              <a:defRPr/>
            </a:pPr>
            <a:r>
              <a:rPr lang="fr-FR" sz="2400" dirty="0"/>
              <a:t>Vous avez dit « structure de données » ???</a:t>
            </a:r>
          </a:p>
          <a:p>
            <a:pPr lvl="1" eaLnBrk="1" hangingPunct="1">
              <a:lnSpc>
                <a:spcPct val="80000"/>
              </a:lnSpc>
              <a:defRPr/>
            </a:pPr>
            <a:r>
              <a:rPr lang="fr-FR" sz="2000" dirty="0"/>
              <a:t>En informatique</a:t>
            </a:r>
            <a:r>
              <a:rPr lang="fr-FR" sz="2000" i="1" dirty="0"/>
              <a:t>, une </a:t>
            </a:r>
            <a:r>
              <a:rPr lang="fr-FR" sz="2000" b="1" i="1" dirty="0"/>
              <a:t>structure de données</a:t>
            </a:r>
            <a:r>
              <a:rPr lang="fr-FR" sz="2000" i="1" dirty="0"/>
              <a:t> est une structure </a:t>
            </a:r>
            <a:r>
              <a:rPr lang="fr-FR" sz="2000" i="1" dirty="0">
                <a:hlinkClick r:id="rId3" tooltip="Logique"/>
              </a:rPr>
              <a:t>logique</a:t>
            </a:r>
            <a:r>
              <a:rPr lang="fr-FR" sz="2000" i="1" dirty="0"/>
              <a:t> destinée à contenir des </a:t>
            </a:r>
            <a:r>
              <a:rPr lang="fr-FR" sz="2000" i="1" dirty="0">
                <a:hlinkClick r:id="rId4" tooltip="Donnée"/>
              </a:rPr>
              <a:t>données</a:t>
            </a:r>
            <a:r>
              <a:rPr lang="fr-FR" sz="2000" i="1" dirty="0"/>
              <a:t>, afin de leur donner une organisation permettant de simplifier leur </a:t>
            </a:r>
            <a:r>
              <a:rPr lang="fr-FR" sz="2000" i="1" dirty="0">
                <a:hlinkClick r:id="rId5" tooltip="Traitement de l'information"/>
              </a:rPr>
              <a:t>traitement</a:t>
            </a:r>
            <a:r>
              <a:rPr lang="fr-FR" sz="2000" i="1" dirty="0"/>
              <a:t>.</a:t>
            </a:r>
          </a:p>
          <a:p>
            <a:pPr marL="514350" indent="-514350" eaLnBrk="1" hangingPunct="1">
              <a:lnSpc>
                <a:spcPct val="80000"/>
              </a:lnSpc>
              <a:buFont typeface="Wingdings" pitchFamily="2" charset="2"/>
              <a:buNone/>
              <a:defRPr/>
            </a:pPr>
            <a:endParaRPr lang="fr-FR" sz="2400" dirty="0"/>
          </a:p>
          <a:p>
            <a:pPr eaLnBrk="1" hangingPunct="1">
              <a:lnSpc>
                <a:spcPct val="80000"/>
              </a:lnSpc>
              <a:buClr>
                <a:srgbClr val="FFCC00"/>
              </a:buClr>
              <a:defRPr/>
            </a:pPr>
            <a:r>
              <a:rPr lang="fr-FR" sz="2400" dirty="0">
                <a:solidFill>
                  <a:srgbClr val="FFFFFF"/>
                </a:solidFill>
              </a:rPr>
              <a:t>Des exemples de structures de données :</a:t>
            </a:r>
          </a:p>
          <a:p>
            <a:pPr lvl="1" eaLnBrk="1" hangingPunct="1">
              <a:lnSpc>
                <a:spcPct val="80000"/>
              </a:lnSpc>
              <a:buClr>
                <a:srgbClr val="A886E0"/>
              </a:buClr>
              <a:defRPr/>
            </a:pPr>
            <a:r>
              <a:rPr lang="fr-FR" sz="2000" dirty="0" smtClean="0"/>
              <a:t>Singletons </a:t>
            </a:r>
            <a:r>
              <a:rPr lang="fr-FR" sz="2000" dirty="0"/>
              <a:t>(constantes, variables, ensembles, ….)</a:t>
            </a:r>
          </a:p>
          <a:p>
            <a:pPr lvl="1" eaLnBrk="1" hangingPunct="1">
              <a:lnSpc>
                <a:spcPct val="80000"/>
              </a:lnSpc>
              <a:buClr>
                <a:srgbClr val="A886E0"/>
              </a:buClr>
              <a:defRPr/>
            </a:pPr>
            <a:r>
              <a:rPr lang="fr-FR" sz="2000" dirty="0"/>
              <a:t>Tableaux</a:t>
            </a:r>
          </a:p>
          <a:p>
            <a:pPr lvl="1" eaLnBrk="1" hangingPunct="1">
              <a:lnSpc>
                <a:spcPct val="80000"/>
              </a:lnSpc>
              <a:buClr>
                <a:srgbClr val="A886E0"/>
              </a:buClr>
              <a:defRPr/>
            </a:pPr>
            <a:r>
              <a:rPr lang="fr-FR" sz="2000" dirty="0"/>
              <a:t>Listes </a:t>
            </a:r>
          </a:p>
          <a:p>
            <a:pPr lvl="1" eaLnBrk="1" hangingPunct="1">
              <a:lnSpc>
                <a:spcPct val="80000"/>
              </a:lnSpc>
              <a:buClr>
                <a:srgbClr val="A886E0"/>
              </a:buClr>
              <a:defRPr/>
            </a:pPr>
            <a:r>
              <a:rPr lang="fr-FR" sz="2000" dirty="0"/>
              <a:t>Arbres </a:t>
            </a:r>
            <a:r>
              <a:rPr lang="fr-FR" sz="2000" dirty="0" smtClean="0"/>
              <a:t>(déjà vu)</a:t>
            </a:r>
            <a:endParaRPr lang="fr-FR" sz="2000" dirty="0"/>
          </a:p>
          <a:p>
            <a:pPr lvl="1" eaLnBrk="1" hangingPunct="1">
              <a:lnSpc>
                <a:spcPct val="80000"/>
              </a:lnSpc>
              <a:buClr>
                <a:srgbClr val="A886E0"/>
              </a:buClr>
              <a:defRPr/>
            </a:pPr>
            <a:r>
              <a:rPr lang="fr-FR" sz="2000" dirty="0"/>
              <a:t>Graphes (une généralisation des arbres)</a:t>
            </a:r>
          </a:p>
          <a:p>
            <a:pPr lvl="1" eaLnBrk="1" hangingPunct="1">
              <a:lnSpc>
                <a:spcPct val="80000"/>
              </a:lnSpc>
              <a:buClr>
                <a:srgbClr val="A886E0"/>
              </a:buClr>
              <a:defRPr/>
            </a:pPr>
            <a:endParaRPr lang="fr-FR" sz="2000" dirty="0"/>
          </a:p>
          <a:p>
            <a:pPr eaLnBrk="1" hangingPunct="1">
              <a:lnSpc>
                <a:spcPct val="80000"/>
              </a:lnSpc>
              <a:buClr>
                <a:srgbClr val="FFCC00"/>
              </a:buClr>
              <a:defRPr/>
            </a:pPr>
            <a:r>
              <a:rPr lang="fr-FR" sz="2400" dirty="0">
                <a:solidFill>
                  <a:srgbClr val="FFFFFF"/>
                </a:solidFill>
              </a:rPr>
              <a:t>Pb : comment manipuler les données dans ces structures ? ( = comprendre leur structure logique)</a:t>
            </a:r>
          </a:p>
          <a:p>
            <a:pPr lvl="1" eaLnBrk="1" hangingPunct="1">
              <a:lnSpc>
                <a:spcPct val="80000"/>
              </a:lnSpc>
              <a:buClr>
                <a:srgbClr val="A886E0"/>
              </a:buClr>
              <a:defRPr/>
            </a:pPr>
            <a:endParaRPr lang="fr-FR" sz="2400" dirty="0"/>
          </a:p>
          <a:p>
            <a:pPr eaLnBrk="1" hangingPunct="1">
              <a:lnSpc>
                <a:spcPct val="80000"/>
              </a:lnSpc>
              <a:buClr>
                <a:srgbClr val="A886E0"/>
              </a:buClr>
              <a:defRPr/>
            </a:pPr>
            <a:endParaRPr lang="fr-FR" dirty="0">
              <a:solidFill>
                <a:srgbClr val="FFFFFF"/>
              </a:solidFill>
            </a:endParaRPr>
          </a:p>
          <a:p>
            <a:pPr lvl="1" eaLnBrk="1" hangingPunct="1">
              <a:lnSpc>
                <a:spcPct val="80000"/>
              </a:lnSpc>
              <a:buClr>
                <a:srgbClr val="A886E0"/>
              </a:buClr>
              <a:defRPr/>
            </a:pPr>
            <a:endParaRPr lang="fr-FR" sz="2400" dirty="0">
              <a:solidFill>
                <a:srgbClr val="FFFFFF"/>
              </a:solidFill>
            </a:endParaRPr>
          </a:p>
          <a:p>
            <a:pPr marL="514350" indent="-514350" eaLnBrk="1" hangingPunct="1">
              <a:lnSpc>
                <a:spcPct val="80000"/>
              </a:lnSpc>
              <a:buFont typeface="Wingdings" pitchFamily="2" charset="2"/>
              <a:buNone/>
              <a:defRPr/>
            </a:pPr>
            <a:endParaRPr lang="fr-FR" sz="2800" dirty="0"/>
          </a:p>
        </p:txBody>
      </p:sp>
      <p:sp>
        <p:nvSpPr>
          <p:cNvPr id="6" name="Slide Number Placeholder 4"/>
          <p:cNvSpPr>
            <a:spLocks noGrp="1"/>
          </p:cNvSpPr>
          <p:nvPr>
            <p:ph type="sldNum" sz="quarter" idx="4294967295"/>
          </p:nvPr>
        </p:nvSpPr>
        <p:spPr>
          <a:xfrm>
            <a:off x="6457950" y="6356351"/>
            <a:ext cx="2057400" cy="365125"/>
          </a:xfrm>
        </p:spPr>
        <p:txBody>
          <a:bodyPr/>
          <a:lstStyle/>
          <a:p>
            <a:pPr>
              <a:defRPr/>
            </a:pPr>
            <a:fld id="{C863E9F0-6946-4D33-B09F-AC0B577EA7B2}" type="slidenum">
              <a:rPr lang="fr-FR"/>
              <a:pPr>
                <a:defRPr/>
              </a:pPr>
              <a:t>3</a:t>
            </a:fld>
            <a:endParaRPr lang="fr-FR"/>
          </a:p>
        </p:txBody>
      </p:sp>
      <p:pic>
        <p:nvPicPr>
          <p:cNvPr id="23557" name="Picture 5" descr="graph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29500" y="357188"/>
            <a:ext cx="1714500" cy="1722437"/>
          </a:xfrm>
          <a:prstGeom prst="rect">
            <a:avLst/>
          </a:prstGeom>
          <a:noFill/>
          <a:ln w="9525">
            <a:noFill/>
            <a:miter lim="800000"/>
            <a:headEnd/>
            <a:tailEnd/>
          </a:ln>
        </p:spPr>
      </p:pic>
    </p:spTree>
    <p:extLst>
      <p:ext uri="{BB962C8B-B14F-4D97-AF65-F5344CB8AC3E}">
        <p14:creationId xmlns:p14="http://schemas.microsoft.com/office/powerpoint/2010/main" val="69912400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u numéro de diapositive 5"/>
          <p:cNvSpPr>
            <a:spLocks noGrp="1"/>
          </p:cNvSpPr>
          <p:nvPr>
            <p:ph type="sldNum" sz="quarter" idx="12"/>
          </p:nvPr>
        </p:nvSpPr>
        <p:spPr>
          <a:noFill/>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13D45CB-8531-400A-9D95-484FF527C5CB}" type="slidenum">
              <a:rPr lang="fr-FR" altLang="en-US"/>
              <a:pPr eaLnBrk="1" hangingPunct="1"/>
              <a:t>30</a:t>
            </a:fld>
            <a:endParaRPr lang="fr-FR" altLang="en-US"/>
          </a:p>
        </p:txBody>
      </p:sp>
      <p:sp>
        <p:nvSpPr>
          <p:cNvPr id="49155" name="Rectangle 2"/>
          <p:cNvSpPr>
            <a:spLocks noGrp="1" noChangeArrowheads="1"/>
          </p:cNvSpPr>
          <p:nvPr>
            <p:ph type="title"/>
          </p:nvPr>
        </p:nvSpPr>
        <p:spPr/>
        <p:txBody>
          <a:bodyPr/>
          <a:lstStyle/>
          <a:p>
            <a:pPr eaLnBrk="1" hangingPunct="1"/>
            <a:r>
              <a:rPr lang="fr-FR" altLang="fr-FR" dirty="0" smtClean="0"/>
              <a:t>Graphe et matrice d’adjacence</a:t>
            </a:r>
          </a:p>
        </p:txBody>
      </p:sp>
      <p:graphicFrame>
        <p:nvGraphicFramePr>
          <p:cNvPr id="132099" name="Group 3"/>
          <p:cNvGraphicFramePr>
            <a:graphicFrameLocks noGrp="1"/>
          </p:cNvGraphicFramePr>
          <p:nvPr>
            <p:ph idx="1"/>
            <p:extLst>
              <p:ext uri="{D42A27DB-BD31-4B8C-83A1-F6EECF244321}">
                <p14:modId xmlns:p14="http://schemas.microsoft.com/office/powerpoint/2010/main" val="2513596686"/>
              </p:ext>
            </p:extLst>
          </p:nvPr>
        </p:nvGraphicFramePr>
        <p:xfrm>
          <a:off x="5003800" y="3068638"/>
          <a:ext cx="3683000" cy="3062289"/>
        </p:xfrm>
        <a:graphic>
          <a:graphicData uri="http://schemas.openxmlformats.org/drawingml/2006/table">
            <a:tbl>
              <a:tblPr/>
              <a:tblGrid>
                <a:gridCol w="614363">
                  <a:extLst>
                    <a:ext uri="{9D8B030D-6E8A-4147-A177-3AD203B41FA5}">
                      <a16:colId xmlns:a16="http://schemas.microsoft.com/office/drawing/2014/main" val="20000"/>
                    </a:ext>
                  </a:extLst>
                </a:gridCol>
                <a:gridCol w="612775">
                  <a:extLst>
                    <a:ext uri="{9D8B030D-6E8A-4147-A177-3AD203B41FA5}">
                      <a16:colId xmlns:a16="http://schemas.microsoft.com/office/drawing/2014/main" val="20001"/>
                    </a:ext>
                  </a:extLst>
                </a:gridCol>
                <a:gridCol w="614362">
                  <a:extLst>
                    <a:ext uri="{9D8B030D-6E8A-4147-A177-3AD203B41FA5}">
                      <a16:colId xmlns:a16="http://schemas.microsoft.com/office/drawing/2014/main" val="20002"/>
                    </a:ext>
                  </a:extLst>
                </a:gridCol>
                <a:gridCol w="614363">
                  <a:extLst>
                    <a:ext uri="{9D8B030D-6E8A-4147-A177-3AD203B41FA5}">
                      <a16:colId xmlns:a16="http://schemas.microsoft.com/office/drawing/2014/main" val="20003"/>
                    </a:ext>
                  </a:extLst>
                </a:gridCol>
                <a:gridCol w="614362">
                  <a:extLst>
                    <a:ext uri="{9D8B030D-6E8A-4147-A177-3AD203B41FA5}">
                      <a16:colId xmlns:a16="http://schemas.microsoft.com/office/drawing/2014/main" val="20004"/>
                    </a:ext>
                  </a:extLst>
                </a:gridCol>
                <a:gridCol w="612775">
                  <a:extLst>
                    <a:ext uri="{9D8B030D-6E8A-4147-A177-3AD203B41FA5}">
                      <a16:colId xmlns:a16="http://schemas.microsoft.com/office/drawing/2014/main" val="20005"/>
                    </a:ext>
                  </a:extLst>
                </a:gridCol>
              </a:tblGrid>
              <a:tr h="511175">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fr-FR" sz="2600" b="0" i="0" u="none" strike="noStrike" cap="none" normalizeH="0" baseline="0" smtClean="0">
                        <a:ln>
                          <a:noFill/>
                        </a:ln>
                        <a:solidFill>
                          <a:schemeClr val="tx1"/>
                        </a:solidFill>
                        <a:effectLst/>
                        <a:latin typeface="Comic Sans MS" pitchFamily="66" charset="0"/>
                        <a:cs typeface="Arial" charset="0"/>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smtClean="0">
                          <a:ln>
                            <a:noFill/>
                          </a:ln>
                          <a:solidFill>
                            <a:schemeClr val="tx1"/>
                          </a:solidFill>
                          <a:effectLst/>
                          <a:latin typeface="Comic Sans MS" pitchFamily="66" charset="0"/>
                          <a:cs typeface="Arial" charset="0"/>
                        </a:rPr>
                        <a:t>a</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smtClean="0">
                          <a:ln>
                            <a:noFill/>
                          </a:ln>
                          <a:solidFill>
                            <a:schemeClr val="tx1"/>
                          </a:solidFill>
                          <a:effectLst/>
                          <a:latin typeface="Comic Sans MS" pitchFamily="66" charset="0"/>
                          <a:cs typeface="Arial" charset="0"/>
                        </a:rPr>
                        <a:t>b</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smtClean="0">
                          <a:ln>
                            <a:noFill/>
                          </a:ln>
                          <a:solidFill>
                            <a:schemeClr val="tx1"/>
                          </a:solidFill>
                          <a:effectLst/>
                          <a:latin typeface="Comic Sans MS" pitchFamily="66" charset="0"/>
                          <a:cs typeface="Arial" charset="0"/>
                        </a:rPr>
                        <a:t>c</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smtClean="0">
                          <a:ln>
                            <a:noFill/>
                          </a:ln>
                          <a:solidFill>
                            <a:schemeClr val="tx1"/>
                          </a:solidFill>
                          <a:effectLst/>
                          <a:latin typeface="Comic Sans MS" pitchFamily="66" charset="0"/>
                          <a:cs typeface="Arial" charset="0"/>
                        </a:rPr>
                        <a:t>d</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smtClean="0">
                          <a:ln>
                            <a:noFill/>
                          </a:ln>
                          <a:solidFill>
                            <a:schemeClr val="tx1"/>
                          </a:solidFill>
                          <a:effectLst/>
                          <a:latin typeface="Comic Sans MS" pitchFamily="66" charset="0"/>
                          <a:cs typeface="Arial" charset="0"/>
                        </a:rPr>
                        <a:t>e</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09588">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smtClean="0">
                          <a:ln>
                            <a:noFill/>
                          </a:ln>
                          <a:solidFill>
                            <a:schemeClr val="tx1"/>
                          </a:solidFill>
                          <a:effectLst/>
                          <a:latin typeface="Comic Sans MS" pitchFamily="66" charset="0"/>
                          <a:cs typeface="Arial" charset="0"/>
                        </a:rPr>
                        <a:t>a</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1</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0</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11175">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smtClean="0">
                          <a:ln>
                            <a:noFill/>
                          </a:ln>
                          <a:solidFill>
                            <a:schemeClr val="tx1"/>
                          </a:solidFill>
                          <a:effectLst/>
                          <a:latin typeface="Comic Sans MS" pitchFamily="66" charset="0"/>
                          <a:cs typeface="Arial" charset="0"/>
                        </a:rPr>
                        <a:t>b</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1</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1</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1</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0</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09588">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smtClean="0">
                          <a:ln>
                            <a:noFill/>
                          </a:ln>
                          <a:solidFill>
                            <a:schemeClr val="tx1"/>
                          </a:solidFill>
                          <a:effectLst/>
                          <a:latin typeface="Comic Sans MS" pitchFamily="66" charset="0"/>
                          <a:cs typeface="Arial" charset="0"/>
                        </a:rPr>
                        <a:t>c</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1</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0</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09588">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smtClean="0">
                          <a:ln>
                            <a:noFill/>
                          </a:ln>
                          <a:solidFill>
                            <a:schemeClr val="tx1"/>
                          </a:solidFill>
                          <a:effectLst/>
                          <a:latin typeface="Comic Sans MS" pitchFamily="66" charset="0"/>
                          <a:cs typeface="Arial" charset="0"/>
                        </a:rPr>
                        <a:t>d</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1</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1</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11175">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smtClean="0">
                          <a:ln>
                            <a:noFill/>
                          </a:ln>
                          <a:solidFill>
                            <a:schemeClr val="tx1"/>
                          </a:solidFill>
                          <a:effectLst/>
                          <a:latin typeface="Comic Sans MS" pitchFamily="66" charset="0"/>
                          <a:cs typeface="Arial" charset="0"/>
                        </a:rPr>
                        <a:t>e</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1</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2600" b="0" i="0" u="none" strike="noStrike" cap="none" normalizeH="0" baseline="0" dirty="0" smtClean="0">
                          <a:ln>
                            <a:noFill/>
                          </a:ln>
                          <a:solidFill>
                            <a:schemeClr val="tx1"/>
                          </a:solidFill>
                          <a:effectLst/>
                          <a:latin typeface="Comic Sans MS" pitchFamily="66" charset="0"/>
                          <a:cs typeface="Arial" charset="0"/>
                        </a:rPr>
                        <a:t>0</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49207" name="Oval 54"/>
          <p:cNvSpPr>
            <a:spLocks noChangeArrowheads="1"/>
          </p:cNvSpPr>
          <p:nvPr/>
        </p:nvSpPr>
        <p:spPr bwMode="auto">
          <a:xfrm>
            <a:off x="4067175" y="3141663"/>
            <a:ext cx="431800" cy="4318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a:latin typeface="Comic Sans MS" panose="030F0702030302020204" pitchFamily="66" charset="0"/>
              </a:rPr>
              <a:t>c</a:t>
            </a:r>
          </a:p>
        </p:txBody>
      </p:sp>
      <p:sp>
        <p:nvSpPr>
          <p:cNvPr id="49208" name="Oval 55"/>
          <p:cNvSpPr>
            <a:spLocks noChangeArrowheads="1"/>
          </p:cNvSpPr>
          <p:nvPr/>
        </p:nvSpPr>
        <p:spPr bwMode="auto">
          <a:xfrm>
            <a:off x="2916238" y="5949950"/>
            <a:ext cx="503237" cy="719138"/>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a:latin typeface="Comic Sans MS" panose="030F0702030302020204" pitchFamily="66" charset="0"/>
              </a:rPr>
              <a:t>a</a:t>
            </a:r>
          </a:p>
        </p:txBody>
      </p:sp>
      <p:sp>
        <p:nvSpPr>
          <p:cNvPr id="49209" name="Oval 56"/>
          <p:cNvSpPr>
            <a:spLocks noChangeArrowheads="1"/>
          </p:cNvSpPr>
          <p:nvPr/>
        </p:nvSpPr>
        <p:spPr bwMode="auto">
          <a:xfrm>
            <a:off x="1835150" y="2636838"/>
            <a:ext cx="431800" cy="6477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a:latin typeface="Comic Sans MS" panose="030F0702030302020204" pitchFamily="66" charset="0"/>
              </a:rPr>
              <a:t>d</a:t>
            </a:r>
          </a:p>
        </p:txBody>
      </p:sp>
      <p:sp>
        <p:nvSpPr>
          <p:cNvPr id="49210" name="Oval 57"/>
          <p:cNvSpPr>
            <a:spLocks noChangeArrowheads="1"/>
          </p:cNvSpPr>
          <p:nvPr/>
        </p:nvSpPr>
        <p:spPr bwMode="auto">
          <a:xfrm>
            <a:off x="323850" y="1916113"/>
            <a:ext cx="504825" cy="57626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a:latin typeface="Comic Sans MS" panose="030F0702030302020204" pitchFamily="66" charset="0"/>
              </a:rPr>
              <a:t>e</a:t>
            </a:r>
          </a:p>
        </p:txBody>
      </p:sp>
      <p:sp>
        <p:nvSpPr>
          <p:cNvPr id="49211" name="Oval 58"/>
          <p:cNvSpPr>
            <a:spLocks noChangeArrowheads="1"/>
          </p:cNvSpPr>
          <p:nvPr/>
        </p:nvSpPr>
        <p:spPr bwMode="auto">
          <a:xfrm>
            <a:off x="900113" y="4292600"/>
            <a:ext cx="504825" cy="576263"/>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a:latin typeface="Comic Sans MS" panose="030F0702030302020204" pitchFamily="66" charset="0"/>
              </a:rPr>
              <a:t>b</a:t>
            </a:r>
          </a:p>
        </p:txBody>
      </p:sp>
      <p:cxnSp>
        <p:nvCxnSpPr>
          <p:cNvPr id="49212" name="AutoShape 59"/>
          <p:cNvCxnSpPr>
            <a:cxnSpLocks noChangeShapeType="1"/>
            <a:stCxn id="49209" idx="7"/>
            <a:endCxn id="49209" idx="1"/>
          </p:cNvCxnSpPr>
          <p:nvPr/>
        </p:nvCxnSpPr>
        <p:spPr bwMode="auto">
          <a:xfrm rot="-5400000" flipH="1" flipV="1">
            <a:off x="2050256" y="2580482"/>
            <a:ext cx="1587" cy="304800"/>
          </a:xfrm>
          <a:prstGeom prst="curvedConnector3">
            <a:avLst>
              <a:gd name="adj1" fmla="val -48800000"/>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3" name="AutoShape 60"/>
          <p:cNvCxnSpPr>
            <a:cxnSpLocks noChangeShapeType="1"/>
          </p:cNvCxnSpPr>
          <p:nvPr/>
        </p:nvCxnSpPr>
        <p:spPr bwMode="auto">
          <a:xfrm flipV="1">
            <a:off x="1187450" y="3165475"/>
            <a:ext cx="746125" cy="1103313"/>
          </a:xfrm>
          <a:prstGeom prst="straightConnector1">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4" name="AutoShape 61"/>
          <p:cNvCxnSpPr>
            <a:cxnSpLocks noChangeShapeType="1"/>
            <a:stCxn id="49209" idx="2"/>
            <a:endCxn id="49210" idx="5"/>
          </p:cNvCxnSpPr>
          <p:nvPr/>
        </p:nvCxnSpPr>
        <p:spPr bwMode="auto">
          <a:xfrm flipH="1" flipV="1">
            <a:off x="754063" y="2408238"/>
            <a:ext cx="1081087" cy="552450"/>
          </a:xfrm>
          <a:prstGeom prst="straightConnector1">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5" name="AutoShape 63"/>
          <p:cNvCxnSpPr>
            <a:cxnSpLocks noChangeShapeType="1"/>
            <a:stCxn id="49207" idx="3"/>
            <a:endCxn id="49208" idx="7"/>
          </p:cNvCxnSpPr>
          <p:nvPr/>
        </p:nvCxnSpPr>
        <p:spPr bwMode="auto">
          <a:xfrm flipH="1">
            <a:off x="3346450" y="3509963"/>
            <a:ext cx="784225" cy="2544762"/>
          </a:xfrm>
          <a:prstGeom prst="straightConnector1">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6" name="AutoShape 64"/>
          <p:cNvCxnSpPr>
            <a:cxnSpLocks noChangeShapeType="1"/>
            <a:stCxn id="49211" idx="7"/>
            <a:endCxn id="49207" idx="2"/>
          </p:cNvCxnSpPr>
          <p:nvPr/>
        </p:nvCxnSpPr>
        <p:spPr bwMode="auto">
          <a:xfrm flipV="1">
            <a:off x="1330325" y="3357563"/>
            <a:ext cx="2736850" cy="1019175"/>
          </a:xfrm>
          <a:prstGeom prst="straightConnector1">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7" name="AutoShape 65"/>
          <p:cNvCxnSpPr>
            <a:cxnSpLocks noChangeShapeType="1"/>
            <a:stCxn id="49208" idx="2"/>
            <a:endCxn id="49211" idx="3"/>
          </p:cNvCxnSpPr>
          <p:nvPr/>
        </p:nvCxnSpPr>
        <p:spPr bwMode="auto">
          <a:xfrm rot="10800000">
            <a:off x="974725" y="4784725"/>
            <a:ext cx="1941513" cy="1525588"/>
          </a:xfrm>
          <a:prstGeom prst="curvedConnector2">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8" name="AutoShape 66"/>
          <p:cNvCxnSpPr>
            <a:cxnSpLocks noChangeShapeType="1"/>
            <a:stCxn id="49211" idx="6"/>
            <a:endCxn id="49208" idx="1"/>
          </p:cNvCxnSpPr>
          <p:nvPr/>
        </p:nvCxnSpPr>
        <p:spPr bwMode="auto">
          <a:xfrm>
            <a:off x="1404938" y="4581525"/>
            <a:ext cx="1584325" cy="1473200"/>
          </a:xfrm>
          <a:prstGeom prst="curvedConnector2">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9" name="AutoShape 67"/>
          <p:cNvCxnSpPr>
            <a:cxnSpLocks noChangeShapeType="1"/>
            <a:stCxn id="49210" idx="4"/>
            <a:endCxn id="49211" idx="1"/>
          </p:cNvCxnSpPr>
          <p:nvPr/>
        </p:nvCxnSpPr>
        <p:spPr bwMode="auto">
          <a:xfrm>
            <a:off x="576263" y="2492375"/>
            <a:ext cx="398462" cy="1884363"/>
          </a:xfrm>
          <a:prstGeom prst="straightConnector1">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5657387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EA8C8B-85CA-D342-8FB1-812CEC180726}"/>
              </a:ext>
            </a:extLst>
          </p:cNvPr>
          <p:cNvSpPr>
            <a:spLocks noGrp="1"/>
          </p:cNvSpPr>
          <p:nvPr>
            <p:ph type="title"/>
          </p:nvPr>
        </p:nvSpPr>
        <p:spPr/>
        <p:txBody>
          <a:bodyPr>
            <a:normAutofit/>
          </a:bodyPr>
          <a:lstStyle/>
          <a:p>
            <a:r>
              <a:rPr lang="en-US" dirty="0" err="1"/>
              <a:t>Une</a:t>
            </a:r>
            <a:r>
              <a:rPr lang="en-US" dirty="0"/>
              <a:t> </a:t>
            </a:r>
            <a:r>
              <a:rPr lang="en-US" dirty="0" err="1" smtClean="0"/>
              <a:t>seconde</a:t>
            </a:r>
            <a:r>
              <a:rPr lang="en-US" dirty="0" smtClean="0"/>
              <a:t> </a:t>
            </a:r>
            <a:r>
              <a:rPr lang="en-US" dirty="0" err="1" smtClean="0"/>
              <a:t>représentation</a:t>
            </a:r>
            <a:r>
              <a:rPr lang="en-US" dirty="0" smtClean="0"/>
              <a:t> </a:t>
            </a:r>
            <a:r>
              <a:rPr lang="en-US" dirty="0"/>
              <a:t>possible : </a:t>
            </a:r>
            <a:r>
              <a:rPr lang="en-US" dirty="0" err="1" smtClean="0">
                <a:solidFill>
                  <a:schemeClr val="accent6"/>
                </a:solidFill>
              </a:rPr>
              <a:t>listes</a:t>
            </a:r>
            <a:r>
              <a:rPr lang="en-US" dirty="0" smtClean="0">
                <a:solidFill>
                  <a:schemeClr val="accent6"/>
                </a:solidFill>
              </a:rPr>
              <a:t> </a:t>
            </a:r>
            <a:r>
              <a:rPr lang="en-US" dirty="0" err="1">
                <a:solidFill>
                  <a:schemeClr val="accent6"/>
                </a:solidFill>
              </a:rPr>
              <a:t>d’adjacence</a:t>
            </a:r>
            <a:r>
              <a:rPr lang="en-US" dirty="0">
                <a:solidFill>
                  <a:schemeClr val="accent6"/>
                </a:solidFill>
              </a:rPr>
              <a:t> </a:t>
            </a:r>
          </a:p>
        </p:txBody>
      </p:sp>
      <p:sp>
        <p:nvSpPr>
          <p:cNvPr id="3" name="Espace réservé du contenu 2">
            <a:extLst>
              <a:ext uri="{FF2B5EF4-FFF2-40B4-BE49-F238E27FC236}">
                <a16:creationId xmlns:a16="http://schemas.microsoft.com/office/drawing/2014/main" id="{E5365DC8-0242-E948-A626-FC9A2D69A6A9}"/>
              </a:ext>
            </a:extLst>
          </p:cNvPr>
          <p:cNvSpPr>
            <a:spLocks noGrp="1"/>
          </p:cNvSpPr>
          <p:nvPr>
            <p:ph idx="1"/>
          </p:nvPr>
        </p:nvSpPr>
        <p:spPr/>
        <p:txBody>
          <a:bodyPr>
            <a:normAutofit/>
          </a:bodyPr>
          <a:lstStyle/>
          <a:p>
            <a:r>
              <a:rPr lang="fr-FR" sz="2400" dirty="0"/>
              <a:t>On représente un graphe (orienté ou non) par </a:t>
            </a:r>
            <a:r>
              <a:rPr lang="fr-FR" sz="2400" dirty="0" smtClean="0"/>
              <a:t>une </a:t>
            </a:r>
            <a:r>
              <a:rPr lang="fr-FR" sz="2400" dirty="0" smtClean="0">
                <a:solidFill>
                  <a:srgbClr val="FF0000"/>
                </a:solidFill>
              </a:rPr>
              <a:t>liste de listes </a:t>
            </a:r>
            <a:r>
              <a:rPr lang="fr-FR" sz="2400" dirty="0" smtClean="0">
                <a:sym typeface="Wingdings" pitchFamily="2" charset="2"/>
              </a:rPr>
              <a:t>:</a:t>
            </a:r>
            <a:endParaRPr lang="fr-FR" sz="2400" dirty="0"/>
          </a:p>
          <a:p>
            <a:pPr lvl="1"/>
            <a:r>
              <a:rPr lang="fr-FR" sz="2200" dirty="0" smtClean="0"/>
              <a:t>Une liste de sommets</a:t>
            </a:r>
          </a:p>
          <a:p>
            <a:pPr lvl="1"/>
            <a:r>
              <a:rPr lang="fr-FR" sz="2200" dirty="0" smtClean="0"/>
              <a:t>Et pour chaque sommet une liste de successeurs </a:t>
            </a:r>
          </a:p>
          <a:p>
            <a:r>
              <a:rPr lang="fr-FR" sz="2400" dirty="0" smtClean="0"/>
              <a:t>Remarque : dans Python on peut avantageusement utiliser un dictionnaire. Et certains utilisent le type ensemble pour la liste des successeurs</a:t>
            </a:r>
            <a:endParaRPr lang="fr-FR" sz="2400" dirty="0"/>
          </a:p>
        </p:txBody>
      </p:sp>
      <p:sp>
        <p:nvSpPr>
          <p:cNvPr id="4" name="Espace réservé du numéro de diapositive 3">
            <a:extLst>
              <a:ext uri="{FF2B5EF4-FFF2-40B4-BE49-F238E27FC236}">
                <a16:creationId xmlns:a16="http://schemas.microsoft.com/office/drawing/2014/main" id="{960B436A-633F-EF4C-89A8-37AFC02AD3A4}"/>
              </a:ext>
            </a:extLst>
          </p:cNvPr>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31</a:t>
            </a:fld>
            <a:endParaRPr lang="fr-FR" noProof="0"/>
          </a:p>
        </p:txBody>
      </p:sp>
    </p:spTree>
    <p:extLst>
      <p:ext uri="{BB962C8B-B14F-4D97-AF65-F5344CB8AC3E}">
        <p14:creationId xmlns:p14="http://schemas.microsoft.com/office/powerpoint/2010/main" val="27999897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u numéro de diapositive 5"/>
          <p:cNvSpPr>
            <a:spLocks noGrp="1"/>
          </p:cNvSpPr>
          <p:nvPr>
            <p:ph type="sldNum" sz="quarter" idx="12"/>
          </p:nvPr>
        </p:nvSpPr>
        <p:spPr>
          <a:noFill/>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48E910E-34C1-47EE-A69B-509D07988B28}" type="slidenum">
              <a:rPr lang="fr-FR" altLang="en-US"/>
              <a:pPr eaLnBrk="1" hangingPunct="1"/>
              <a:t>32</a:t>
            </a:fld>
            <a:endParaRPr lang="fr-FR" altLang="en-US"/>
          </a:p>
        </p:txBody>
      </p:sp>
      <p:sp>
        <p:nvSpPr>
          <p:cNvPr id="49155" name="Rectangle 2"/>
          <p:cNvSpPr>
            <a:spLocks noGrp="1" noChangeArrowheads="1"/>
          </p:cNvSpPr>
          <p:nvPr>
            <p:ph type="title"/>
          </p:nvPr>
        </p:nvSpPr>
        <p:spPr/>
        <p:txBody>
          <a:bodyPr/>
          <a:lstStyle/>
          <a:p>
            <a:pPr eaLnBrk="1" hangingPunct="1"/>
            <a:r>
              <a:rPr lang="fr-FR" altLang="fr-FR" dirty="0"/>
              <a:t>G</a:t>
            </a:r>
            <a:r>
              <a:rPr lang="fr-FR" altLang="fr-FR" dirty="0" smtClean="0"/>
              <a:t>raphe et liste d’adjacence dans Python</a:t>
            </a:r>
          </a:p>
        </p:txBody>
      </p:sp>
      <p:sp>
        <p:nvSpPr>
          <p:cNvPr id="49207" name="Oval 54"/>
          <p:cNvSpPr>
            <a:spLocks noChangeArrowheads="1"/>
          </p:cNvSpPr>
          <p:nvPr/>
        </p:nvSpPr>
        <p:spPr bwMode="auto">
          <a:xfrm>
            <a:off x="4067175" y="3141663"/>
            <a:ext cx="431800" cy="4318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a:latin typeface="Comic Sans MS" panose="030F0702030302020204" pitchFamily="66" charset="0"/>
              </a:rPr>
              <a:t>c</a:t>
            </a:r>
          </a:p>
        </p:txBody>
      </p:sp>
      <p:sp>
        <p:nvSpPr>
          <p:cNvPr id="49208" name="Oval 55"/>
          <p:cNvSpPr>
            <a:spLocks noChangeArrowheads="1"/>
          </p:cNvSpPr>
          <p:nvPr/>
        </p:nvSpPr>
        <p:spPr bwMode="auto">
          <a:xfrm>
            <a:off x="2916238" y="5949950"/>
            <a:ext cx="503237" cy="719138"/>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a:latin typeface="Comic Sans MS" panose="030F0702030302020204" pitchFamily="66" charset="0"/>
              </a:rPr>
              <a:t>a</a:t>
            </a:r>
          </a:p>
        </p:txBody>
      </p:sp>
      <p:sp>
        <p:nvSpPr>
          <p:cNvPr id="49209" name="Oval 56"/>
          <p:cNvSpPr>
            <a:spLocks noChangeArrowheads="1"/>
          </p:cNvSpPr>
          <p:nvPr/>
        </p:nvSpPr>
        <p:spPr bwMode="auto">
          <a:xfrm>
            <a:off x="1835150" y="2636838"/>
            <a:ext cx="431800" cy="6477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a:latin typeface="Comic Sans MS" panose="030F0702030302020204" pitchFamily="66" charset="0"/>
              </a:rPr>
              <a:t>d</a:t>
            </a:r>
          </a:p>
        </p:txBody>
      </p:sp>
      <p:sp>
        <p:nvSpPr>
          <p:cNvPr id="49210" name="Oval 57"/>
          <p:cNvSpPr>
            <a:spLocks noChangeArrowheads="1"/>
          </p:cNvSpPr>
          <p:nvPr/>
        </p:nvSpPr>
        <p:spPr bwMode="auto">
          <a:xfrm>
            <a:off x="323850" y="1916113"/>
            <a:ext cx="504825" cy="57626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a:latin typeface="Comic Sans MS" panose="030F0702030302020204" pitchFamily="66" charset="0"/>
              </a:rPr>
              <a:t>e</a:t>
            </a:r>
          </a:p>
        </p:txBody>
      </p:sp>
      <p:sp>
        <p:nvSpPr>
          <p:cNvPr id="49211" name="Oval 58"/>
          <p:cNvSpPr>
            <a:spLocks noChangeArrowheads="1"/>
          </p:cNvSpPr>
          <p:nvPr/>
        </p:nvSpPr>
        <p:spPr bwMode="auto">
          <a:xfrm>
            <a:off x="900113" y="4292600"/>
            <a:ext cx="504825" cy="576263"/>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a:latin typeface="Comic Sans MS" panose="030F0702030302020204" pitchFamily="66" charset="0"/>
              </a:rPr>
              <a:t>b</a:t>
            </a:r>
          </a:p>
        </p:txBody>
      </p:sp>
      <p:cxnSp>
        <p:nvCxnSpPr>
          <p:cNvPr id="49212" name="AutoShape 59"/>
          <p:cNvCxnSpPr>
            <a:cxnSpLocks noChangeShapeType="1"/>
            <a:stCxn id="49209" idx="7"/>
            <a:endCxn id="49209" idx="1"/>
          </p:cNvCxnSpPr>
          <p:nvPr/>
        </p:nvCxnSpPr>
        <p:spPr bwMode="auto">
          <a:xfrm rot="-5400000" flipH="1" flipV="1">
            <a:off x="2050256" y="2580482"/>
            <a:ext cx="1587" cy="304800"/>
          </a:xfrm>
          <a:prstGeom prst="curvedConnector3">
            <a:avLst>
              <a:gd name="adj1" fmla="val -48800000"/>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3" name="AutoShape 60"/>
          <p:cNvCxnSpPr>
            <a:cxnSpLocks noChangeShapeType="1"/>
          </p:cNvCxnSpPr>
          <p:nvPr/>
        </p:nvCxnSpPr>
        <p:spPr bwMode="auto">
          <a:xfrm flipV="1">
            <a:off x="1187450" y="3165475"/>
            <a:ext cx="746125" cy="1103313"/>
          </a:xfrm>
          <a:prstGeom prst="straightConnector1">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4" name="AutoShape 61"/>
          <p:cNvCxnSpPr>
            <a:cxnSpLocks noChangeShapeType="1"/>
            <a:stCxn id="49209" idx="2"/>
            <a:endCxn id="49210" idx="5"/>
          </p:cNvCxnSpPr>
          <p:nvPr/>
        </p:nvCxnSpPr>
        <p:spPr bwMode="auto">
          <a:xfrm flipH="1" flipV="1">
            <a:off x="754063" y="2408238"/>
            <a:ext cx="1081087" cy="552450"/>
          </a:xfrm>
          <a:prstGeom prst="straightConnector1">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5" name="AutoShape 63"/>
          <p:cNvCxnSpPr>
            <a:cxnSpLocks noChangeShapeType="1"/>
            <a:stCxn id="49207" idx="3"/>
            <a:endCxn id="49208" idx="7"/>
          </p:cNvCxnSpPr>
          <p:nvPr/>
        </p:nvCxnSpPr>
        <p:spPr bwMode="auto">
          <a:xfrm flipH="1">
            <a:off x="3346450" y="3509963"/>
            <a:ext cx="784225" cy="2544762"/>
          </a:xfrm>
          <a:prstGeom prst="straightConnector1">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6" name="AutoShape 64"/>
          <p:cNvCxnSpPr>
            <a:cxnSpLocks noChangeShapeType="1"/>
            <a:stCxn id="49211" idx="7"/>
            <a:endCxn id="49207" idx="2"/>
          </p:cNvCxnSpPr>
          <p:nvPr/>
        </p:nvCxnSpPr>
        <p:spPr bwMode="auto">
          <a:xfrm flipV="1">
            <a:off x="1330325" y="3357563"/>
            <a:ext cx="2736850" cy="1019175"/>
          </a:xfrm>
          <a:prstGeom prst="straightConnector1">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7" name="AutoShape 65"/>
          <p:cNvCxnSpPr>
            <a:cxnSpLocks noChangeShapeType="1"/>
            <a:stCxn id="49208" idx="2"/>
            <a:endCxn id="49211" idx="3"/>
          </p:cNvCxnSpPr>
          <p:nvPr/>
        </p:nvCxnSpPr>
        <p:spPr bwMode="auto">
          <a:xfrm rot="10800000">
            <a:off x="974725" y="4784725"/>
            <a:ext cx="1941513" cy="1525588"/>
          </a:xfrm>
          <a:prstGeom prst="curvedConnector2">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8" name="AutoShape 66"/>
          <p:cNvCxnSpPr>
            <a:cxnSpLocks noChangeShapeType="1"/>
            <a:stCxn id="49211" idx="6"/>
            <a:endCxn id="49208" idx="1"/>
          </p:cNvCxnSpPr>
          <p:nvPr/>
        </p:nvCxnSpPr>
        <p:spPr bwMode="auto">
          <a:xfrm>
            <a:off x="1404938" y="4581525"/>
            <a:ext cx="1584325" cy="1473200"/>
          </a:xfrm>
          <a:prstGeom prst="curvedConnector2">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9" name="AutoShape 67"/>
          <p:cNvCxnSpPr>
            <a:cxnSpLocks noChangeShapeType="1"/>
            <a:stCxn id="49210" idx="4"/>
            <a:endCxn id="49211" idx="1"/>
          </p:cNvCxnSpPr>
          <p:nvPr/>
        </p:nvCxnSpPr>
        <p:spPr bwMode="auto">
          <a:xfrm>
            <a:off x="576263" y="2492375"/>
            <a:ext cx="398462" cy="1884363"/>
          </a:xfrm>
          <a:prstGeom prst="straightConnector1">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ZoneTexte 2"/>
          <p:cNvSpPr txBox="1"/>
          <p:nvPr/>
        </p:nvSpPr>
        <p:spPr>
          <a:xfrm>
            <a:off x="6457950" y="2060848"/>
            <a:ext cx="2634054" cy="1938992"/>
          </a:xfrm>
          <a:prstGeom prst="rect">
            <a:avLst/>
          </a:prstGeom>
          <a:noFill/>
        </p:spPr>
        <p:txBody>
          <a:bodyPr wrap="none" rtlCol="0">
            <a:spAutoFit/>
          </a:bodyPr>
          <a:lstStyle/>
          <a:p>
            <a:r>
              <a:rPr lang="fr-FR" sz="2400" dirty="0" smtClean="0">
                <a:latin typeface="+mn-lt"/>
              </a:rPr>
              <a:t>{</a:t>
            </a:r>
            <a:r>
              <a:rPr lang="fr-FR" sz="2400" dirty="0" smtClean="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a</a:t>
            </a:r>
            <a:r>
              <a:rPr lang="fr-FR" sz="2400" dirty="0" smtClean="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a:t>
            </a:r>
            <a:r>
              <a:rPr lang="fr-FR" sz="2400" dirty="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b</a:t>
            </a:r>
            <a:r>
              <a:rPr lang="fr-FR" sz="2400" dirty="0" smtClean="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a:t>
            </a:r>
          </a:p>
          <a:p>
            <a:r>
              <a:rPr lang="fr-FR" sz="2400" dirty="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b</a:t>
            </a:r>
            <a:r>
              <a:rPr lang="fr-FR" sz="2400" dirty="0" smtClean="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a:t>
            </a:r>
            <a:r>
              <a:rPr lang="fr-FR" sz="2400" dirty="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a</a:t>
            </a:r>
            <a:r>
              <a:rPr lang="fr-FR" sz="2400" dirty="0" smtClean="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a:t>
            </a:r>
            <a:r>
              <a:rPr lang="fr-FR" sz="2400" dirty="0">
                <a:latin typeface="Verdana" panose="020B0604030504040204" pitchFamily="34" charset="0"/>
                <a:ea typeface="Verdana" panose="020B0604030504040204" pitchFamily="34" charset="0"/>
                <a:cs typeface="Verdana" panose="020B0604030504040204" pitchFamily="34" charset="0"/>
              </a:rPr>
              <a:t> "</a:t>
            </a:r>
            <a:r>
              <a:rPr lang="fr-FR" sz="2400" dirty="0" smtClean="0">
                <a:latin typeface="+mn-lt"/>
              </a:rPr>
              <a:t>c</a:t>
            </a:r>
            <a:r>
              <a:rPr lang="fr-FR" sz="2400" dirty="0" smtClean="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a:t>
            </a:r>
            <a:r>
              <a:rPr lang="fr-FR" sz="2400" dirty="0">
                <a:latin typeface="Verdana" panose="020B0604030504040204" pitchFamily="34" charset="0"/>
                <a:ea typeface="Verdana" panose="020B0604030504040204" pitchFamily="34" charset="0"/>
                <a:cs typeface="Verdana" panose="020B0604030504040204" pitchFamily="34" charset="0"/>
              </a:rPr>
              <a:t> "</a:t>
            </a:r>
            <a:r>
              <a:rPr lang="fr-FR" sz="2400" dirty="0" smtClean="0">
                <a:latin typeface="+mn-lt"/>
              </a:rPr>
              <a:t>d</a:t>
            </a:r>
            <a:r>
              <a:rPr lang="fr-FR" sz="2400" dirty="0" smtClean="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a:t>
            </a:r>
          </a:p>
          <a:p>
            <a:r>
              <a:rPr lang="fr-FR" sz="2400" dirty="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c</a:t>
            </a:r>
            <a:r>
              <a:rPr lang="fr-FR" sz="2400" dirty="0" smtClean="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a:t>
            </a:r>
            <a:r>
              <a:rPr lang="fr-FR" sz="2400" dirty="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a</a:t>
            </a:r>
            <a:r>
              <a:rPr lang="fr-FR" sz="2400" dirty="0" smtClean="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a:t>
            </a:r>
          </a:p>
          <a:p>
            <a:r>
              <a:rPr lang="fr-FR" sz="2400" dirty="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d</a:t>
            </a:r>
            <a:r>
              <a:rPr lang="fr-FR" sz="2400" dirty="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a:t>
            </a:r>
            <a:r>
              <a:rPr lang="fr-FR" sz="2400" dirty="0" smtClean="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d</a:t>
            </a:r>
            <a:r>
              <a:rPr lang="fr-FR" sz="2400" dirty="0" smtClean="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a:t>
            </a:r>
            <a:r>
              <a:rPr lang="fr-FR" sz="2400" dirty="0">
                <a:latin typeface="Verdana" panose="020B0604030504040204" pitchFamily="34" charset="0"/>
                <a:ea typeface="Verdana" panose="020B0604030504040204" pitchFamily="34" charset="0"/>
                <a:cs typeface="Verdana" panose="020B0604030504040204" pitchFamily="34" charset="0"/>
              </a:rPr>
              <a:t> "</a:t>
            </a:r>
            <a:r>
              <a:rPr lang="fr-FR" sz="2400" dirty="0" smtClean="0">
                <a:latin typeface="+mn-lt"/>
              </a:rPr>
              <a:t>e</a:t>
            </a:r>
            <a:r>
              <a:rPr lang="fr-FR" sz="2400" dirty="0" smtClean="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a:t>
            </a:r>
          </a:p>
          <a:p>
            <a:r>
              <a:rPr lang="fr-FR" sz="2400" dirty="0" smtClean="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e</a:t>
            </a:r>
            <a:r>
              <a:rPr lang="fr-FR" sz="2400" dirty="0" smtClean="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a:t>
            </a:r>
            <a:r>
              <a:rPr lang="fr-FR" sz="2400" dirty="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b</a:t>
            </a:r>
            <a:r>
              <a:rPr lang="fr-FR" sz="2400" dirty="0" smtClean="0">
                <a:latin typeface="Verdana" panose="020B0604030504040204" pitchFamily="34" charset="0"/>
                <a:ea typeface="Verdana" panose="020B0604030504040204" pitchFamily="34" charset="0"/>
                <a:cs typeface="Verdana" panose="020B0604030504040204" pitchFamily="34" charset="0"/>
              </a:rPr>
              <a:t>"</a:t>
            </a:r>
            <a:r>
              <a:rPr lang="fr-FR" sz="2400" dirty="0" smtClean="0">
                <a:latin typeface="+mn-lt"/>
              </a:rPr>
              <a:t>]}</a:t>
            </a:r>
            <a:endParaRPr lang="fr-FR" sz="2400" dirty="0">
              <a:latin typeface="+mn-lt"/>
            </a:endParaRPr>
          </a:p>
        </p:txBody>
      </p:sp>
    </p:spTree>
    <p:extLst>
      <p:ext uri="{BB962C8B-B14F-4D97-AF65-F5344CB8AC3E}">
        <p14:creationId xmlns:p14="http://schemas.microsoft.com/office/powerpoint/2010/main" val="3742442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50" y="365126"/>
            <a:ext cx="7886700" cy="882765"/>
          </a:xfrm>
        </p:spPr>
        <p:txBody>
          <a:bodyPr/>
          <a:lstStyle/>
          <a:p>
            <a:r>
              <a:rPr lang="fr-FR" dirty="0" smtClean="0"/>
              <a:t>Avec un dictionnaire</a:t>
            </a:r>
            <a:endParaRPr lang="fr-FR" dirty="0"/>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33</a:t>
            </a:fld>
            <a:endParaRPr lang="fr-FR" noProof="0"/>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178296"/>
            <a:ext cx="4629150" cy="3124200"/>
          </a:xfrm>
          <a:prstGeom prst="rect">
            <a:avLst/>
          </a:prstGeom>
          <a:ln>
            <a:solidFill>
              <a:schemeClr val="tx2"/>
            </a:solidFill>
          </a:ln>
        </p:spPr>
      </p:pic>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092" y="4406901"/>
            <a:ext cx="4448175" cy="2314575"/>
          </a:xfrm>
          <a:prstGeom prst="rect">
            <a:avLst/>
          </a:prstGeom>
          <a:ln>
            <a:solidFill>
              <a:schemeClr val="accent2"/>
            </a:solidFill>
          </a:ln>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0072" y="4222751"/>
            <a:ext cx="3600450" cy="2133600"/>
          </a:xfrm>
          <a:prstGeom prst="rect">
            <a:avLst/>
          </a:prstGeom>
          <a:ln>
            <a:solidFill>
              <a:schemeClr val="accent5"/>
            </a:solidFill>
          </a:ln>
        </p:spPr>
      </p:pic>
    </p:spTree>
    <p:extLst>
      <p:ext uri="{BB962C8B-B14F-4D97-AF65-F5344CB8AC3E}">
        <p14:creationId xmlns:p14="http://schemas.microsoft.com/office/powerpoint/2010/main" val="42242281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34</a:t>
            </a:fld>
            <a:endParaRPr lang="fr-FR" noProof="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152525"/>
            <a:ext cx="7467600" cy="4552950"/>
          </a:xfrm>
          <a:prstGeom prst="rect">
            <a:avLst/>
          </a:prstGeom>
        </p:spPr>
      </p:pic>
    </p:spTree>
    <p:extLst>
      <p:ext uri="{BB962C8B-B14F-4D97-AF65-F5344CB8AC3E}">
        <p14:creationId xmlns:p14="http://schemas.microsoft.com/office/powerpoint/2010/main" val="32282285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Rot="1" noChangeArrowheads="1"/>
          </p:cNvSpPr>
          <p:nvPr>
            <p:ph type="title"/>
          </p:nvPr>
        </p:nvSpPr>
        <p:spPr/>
        <p:txBody>
          <a:bodyPr>
            <a:normAutofit/>
          </a:bodyPr>
          <a:lstStyle/>
          <a:p>
            <a:r>
              <a:rPr lang="fr-FR" dirty="0">
                <a:solidFill>
                  <a:srgbClr val="FF0000"/>
                </a:solidFill>
              </a:rPr>
              <a:t>Exercices 2 </a:t>
            </a:r>
          </a:p>
        </p:txBody>
      </p:sp>
      <p:sp>
        <p:nvSpPr>
          <p:cNvPr id="415747" name="Rectangle 3"/>
          <p:cNvSpPr>
            <a:spLocks noGrp="1" noChangeArrowheads="1"/>
          </p:cNvSpPr>
          <p:nvPr>
            <p:ph idx="1"/>
          </p:nvPr>
        </p:nvSpPr>
        <p:spPr/>
        <p:txBody>
          <a:bodyPr>
            <a:normAutofit/>
          </a:bodyPr>
          <a:lstStyle/>
          <a:p>
            <a:pPr marL="609600" indent="-609600">
              <a:lnSpc>
                <a:spcPct val="90000"/>
              </a:lnSpc>
              <a:buFont typeface="Wingdings" pitchFamily="2" charset="2"/>
              <a:buAutoNum type="arabicPeriod"/>
            </a:pPr>
            <a:r>
              <a:rPr lang="fr-FR" sz="2800" dirty="0">
                <a:solidFill>
                  <a:srgbClr val="FF0000"/>
                </a:solidFill>
              </a:rPr>
              <a:t>Quel est le nombre maximum d’arcs d’un graphe simple orienté à </a:t>
            </a:r>
            <a:r>
              <a:rPr lang="fr-FR" sz="2800" i="1" dirty="0">
                <a:solidFill>
                  <a:srgbClr val="FF0000"/>
                </a:solidFill>
              </a:rPr>
              <a:t>n</a:t>
            </a:r>
            <a:r>
              <a:rPr lang="fr-FR" sz="2800" dirty="0">
                <a:solidFill>
                  <a:srgbClr val="FF0000"/>
                </a:solidFill>
              </a:rPr>
              <a:t> sommets avec boucles ?</a:t>
            </a:r>
          </a:p>
          <a:p>
            <a:pPr marL="609600" indent="-609600">
              <a:lnSpc>
                <a:spcPct val="90000"/>
              </a:lnSpc>
              <a:buFont typeface="Wingdings" pitchFamily="2" charset="2"/>
              <a:buAutoNum type="arabicPeriod"/>
            </a:pPr>
            <a:r>
              <a:rPr lang="fr-FR" sz="2800" dirty="0">
                <a:solidFill>
                  <a:srgbClr val="FF0000"/>
                </a:solidFill>
              </a:rPr>
              <a:t>….d’un graphe simple orienté sans boucle ?</a:t>
            </a:r>
          </a:p>
          <a:p>
            <a:pPr marL="609600" indent="-609600">
              <a:lnSpc>
                <a:spcPct val="90000"/>
              </a:lnSpc>
              <a:buFont typeface="Wingdings" pitchFamily="2" charset="2"/>
              <a:buAutoNum type="arabicPeriod"/>
            </a:pPr>
            <a:r>
              <a:rPr lang="fr-FR" sz="2800" dirty="0">
                <a:solidFill>
                  <a:srgbClr val="FF0000"/>
                </a:solidFill>
              </a:rPr>
              <a:t>Quel est le nombre maximum d’arêtes d’un graphe simple non orienté avec boucles ?</a:t>
            </a:r>
          </a:p>
          <a:p>
            <a:pPr marL="609600" indent="-609600">
              <a:lnSpc>
                <a:spcPct val="90000"/>
              </a:lnSpc>
              <a:buFont typeface="Wingdings" pitchFamily="2" charset="2"/>
              <a:buAutoNum type="arabicPeriod"/>
            </a:pPr>
            <a:r>
              <a:rPr lang="fr-FR" sz="2800" dirty="0">
                <a:solidFill>
                  <a:srgbClr val="FF0000"/>
                </a:solidFill>
              </a:rPr>
              <a:t>…d’un graphe simple non orienté sans boucle ?</a:t>
            </a:r>
          </a:p>
          <a:p>
            <a:pPr marL="609600" indent="-609600">
              <a:buFont typeface="Wingdings" pitchFamily="2" charset="2"/>
              <a:buAutoNum type="arabicPeriod"/>
            </a:pPr>
            <a:r>
              <a:rPr lang="fr-FR" sz="2800" dirty="0">
                <a:solidFill>
                  <a:srgbClr val="FF0000"/>
                </a:solidFill>
              </a:rPr>
              <a:t>Combien peut on construire de graphes </a:t>
            </a:r>
            <a:r>
              <a:rPr lang="fr-FR" sz="2800" dirty="0" smtClean="0">
                <a:solidFill>
                  <a:srgbClr val="FF0000"/>
                </a:solidFill>
              </a:rPr>
              <a:t>simples </a:t>
            </a:r>
            <a:r>
              <a:rPr lang="fr-FR" sz="2800" dirty="0">
                <a:solidFill>
                  <a:srgbClr val="FF0000"/>
                </a:solidFill>
              </a:rPr>
              <a:t>orientés différents à </a:t>
            </a:r>
            <a:r>
              <a:rPr lang="fr-FR" sz="2800" i="1" dirty="0">
                <a:solidFill>
                  <a:srgbClr val="FF0000"/>
                </a:solidFill>
              </a:rPr>
              <a:t>n</a:t>
            </a:r>
            <a:r>
              <a:rPr lang="fr-FR" sz="2800" dirty="0" smtClean="0">
                <a:solidFill>
                  <a:srgbClr val="FF0000"/>
                </a:solidFill>
              </a:rPr>
              <a:t> </a:t>
            </a:r>
            <a:r>
              <a:rPr lang="fr-FR" sz="2800" dirty="0">
                <a:solidFill>
                  <a:srgbClr val="FF0000"/>
                </a:solidFill>
              </a:rPr>
              <a:t>sommets ?</a:t>
            </a:r>
          </a:p>
          <a:p>
            <a:pPr marL="609600" indent="-609600">
              <a:buFont typeface="Wingdings" pitchFamily="2" charset="2"/>
              <a:buAutoNum type="arabicPeriod"/>
            </a:pPr>
            <a:r>
              <a:rPr lang="fr-FR" sz="2800" dirty="0">
                <a:solidFill>
                  <a:srgbClr val="FF0000"/>
                </a:solidFill>
              </a:rPr>
              <a:t>… à </a:t>
            </a:r>
            <a:r>
              <a:rPr lang="fr-FR" sz="2800" i="1" dirty="0">
                <a:solidFill>
                  <a:srgbClr val="FF0000"/>
                </a:solidFill>
              </a:rPr>
              <a:t>n</a:t>
            </a:r>
            <a:r>
              <a:rPr lang="fr-FR" sz="2800" dirty="0" smtClean="0">
                <a:solidFill>
                  <a:srgbClr val="FF0000"/>
                </a:solidFill>
              </a:rPr>
              <a:t> </a:t>
            </a:r>
            <a:r>
              <a:rPr lang="fr-FR" sz="2800" dirty="0">
                <a:solidFill>
                  <a:srgbClr val="FF0000"/>
                </a:solidFill>
              </a:rPr>
              <a:t>sommets et </a:t>
            </a:r>
            <a:r>
              <a:rPr lang="fr-FR" sz="2800" i="1" dirty="0" smtClean="0">
                <a:solidFill>
                  <a:srgbClr val="FF0000"/>
                </a:solidFill>
              </a:rPr>
              <a:t>m</a:t>
            </a:r>
            <a:r>
              <a:rPr lang="fr-FR" sz="2800" dirty="0" smtClean="0">
                <a:solidFill>
                  <a:srgbClr val="FF0000"/>
                </a:solidFill>
              </a:rPr>
              <a:t> </a:t>
            </a:r>
            <a:r>
              <a:rPr lang="fr-FR" sz="2800" dirty="0">
                <a:solidFill>
                  <a:srgbClr val="FF0000"/>
                </a:solidFill>
              </a:rPr>
              <a:t>arcs ?</a:t>
            </a:r>
          </a:p>
        </p:txBody>
      </p:sp>
      <p:sp>
        <p:nvSpPr>
          <p:cNvPr id="5" name="Espace réservé du numéro de diapositive 4"/>
          <p:cNvSpPr>
            <a:spLocks noGrp="1"/>
          </p:cNvSpPr>
          <p:nvPr>
            <p:ph type="sldNum" sz="quarter" idx="4294967295"/>
          </p:nvPr>
        </p:nvSpPr>
        <p:spPr>
          <a:xfrm>
            <a:off x="6457950" y="6356351"/>
            <a:ext cx="2057400" cy="365125"/>
          </a:xfrm>
        </p:spPr>
        <p:txBody>
          <a:bodyPr/>
          <a:lstStyle/>
          <a:p>
            <a:fld id="{673CA761-12D1-45BF-8C30-6D8CDB445AB1}" type="slidenum">
              <a:rPr lang="fr-FR"/>
              <a:pPr/>
              <a:t>35</a:t>
            </a:fld>
            <a:endParaRPr lang="fr-F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2240" y="22796"/>
            <a:ext cx="2320863" cy="1547242"/>
          </a:xfrm>
          <a:prstGeom prst="rect">
            <a:avLst/>
          </a:prstGeom>
        </p:spPr>
      </p:pic>
    </p:spTree>
    <p:extLst>
      <p:ext uri="{BB962C8B-B14F-4D97-AF65-F5344CB8AC3E}">
        <p14:creationId xmlns:p14="http://schemas.microsoft.com/office/powerpoint/2010/main" val="2628073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08EB25-6F75-6D4C-8628-915392642C3F}"/>
              </a:ext>
            </a:extLst>
          </p:cNvPr>
          <p:cNvSpPr>
            <a:spLocks noGrp="1"/>
          </p:cNvSpPr>
          <p:nvPr>
            <p:ph type="title"/>
          </p:nvPr>
        </p:nvSpPr>
        <p:spPr>
          <a:xfrm>
            <a:off x="539552" y="265815"/>
            <a:ext cx="7169968" cy="1143000"/>
          </a:xfrm>
        </p:spPr>
        <p:txBody>
          <a:bodyPr/>
          <a:lstStyle/>
          <a:p>
            <a:r>
              <a:rPr lang="fr-FR" dirty="0" smtClean="0"/>
              <a:t>Le cas particulier des arbres</a:t>
            </a:r>
            <a:endParaRPr lang="fr-FR" dirty="0"/>
          </a:p>
        </p:txBody>
      </p:sp>
      <p:sp>
        <p:nvSpPr>
          <p:cNvPr id="3" name="Espace réservé du contenu 2">
            <a:extLst>
              <a:ext uri="{FF2B5EF4-FFF2-40B4-BE49-F238E27FC236}">
                <a16:creationId xmlns:a16="http://schemas.microsoft.com/office/drawing/2014/main" id="{113E356E-3352-B34C-96E8-2246BA22C775}"/>
              </a:ext>
            </a:extLst>
          </p:cNvPr>
          <p:cNvSpPr>
            <a:spLocks noGrp="1"/>
          </p:cNvSpPr>
          <p:nvPr>
            <p:ph idx="1"/>
          </p:nvPr>
        </p:nvSpPr>
        <p:spPr>
          <a:xfrm>
            <a:off x="457200" y="1600200"/>
            <a:ext cx="6000750" cy="1129284"/>
          </a:xfrm>
        </p:spPr>
        <p:txBody>
          <a:bodyPr>
            <a:noAutofit/>
          </a:bodyPr>
          <a:lstStyle/>
          <a:p>
            <a:pPr marL="0" indent="0">
              <a:buNone/>
            </a:pPr>
            <a:r>
              <a:rPr lang="en-US" sz="2800" dirty="0" err="1"/>
              <a:t>Soit</a:t>
            </a:r>
            <a:r>
              <a:rPr lang="en-US" sz="2800" dirty="0"/>
              <a:t> G= (X,A) un </a:t>
            </a:r>
            <a:r>
              <a:rPr lang="en-US" sz="2800" dirty="0" err="1"/>
              <a:t>graphe</a:t>
            </a:r>
            <a:r>
              <a:rPr lang="en-US" sz="2800" dirty="0"/>
              <a:t> (non) </a:t>
            </a:r>
            <a:r>
              <a:rPr lang="en-US" sz="2800" dirty="0" err="1"/>
              <a:t>orienté</a:t>
            </a:r>
            <a:r>
              <a:rPr lang="en-US" sz="2800" dirty="0"/>
              <a:t> </a:t>
            </a:r>
            <a:r>
              <a:rPr lang="en-US" sz="2800" dirty="0" err="1"/>
              <a:t>tel</a:t>
            </a:r>
            <a:r>
              <a:rPr lang="en-US" sz="2800" dirty="0"/>
              <a:t> que |X| = n. G </a:t>
            </a:r>
            <a:r>
              <a:rPr lang="en-US" sz="2800" dirty="0" err="1"/>
              <a:t>est</a:t>
            </a:r>
            <a:r>
              <a:rPr lang="en-US" sz="2800" dirty="0"/>
              <a:t> </a:t>
            </a:r>
            <a:r>
              <a:rPr lang="en-US" sz="2800" dirty="0">
                <a:solidFill>
                  <a:schemeClr val="accent6"/>
                </a:solidFill>
              </a:rPr>
              <a:t>un </a:t>
            </a:r>
            <a:r>
              <a:rPr lang="en-US" sz="2800" dirty="0" err="1">
                <a:solidFill>
                  <a:schemeClr val="accent6"/>
                </a:solidFill>
              </a:rPr>
              <a:t>arbre</a:t>
            </a:r>
            <a:r>
              <a:rPr lang="en-US" sz="2800" dirty="0">
                <a:solidFill>
                  <a:schemeClr val="accent6"/>
                </a:solidFill>
              </a:rPr>
              <a:t> </a:t>
            </a:r>
            <a:r>
              <a:rPr lang="en-US" sz="2800" dirty="0" err="1">
                <a:solidFill>
                  <a:schemeClr val="accent6"/>
                </a:solidFill>
              </a:rPr>
              <a:t>si</a:t>
            </a:r>
            <a:r>
              <a:rPr lang="en-US" sz="2800" dirty="0">
                <a:solidFill>
                  <a:schemeClr val="accent6"/>
                </a:solidFill>
              </a:rPr>
              <a:t> et </a:t>
            </a:r>
            <a:r>
              <a:rPr lang="en-US" sz="2800" dirty="0" err="1">
                <a:solidFill>
                  <a:schemeClr val="accent6"/>
                </a:solidFill>
              </a:rPr>
              <a:t>seulement</a:t>
            </a:r>
            <a:r>
              <a:rPr lang="en-US" sz="2800" dirty="0">
                <a:solidFill>
                  <a:schemeClr val="accent6"/>
                </a:solidFill>
              </a:rPr>
              <a:t> </a:t>
            </a:r>
            <a:r>
              <a:rPr lang="en-US" sz="2800" dirty="0" err="1">
                <a:solidFill>
                  <a:schemeClr val="accent6"/>
                </a:solidFill>
              </a:rPr>
              <a:t>si</a:t>
            </a:r>
            <a:r>
              <a:rPr lang="en-US" sz="2800" dirty="0">
                <a:solidFill>
                  <a:schemeClr val="accent6"/>
                </a:solidFill>
              </a:rPr>
              <a:t> </a:t>
            </a:r>
            <a:r>
              <a:rPr lang="en-US" sz="2800" dirty="0"/>
              <a:t>: </a:t>
            </a:r>
          </a:p>
          <a:p>
            <a:pPr marL="0" indent="0">
              <a:buNone/>
            </a:pPr>
            <a:endParaRPr lang="en-US" sz="2800" dirty="0"/>
          </a:p>
          <a:p>
            <a:endParaRPr lang="en-US" sz="2800" dirty="0"/>
          </a:p>
        </p:txBody>
      </p:sp>
      <p:sp>
        <p:nvSpPr>
          <p:cNvPr id="4" name="Espace réservé du numéro de diapositive 3">
            <a:extLst>
              <a:ext uri="{FF2B5EF4-FFF2-40B4-BE49-F238E27FC236}">
                <a16:creationId xmlns:a16="http://schemas.microsoft.com/office/drawing/2014/main" id="{7E74C85E-0801-304A-83E4-BC7B3D05C18B}"/>
              </a:ext>
            </a:extLst>
          </p:cNvPr>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36</a:t>
            </a:fld>
            <a:endParaRPr lang="fr-FR" noProof="0"/>
          </a:p>
        </p:txBody>
      </p:sp>
      <p:pic>
        <p:nvPicPr>
          <p:cNvPr id="5" name="Picture 4" descr="arbre">
            <a:extLst>
              <a:ext uri="{FF2B5EF4-FFF2-40B4-BE49-F238E27FC236}">
                <a16:creationId xmlns:a16="http://schemas.microsoft.com/office/drawing/2014/main" id="{8E6E3946-5F96-3B4B-8D69-3E04E9DEFA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6716056" y="505701"/>
            <a:ext cx="2623692" cy="20152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ZoneTexte 5">
            <a:extLst>
              <a:ext uri="{FF2B5EF4-FFF2-40B4-BE49-F238E27FC236}">
                <a16:creationId xmlns:a16="http://schemas.microsoft.com/office/drawing/2014/main" id="{4E2FD3CC-4EF7-1744-93B9-02B2B54D5786}"/>
              </a:ext>
            </a:extLst>
          </p:cNvPr>
          <p:cNvSpPr txBox="1"/>
          <p:nvPr/>
        </p:nvSpPr>
        <p:spPr>
          <a:xfrm>
            <a:off x="389552" y="2920869"/>
            <a:ext cx="8364895" cy="2523768"/>
          </a:xfrm>
          <a:prstGeom prst="rect">
            <a:avLst/>
          </a:prstGeom>
          <a:noFill/>
        </p:spPr>
        <p:txBody>
          <a:bodyPr wrap="square" rtlCol="0">
            <a:spAutoFit/>
          </a:bodyPr>
          <a:lstStyle/>
          <a:p>
            <a:pPr marL="914400" lvl="1" indent="-457200">
              <a:buFont typeface="Arial" panose="020B0604020202020204" pitchFamily="34" charset="0"/>
              <a:buChar char="•"/>
            </a:pPr>
            <a:r>
              <a:rPr lang="fr-FR" sz="2600" dirty="0">
                <a:latin typeface="+mn-lt"/>
              </a:rPr>
              <a:t>G </a:t>
            </a:r>
            <a:r>
              <a:rPr lang="fr-FR" sz="2600" dirty="0" smtClean="0">
                <a:latin typeface="+mn-lt"/>
              </a:rPr>
              <a:t>est connexe et </a:t>
            </a:r>
            <a:r>
              <a:rPr lang="fr-FR" sz="2600" dirty="0">
                <a:latin typeface="+mn-lt"/>
              </a:rPr>
              <a:t>G </a:t>
            </a:r>
            <a:r>
              <a:rPr lang="fr-FR" sz="2600" dirty="0" smtClean="0">
                <a:latin typeface="+mn-lt"/>
              </a:rPr>
              <a:t>est sans cycle</a:t>
            </a:r>
            <a:r>
              <a:rPr lang="fr-FR" sz="2600" dirty="0">
                <a:latin typeface="+mn-lt"/>
              </a:rPr>
              <a:t>.</a:t>
            </a:r>
          </a:p>
          <a:p>
            <a:pPr marL="914400" lvl="1" indent="-457200">
              <a:buFont typeface="Arial" panose="020B0604020202020204" pitchFamily="34" charset="0"/>
              <a:buChar char="•"/>
            </a:pPr>
            <a:r>
              <a:rPr lang="fr-FR" sz="2600" dirty="0">
                <a:latin typeface="+mn-lt"/>
              </a:rPr>
              <a:t>G est sans cycle avec n-1 arêtes</a:t>
            </a:r>
          </a:p>
          <a:p>
            <a:pPr marL="914400" lvl="1" indent="-457200">
              <a:buFont typeface="Arial" panose="020B0604020202020204" pitchFamily="34" charset="0"/>
              <a:buChar char="•"/>
            </a:pPr>
            <a:r>
              <a:rPr lang="fr-FR" sz="2600" dirty="0">
                <a:latin typeface="+mn-lt"/>
                <a:sym typeface="Symbol" charset="0"/>
              </a:rPr>
              <a:t> x, y  X, il existe une chaîne unique (ne passant pas deux fois par le même sommet) joignant x à y</a:t>
            </a:r>
          </a:p>
          <a:p>
            <a:pPr marL="742950" lvl="1" indent="-285750">
              <a:buFont typeface="Arial" panose="020B0604020202020204" pitchFamily="34" charset="0"/>
              <a:buChar char="•"/>
            </a:pPr>
            <a:endParaRPr lang="fr-FR" dirty="0">
              <a:latin typeface="+mn-lt"/>
              <a:sym typeface="Symbol" charset="0"/>
            </a:endParaRPr>
          </a:p>
          <a:p>
            <a:pPr lvl="1"/>
            <a:r>
              <a:rPr lang="fr-FR" dirty="0">
                <a:latin typeface="+mn-lt"/>
                <a:sym typeface="Symbol" charset="0"/>
              </a:rPr>
              <a:t>(toutes ces définitions sont équivalentes)</a:t>
            </a:r>
          </a:p>
          <a:p>
            <a:pPr lvl="1"/>
            <a:endParaRPr lang="fr-FR" dirty="0">
              <a:latin typeface="+mn-lt"/>
              <a:sym typeface="Symbol" charset="0"/>
            </a:endParaRPr>
          </a:p>
        </p:txBody>
      </p:sp>
    </p:spTree>
    <p:extLst>
      <p:ext uri="{BB962C8B-B14F-4D97-AF65-F5344CB8AC3E}">
        <p14:creationId xmlns:p14="http://schemas.microsoft.com/office/powerpoint/2010/main" val="177252988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E861CB-6B2D-2641-B696-D09D9DF245BA}"/>
              </a:ext>
            </a:extLst>
          </p:cNvPr>
          <p:cNvSpPr>
            <a:spLocks noGrp="1"/>
          </p:cNvSpPr>
          <p:nvPr>
            <p:ph type="title"/>
          </p:nvPr>
        </p:nvSpPr>
        <p:spPr/>
        <p:txBody>
          <a:bodyPr/>
          <a:lstStyle/>
          <a:p>
            <a:r>
              <a:rPr lang="en-US" dirty="0" err="1" smtClean="0"/>
              <a:t>Quelques</a:t>
            </a:r>
            <a:r>
              <a:rPr lang="en-US" dirty="0" smtClean="0"/>
              <a:t> </a:t>
            </a:r>
            <a:r>
              <a:rPr lang="en-US" dirty="0" err="1" smtClean="0"/>
              <a:t>algorithmes</a:t>
            </a:r>
            <a:r>
              <a:rPr lang="en-US" dirty="0" smtClean="0"/>
              <a:t> </a:t>
            </a:r>
            <a:r>
              <a:rPr lang="en-US" dirty="0"/>
              <a:t>sur les </a:t>
            </a:r>
            <a:r>
              <a:rPr lang="en-US" dirty="0" err="1"/>
              <a:t>graphes</a:t>
            </a:r>
            <a:endParaRPr lang="en-US" dirty="0"/>
          </a:p>
        </p:txBody>
      </p:sp>
      <p:sp>
        <p:nvSpPr>
          <p:cNvPr id="3" name="Espace réservé du texte 2">
            <a:extLst>
              <a:ext uri="{FF2B5EF4-FFF2-40B4-BE49-F238E27FC236}">
                <a16:creationId xmlns:a16="http://schemas.microsoft.com/office/drawing/2014/main" id="{E8B71769-3EEB-C94C-A508-AB18C9836155}"/>
              </a:ext>
            </a:extLst>
          </p:cNvPr>
          <p:cNvSpPr>
            <a:spLocks noGrp="1"/>
          </p:cNvSpPr>
          <p:nvPr>
            <p:ph type="body" idx="1"/>
          </p:nvPr>
        </p:nvSpPr>
        <p:spPr/>
        <p:txBody>
          <a:bodyPr/>
          <a:lstStyle/>
          <a:p>
            <a:endParaRPr lang="en-US"/>
          </a:p>
        </p:txBody>
      </p:sp>
      <p:sp>
        <p:nvSpPr>
          <p:cNvPr id="4" name="Espace réservé du numéro de diapositive 3">
            <a:extLst>
              <a:ext uri="{FF2B5EF4-FFF2-40B4-BE49-F238E27FC236}">
                <a16:creationId xmlns:a16="http://schemas.microsoft.com/office/drawing/2014/main" id="{49CE951A-F107-6B4D-BD24-1A23014AF4E8}"/>
              </a:ext>
            </a:extLst>
          </p:cNvPr>
          <p:cNvSpPr>
            <a:spLocks noGrp="1"/>
          </p:cNvSpPr>
          <p:nvPr>
            <p:ph type="sldNum" sz="quarter" idx="4294967295"/>
          </p:nvPr>
        </p:nvSpPr>
        <p:spPr>
          <a:xfrm>
            <a:off x="6457950" y="6356351"/>
            <a:ext cx="2057400" cy="365125"/>
          </a:xfrm>
        </p:spPr>
        <p:txBody>
          <a:bodyPr/>
          <a:lstStyle/>
          <a:p>
            <a:fld id="{782EDAE5-F9FA-4E3B-B6EE-D766A9337C4B}" type="slidenum">
              <a:rPr lang="fr-FR" smtClean="0"/>
              <a:pPr/>
              <a:t>37</a:t>
            </a:fld>
            <a:endParaRPr lang="fr-FR"/>
          </a:p>
        </p:txBody>
      </p:sp>
    </p:spTree>
    <p:extLst>
      <p:ext uri="{BB962C8B-B14F-4D97-AF65-F5344CB8AC3E}">
        <p14:creationId xmlns:p14="http://schemas.microsoft.com/office/powerpoint/2010/main" val="336743496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Explorer/parcourir un graphe</a:t>
            </a:r>
            <a:endParaRPr lang="fr-FR" dirty="0"/>
          </a:p>
        </p:txBody>
      </p:sp>
      <p:sp>
        <p:nvSpPr>
          <p:cNvPr id="3" name="Espace réservé du contenu 2"/>
          <p:cNvSpPr>
            <a:spLocks noGrp="1"/>
          </p:cNvSpPr>
          <p:nvPr>
            <p:ph idx="1"/>
          </p:nvPr>
        </p:nvSpPr>
        <p:spPr/>
        <p:txBody>
          <a:bodyPr>
            <a:normAutofit/>
          </a:bodyPr>
          <a:lstStyle/>
          <a:p>
            <a:r>
              <a:rPr lang="fr-FR" sz="2800" dirty="0" smtClean="0"/>
              <a:t>Nous avons vu un premier algorithme : le </a:t>
            </a:r>
            <a:r>
              <a:rPr lang="fr-FR" sz="2800" i="1" dirty="0" err="1" smtClean="0"/>
              <a:t>random</a:t>
            </a:r>
            <a:r>
              <a:rPr lang="fr-FR" sz="2800" i="1" dirty="0" smtClean="0"/>
              <a:t> </a:t>
            </a:r>
            <a:r>
              <a:rPr lang="fr-FR" sz="2800" i="1" dirty="0" err="1" smtClean="0"/>
              <a:t>walk</a:t>
            </a:r>
            <a:r>
              <a:rPr lang="fr-FR" sz="2800" dirty="0" smtClean="0"/>
              <a:t>. Utilisé en pratique sur des grands graphes pour bénéficier de propriétés statistiques.</a:t>
            </a:r>
          </a:p>
          <a:p>
            <a:r>
              <a:rPr lang="fr-FR" sz="2800" dirty="0" smtClean="0"/>
              <a:t>Mais si on a un graphe qu’on veut explorer systématiquement, par exemple pour connaître la liste des sommets ?</a:t>
            </a:r>
          </a:p>
          <a:p>
            <a:endParaRPr lang="fr-FR" sz="2800" dirty="0"/>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38</a:t>
            </a:fld>
            <a:endParaRPr lang="fr-FR" noProof="0"/>
          </a:p>
        </p:txBody>
      </p:sp>
    </p:spTree>
    <p:extLst>
      <p:ext uri="{BB962C8B-B14F-4D97-AF65-F5344CB8AC3E}">
        <p14:creationId xmlns:p14="http://schemas.microsoft.com/office/powerpoint/2010/main" val="32613784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1026">
            <a:extLst>
              <a:ext uri="{FF2B5EF4-FFF2-40B4-BE49-F238E27FC236}">
                <a16:creationId xmlns:a16="http://schemas.microsoft.com/office/drawing/2014/main" id="{251E0BAF-0781-C740-B0D7-7B26D431DF2B}"/>
              </a:ext>
            </a:extLst>
          </p:cNvPr>
          <p:cNvSpPr>
            <a:spLocks noGrp="1" noChangeArrowheads="1"/>
          </p:cNvSpPr>
          <p:nvPr>
            <p:ph type="title"/>
          </p:nvPr>
        </p:nvSpPr>
        <p:spPr>
          <a:xfrm>
            <a:off x="406400" y="228600"/>
            <a:ext cx="8737600" cy="1143000"/>
          </a:xfrm>
        </p:spPr>
        <p:txBody>
          <a:bodyPr>
            <a:normAutofit/>
          </a:bodyPr>
          <a:lstStyle/>
          <a:p>
            <a:pPr eaLnBrk="1" fontAlgn="auto" hangingPunct="1">
              <a:spcAft>
                <a:spcPts val="0"/>
              </a:spcAft>
              <a:defRPr/>
            </a:pPr>
            <a:r>
              <a:rPr lang="fr-FR" dirty="0" smtClean="0"/>
              <a:t>Exemple introductif : on part d’Arad</a:t>
            </a:r>
            <a:endParaRPr lang="fr-FR" sz="3600" dirty="0"/>
          </a:p>
        </p:txBody>
      </p:sp>
      <p:sp>
        <p:nvSpPr>
          <p:cNvPr id="28675" name="Espace réservé du pied de page 4">
            <a:extLst>
              <a:ext uri="{FF2B5EF4-FFF2-40B4-BE49-F238E27FC236}">
                <a16:creationId xmlns:a16="http://schemas.microsoft.com/office/drawing/2014/main" id="{18827BA5-B2F2-3D48-A3C9-CF436AC582A8}"/>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ahoma" panose="020B0604030504040204" pitchFamily="34" charset="0"/>
              </a:defRPr>
            </a:lvl1pPr>
            <a:lvl2pPr marL="742950" indent="-285750">
              <a:defRPr sz="2400">
                <a:solidFill>
                  <a:schemeClr val="tx1"/>
                </a:solidFill>
                <a:latin typeface="Tahoma" panose="020B0604030504040204" pitchFamily="34" charset="0"/>
              </a:defRPr>
            </a:lvl2pPr>
            <a:lvl3pPr marL="1143000" indent="-228600">
              <a:defRPr sz="2400">
                <a:solidFill>
                  <a:schemeClr val="tx1"/>
                </a:solidFill>
                <a:latin typeface="Tahoma" panose="020B0604030504040204" pitchFamily="34" charset="0"/>
              </a:defRPr>
            </a:lvl3pPr>
            <a:lvl4pPr marL="1600200" indent="-228600">
              <a:defRPr sz="2400">
                <a:solidFill>
                  <a:schemeClr val="tx1"/>
                </a:solidFill>
                <a:latin typeface="Tahoma" panose="020B0604030504040204" pitchFamily="34" charset="0"/>
              </a:defRPr>
            </a:lvl4pPr>
            <a:lvl5pPr marL="2057400" indent="-22860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r>
              <a:rPr lang="fr-FR" altLang="fr-FR" sz="1000">
                <a:solidFill>
                  <a:schemeClr val="bg2"/>
                </a:solidFill>
                <a:latin typeface="Arial" panose="020B0604020202020204" pitchFamily="34" charset="0"/>
              </a:rPr>
              <a:t>Option IA / Marie-Odile Cordier / 2013</a:t>
            </a:r>
          </a:p>
        </p:txBody>
      </p:sp>
      <p:sp>
        <p:nvSpPr>
          <p:cNvPr id="28676" name="Espace réservé du numéro de diapositive 5">
            <a:extLst>
              <a:ext uri="{FF2B5EF4-FFF2-40B4-BE49-F238E27FC236}">
                <a16:creationId xmlns:a16="http://schemas.microsoft.com/office/drawing/2014/main" id="{FC961565-E7D9-E444-B43E-F673439A3CAD}"/>
              </a:ext>
            </a:extLst>
          </p:cNvPr>
          <p:cNvSpPr>
            <a:spLocks noGrp="1"/>
          </p:cNvSpPr>
          <p:nvPr>
            <p:ph type="sldNum" sz="quarter" idx="4294967295"/>
          </p:nvPr>
        </p:nvSpPr>
        <p:spPr bwMode="auto">
          <a:xfrm>
            <a:off x="6457950" y="6356351"/>
            <a:ext cx="20574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defRPr>
            </a:lvl1pPr>
            <a:lvl2pPr marL="742950" indent="-285750">
              <a:defRPr sz="2400">
                <a:solidFill>
                  <a:schemeClr val="tx1"/>
                </a:solidFill>
                <a:latin typeface="Tahoma" panose="020B0604030504040204" pitchFamily="34" charset="0"/>
              </a:defRPr>
            </a:lvl2pPr>
            <a:lvl3pPr marL="1143000" indent="-228600">
              <a:defRPr sz="2400">
                <a:solidFill>
                  <a:schemeClr val="tx1"/>
                </a:solidFill>
                <a:latin typeface="Tahoma" panose="020B0604030504040204" pitchFamily="34" charset="0"/>
              </a:defRPr>
            </a:lvl3pPr>
            <a:lvl4pPr marL="1600200" indent="-228600">
              <a:defRPr sz="2400">
                <a:solidFill>
                  <a:schemeClr val="tx1"/>
                </a:solidFill>
                <a:latin typeface="Tahoma" panose="020B0604030504040204" pitchFamily="34" charset="0"/>
              </a:defRPr>
            </a:lvl4pPr>
            <a:lvl5pPr marL="2057400" indent="-22860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fld id="{0CE253EF-8CBF-A549-8256-CDB882F6F94A}" type="slidenum">
              <a:rPr lang="fr-FR" altLang="fr-FR" sz="1400">
                <a:solidFill>
                  <a:schemeClr val="bg2"/>
                </a:solidFill>
                <a:latin typeface="Arial" panose="020B0604020202020204" pitchFamily="34" charset="0"/>
              </a:rPr>
              <a:pPr/>
              <a:t>39</a:t>
            </a:fld>
            <a:endParaRPr lang="fr-FR" altLang="fr-FR" sz="1400">
              <a:solidFill>
                <a:schemeClr val="bg2"/>
              </a:solidFill>
              <a:latin typeface="Arial" panose="020B0604020202020204" pitchFamily="34" charset="0"/>
            </a:endParaRPr>
          </a:p>
        </p:txBody>
      </p:sp>
      <p:pic>
        <p:nvPicPr>
          <p:cNvPr id="28677" name="Picture 1099" descr="romania">
            <a:extLst>
              <a:ext uri="{FF2B5EF4-FFF2-40B4-BE49-F238E27FC236}">
                <a16:creationId xmlns:a16="http://schemas.microsoft.com/office/drawing/2014/main" id="{7F3F2C8D-D1C3-1246-9A39-5DEAA5B1B5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209800"/>
            <a:ext cx="72390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Rectangle 1100">
            <a:extLst>
              <a:ext uri="{FF2B5EF4-FFF2-40B4-BE49-F238E27FC236}">
                <a16:creationId xmlns:a16="http://schemas.microsoft.com/office/drawing/2014/main" id="{6AE911C1-ADC6-1B4D-BBE5-0DFDF33BD409}"/>
              </a:ext>
            </a:extLst>
          </p:cNvPr>
          <p:cNvSpPr>
            <a:spLocks noChangeArrowheads="1"/>
          </p:cNvSpPr>
          <p:nvPr/>
        </p:nvSpPr>
        <p:spPr bwMode="auto">
          <a:xfrm>
            <a:off x="457200" y="1600200"/>
            <a:ext cx="8153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Clr>
                <a:schemeClr val="accent2"/>
              </a:buClr>
              <a:buFont typeface="Monotype Sorts" pitchFamily="2" charset="2"/>
              <a:buNone/>
              <a:defRPr/>
            </a:pPr>
            <a:r>
              <a:rPr kumimoji="1" lang="fr-FR" sz="2800" u="sng" dirty="0">
                <a:latin typeface="Tahoma" charset="0"/>
                <a:sym typeface="Symbol" pitchFamily="18" charset="2"/>
              </a:rPr>
              <a:t>Voyage en Roumanie</a:t>
            </a:r>
            <a:r>
              <a:rPr kumimoji="1" lang="fr-FR" sz="2800" dirty="0">
                <a:latin typeface="Tahoma" charset="0"/>
                <a:sym typeface="Symbol" pitchFamily="18" charset="2"/>
              </a:rPr>
              <a:t> </a:t>
            </a:r>
            <a:r>
              <a:rPr kumimoji="1" lang="fr-FR" sz="1050" dirty="0">
                <a:latin typeface="Tahoma" charset="0"/>
                <a:sym typeface="Symbol" pitchFamily="18" charset="2"/>
              </a:rPr>
              <a:t>(d’après S. Russel et P. </a:t>
            </a:r>
            <a:r>
              <a:rPr kumimoji="1" lang="fr-FR" sz="1050" dirty="0" err="1">
                <a:latin typeface="Tahoma" charset="0"/>
                <a:sym typeface="Symbol" pitchFamily="18" charset="2"/>
              </a:rPr>
              <a:t>Norvig</a:t>
            </a:r>
            <a:r>
              <a:rPr kumimoji="1" lang="fr-FR" sz="1050" dirty="0">
                <a:latin typeface="Tahoma" charset="0"/>
                <a:sym typeface="Symbol" pitchFamily="18" charset="2"/>
              </a:rPr>
              <a:t>)</a:t>
            </a:r>
          </a:p>
          <a:p>
            <a:pPr marL="342900" indent="-342900">
              <a:spcBef>
                <a:spcPct val="20000"/>
              </a:spcBef>
              <a:buClr>
                <a:schemeClr val="accent2"/>
              </a:buClr>
              <a:buFont typeface="Monotype Sorts" pitchFamily="2" charset="2"/>
              <a:buNone/>
              <a:defRPr/>
            </a:pPr>
            <a:endParaRPr kumimoji="1" lang="fr-FR" dirty="0">
              <a:latin typeface="Tahoma" charset="0"/>
              <a:sym typeface="Symbol" pitchFamily="18" charset="2"/>
            </a:endParaRPr>
          </a:p>
        </p:txBody>
      </p:sp>
    </p:spTree>
    <p:extLst>
      <p:ext uri="{BB962C8B-B14F-4D97-AF65-F5344CB8AC3E}">
        <p14:creationId xmlns:p14="http://schemas.microsoft.com/office/powerpoint/2010/main" val="559122182"/>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2"/>
          <p:cNvSpPr>
            <a:spLocks noGrp="1" noChangeArrowheads="1"/>
          </p:cNvSpPr>
          <p:nvPr>
            <p:ph type="ctrTitle"/>
          </p:nvPr>
        </p:nvSpPr>
        <p:spPr>
          <a:xfrm>
            <a:off x="699441" y="548680"/>
            <a:ext cx="7772400" cy="1090387"/>
          </a:xfrm>
        </p:spPr>
        <p:txBody>
          <a:bodyPr>
            <a:normAutofit/>
          </a:bodyPr>
          <a:lstStyle/>
          <a:p>
            <a:r>
              <a:rPr lang="fr-FR" sz="3600" dirty="0"/>
              <a:t>Des graphes naturellement partout !!</a:t>
            </a:r>
          </a:p>
        </p:txBody>
      </p:sp>
      <p:sp>
        <p:nvSpPr>
          <p:cNvPr id="5" name="Rectangle 15"/>
          <p:cNvSpPr>
            <a:spLocks noGrp="1" noChangeArrowheads="1"/>
          </p:cNvSpPr>
          <p:nvPr>
            <p:ph type="sldNum" sz="quarter" idx="4294967295"/>
          </p:nvPr>
        </p:nvSpPr>
        <p:spPr>
          <a:xfrm>
            <a:off x="6457950" y="6356351"/>
            <a:ext cx="2057400" cy="365125"/>
          </a:xfrm>
        </p:spPr>
        <p:txBody>
          <a:bodyPr/>
          <a:lstStyle/>
          <a:p>
            <a:fld id="{A78BDB7F-5B1D-481D-8301-9EBBAAE1A56E}" type="slidenum">
              <a:rPr lang="fr-FR"/>
              <a:pPr/>
              <a:t>4</a:t>
            </a:fld>
            <a:endParaRPr lang="fr-FR"/>
          </a:p>
        </p:txBody>
      </p:sp>
      <p:pic>
        <p:nvPicPr>
          <p:cNvPr id="6" name="Picture 4" descr="molecules2">
            <a:extLst>
              <a:ext uri="{FF2B5EF4-FFF2-40B4-BE49-F238E27FC236}">
                <a16:creationId xmlns:a16="http://schemas.microsoft.com/office/drawing/2014/main" id="{37F52AA7-3BB0-604C-86F7-1FF2ACFF80A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44517" y="2073975"/>
            <a:ext cx="1476930" cy="1739767"/>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3" descr="reseaux">
            <a:extLst>
              <a:ext uri="{FF2B5EF4-FFF2-40B4-BE49-F238E27FC236}">
                <a16:creationId xmlns:a16="http://schemas.microsoft.com/office/drawing/2014/main" id="{FF504C73-7FE1-1144-A1D5-21DA19A5FD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61775" y="2943858"/>
            <a:ext cx="3316449" cy="2487337"/>
          </a:xfrm>
          <a:prstGeom prst="rect">
            <a:avLst/>
          </a:prstGeom>
          <a:noFill/>
          <a:extLst>
            <a:ext uri="{909E8E84-426E-40dd-AFC4-6F175D3DCCD1}">
              <a14:hiddenFill xmlns:a14="http://schemas.microsoft.com/office/drawing/2010/main" xmlns="">
                <a:solidFill>
                  <a:srgbClr val="FFFFFF"/>
                </a:solidFill>
              </a14:hiddenFill>
            </a:ext>
          </a:extLst>
        </p:spPr>
      </p:pic>
      <p:pic>
        <p:nvPicPr>
          <p:cNvPr id="28674" name="Picture 2" descr="data:image/jpeg;base64,/9j/4AAQSkZJRgABAQAAAQABAAD/2wCEAAkGBxISEhUTExMVFhUXGBUYGBcVGBoYFxoYGhgWFhkXGBoYHiggHRomHRYXITEhJSkrLi4uGCAzODMsNygtLisBCgoKDg0OGxAQGy8lICUrLSstLS0tLS0tKy8tLS0tLS8tNTIvKy0tLy0vLS0tLS0tLS0tLS0tLS0tLS0tLS0tLf/AABEIAK4BIgMBIgACEQEDEQH/xAAbAAACAwEBAQAAAAAAAAAAAAAABAEDBQIGB//EADsQAAIBAwMBBgMHAwMDBQAAAAECEQADIQQSMUEFEyJRYXGBkaEGFDJCUrHBI9HwYnLhFTNTQ4KSovH/xAAZAQADAQEBAAAAAAAAAAAAAAAAAgMBBAX/xAAvEQACAgEDAgQFBAIDAAAAAAAAAQIRAxIhMQRRE0FhcSIygZGhsdHh8CPBFDNS/9oADAMBAAIRAxEAPwD2lFFFUOcKCYzRUMJoAq7qW3E46Dp70h2hqpICnHmPPindUoEt6Qfj1Hr/AHrEVoM8+9aBq6G1cwzMY8j1p6sVe0Lg6j2gRWnorrMssAPKPKgC+iiisAKmoooA19EPDumSeaYrG098occdRTZ7RHRTSNFVJUXarUhPU+Vef1+qa3eS/H+lh/pPFdajtFdx3Ez18JP7DiqL+rtOpUk5xlW56Hj2pkqKYM2nJb44fszKuvuYt5kn55rmuEJGCGGWAYqQrFcMFYiCR1iuzTkcmPTNxW+5VP6mZgoCqGJO1edqzwK0ezeziZcsyhlKlVJXcpOQ0cgxxWeizk16LQj+mvtQzv6nNHGvDhzSvt9P3JfR2yZKKfhU2tMimVVQfMCo7+X2CMCSf4FV7b/6rZ/9rD+aU8061e/AWJJ5PSM1F3RBwu4mRyfPzpK/2k9tFZxb8T3LYIbxbkmSyR4QYwZPTzFN2e0bZXcWCxzJ/bzrNSKRxz2aR53QLCkeTMPrTSyDI5GQRS7Du4dipW8DdTY24hSYhwB4T8+vkast3AwkHFZjXwpFeskpZpSR9B0zSikkEwJI4mra879l9YoBtE+IkkTxwMD1r0VK1QsXaCiiisNCiiigAooooAKKKKACiiigDAoooqpzhU0rqtaqc59iMe9cr2inUgZxmfnHFAEa+AJMEdFzzPP71559aJIKtPsPn7V6RVBjbtKjnM5OTMdYrA1mpZCkJZdEvG7LodzSI2uZynw6DyrUm+BkrdDPZ9jvSOg5M8x7VvqsCBxXnbOocRtZUBZiQq4G5t0LPAEwB5Vrizdx/VBH+0cf5FDMG6KKKwwKKKKACgmM0VTrX2oTj40AU6rWQvhkE8E4+ImrdFu2Ddk5Oc9cVjXr5bp1JH9vpWtoGcqJWAAIPnWgZ3a1plKeJjbBYqpPhV2JLEe/8mKSunHvW72qAbbA84I8+ea89Zuhzgg7eYM5rUejgjCUVl/83fr2LgK3tCfAAOgHzOf896zU7PcxgR71r2rcT7z/AB/FYzz223bISwAxbqasri8zAeEScYmKXGou/wDh/wDutYYZnalpWuNKrOBMCT7mkV0KDO35mmu1dQqtuLp4ndDbE94u3h3H6WjGPzDnpUjgiQZFLUG9zojPPjhcW1F/YX0dsB7gAAyDgelNkUpb/wC6/qAf2pselZi4+rH63/sT7xi/waHYujZ7qGCFB3boxjoDXs6o0P8A21G0pj8Jj+Kvok7JRVIKKKKUYKKKKACiiigAooooAKKKKAMCs3Ua5kc8EdB9OnrWlWHrrSqxg/Dy+NWRzkarU95OAB9fXNZeqsIoG1RuJgEdD51fdvbT+Fj7CaLavc8ao2201t7hMDapaASCZPB46CmjV7jQ5NnRaUsi7ti/00txaXYCEnxNzLGao1XZyhTubBEQOZrSe/bIjeM+vsf2I+dGotqyGePMelKtjN7s8xo2MFTypj4dK9RozKL7CvL6X8Vwj9UfKtXs7UkMF6HEeVNPk2fzGxRRRSChRRRQAVVq7RZCo5NW1NAHmcTtYEjqBz61c12yVO1XDdASxA9s4qL3gugzw3I8jWrqnFtWdYEx8T5Ux3xhj0Q+Fty9fOzH0OnVrm7undQrKwW6yMSRCncTwPKfXMRUDTXSLa33tzYt2ktIEIa6C0MAyn8SwDMdeBk1qdnuqSHdRcc7tsgGD6fOnbd0NMdKVol1DhHI4wWxn2b9hG8IeRg4Y9eDzT1jUK87ZxzII/erQKT1uuCYGT9BQco2WHnUqZMCJ968zqb6F999nVAreJFDHcB4AQcbSZ+nFMaPW2Htq62wWxIMgAwJ4NbpdWGx6Nuyhd8LyMTIjn1rF7X+zK2UNy3cIYEYjBn2q+z25s/BZRZAnJzFKdrdu3WttO2PID5ZNSnG1bOvpsk4yUcb52ryfuY+11CX22EOz2titNwFJO5l6KY5nqvnWv2Gx32rkI+43Ithv6ilMAuDgT0+FUdhfZwXgXFyGxuIJkznp0/tXsuzOzEsoFAk4lj+IkcSfSsjsh+okpSquNr9PYt0+pZjDWnT1MEfQ0zRRQRCiiigAooooAKKKKACiiigAooooA8prtXtkYnpzNYzN5n51v6rT7wemKyrWjDFhtVt1t0/rWyQu7b40M/jH+EVYgjMfUEnamfM9BWp2N2YuXaWJjmYMGRI4MHiZrSs6C2oChRER6/H1q+AB6AftTOSqka5eSEtffIBAtuSIMqojz58qxLmp7zvB3Il0UK53L3TBiS6DIJM+nA5zWvqu0QQVUHOJNZlKYnQowVmVDbW2URVm0SO8Imbjf6j8euT0i3ctCDuf5sD86aAQOr3LXeqobwByhJI8JDDyPT1npSeke4FVp3xEgjy5p1G+B61bnqdHq7ZAVWJxid0+eSRTVYFrts4PIn8IHHpitT/AKgnk/8A8G/tSNVyI0N0VTqHYDcpUAAk7p456fGsfW9oXx4WUISFbxAg7G/Cw9DB9cVgUbd9mCyoBPkTAjrn2pAdq5yo4JO0ljA5MKvA8+KybGvEg7wT8x9ahNeFbcl0oxDLKxO1o3CCD5D5UAizX3lMsMAwR9Kqsa1AwLEEDIBPPrS+k1XdPbKXANhBRiAdpAIAYHkRNTcs3ASwYMWLMQwAyxLGI4yeKxzpcHpQfh41C1vdP359i/WaxriOiuhV3W6ywJJUBQA3IWAMf3Nd6F7YG4g7YOJYkRyInnFK29UoMMuw+ox86rsapVe4sE5Bxnkc/SlU03sQlhkse63XD7mt2jrrgKhohkS4Babf4WmN3ENjPSkvvP8Aof5UnrLADd5Z271/Eqx4h6gdavsdpIwkT8BMe/lVnGoqVnEm3KqI1tzfbddj5B6VmaO4yKt1FO2B3i9MY3L64rat6pGEyPjik+yGCi4hIgOY8iDVMeVKDVm5Onyal8L+zNC1cDAMpkHg1LAQZ49aQ0mmdLwt2VNxbkwiwWUgEkj0gVxd1O8wQwXyjJ9/KoZpRhxvZ1dF0uTNPfat3/BrfZbWG3ehTNskLn1PT2r6DXgexO0tNbO65JgDYoUnPt516j7P9rNqFYtbKFW2kng+wOQeJHrXPFxVKzr6nFlm5ZXGl68+5rUUUU5xBRRRQAUUUUAFFFFABRRRQAUUUUAYFTUUVU5woqaXvXW/Cgz5ngDz9aAKtatrAYgHMenvFZl+0EHIZowBx6Zqy7o3B8XqSRn1Pxri7bQfhYn3VvpjmtAR71/0CP8AcKrt3bSqrC4xZ3uB7ew7UAMIVaPEWxjPPSK0F06MWXbbuFkdB3ivCEx41MYcR6e4zMP2XfEBAsCCDughlMg8cyJrUx1SR3pezZ3uEVmZSg3F0azcB/Ht25YeRjgdCaf1OoUtAv7CMEY5B5zWTe1V21uu98blxjudGB8TRGCAADAA4HSrO0O2LSXFV+71CABj3TMiEupgE5O5Tn4g4IisaNqy/Wa0KMagMTAghdsSAWaB+EAyYrPsaXx3Qxt6lQhtW7veOADAKun4pCSRE9DBzXGmvm5btKh729cYq1lFIuBVzuDsdpLKDzAz6GuTZsFn2hra7yES6x3gQBBM8yG6mODUclva6OnCtKbcbJvaC4AR3h+UT8RxUa9oZnRUsoY22gS4BgAwSByRMUzp9GSxtpaa49xStr+qUCXAC28yYIgcenrWUksdz3NpBICkAxBg+lJGL06b37nQsyeTxJpKKXDS39P5GdLqrlt1uG2rwGhXTcniG2TkZH80n91f8u4mPzAqMdJBrQtZBO/dz0HvTCHAq3hquSU87cPEjFLeqravIzdVo7JZUW67gojMCpQi4Z3IJ5AgZzzyatcwLdhkTahuuGURcYt+Vm6gfwPKp1HdsSHnHGD+4qNDoTcuqLJkgOxFxto2qJMFhzmpyg0+Cs82iKxXut/rR1duFktIVYLaDhNiBWhiCd7T4uPSl7mrJNnTvb8FtbmwhYdix3HeQfFEGtSy25QR1AI+NZ+uFu5zuVlJhgDIP9qvCML+I8558qSp8Oxr7qn6RSPcqNRtI8LJIHkRzTPZxum3cdthW0UBYttY7ztBCEZzzx8ap7U8L2X8n2n2anhihqcaRkurzpKWp/c41SlbtpbJKPJbcpIIEEcjMHIpu2twACEx/upfQ+O7cudB4F+HP+etaNbOEY1FITxZ5G5Sdk2YVgwAkEHjyr3mjuq6BkiGyY8zzPrNeCr1P2XsuqEsIVoK+fqfbioySKxnJvdm3RRRUxwooooAKKKKACiiigAooooAKKKKAMCiiiqnOFFFU6jUqnM/AUAXUFozSw1ybgoPPXpTFwSDPEGaABHBEggj0pK52mA23bkdNyg8A9TSOn1rIIEEeRo++tOYNvf3ndkAjeV2TMTEdPOslaVpGxq9y7X6wOsAQZ9D7cVkWdRcs3Ude7Z/EBvTcIYQZE55/fzrd1XZpc77IUqQDAOR54NYK23a5K23aFBHhIkExuUkZEzkYxSYM+Oau/ddiqg4s4s6EpBttBEbTkMDESCpEdfnXGia5ZNxPCxdHt+Jd0q8Ttk4f1+dP91qP/A/+fCuPu5d7a3VuW1LqCyLvfIY+BQDJkDoYBJ6U6yY5ctM2Mpq13KrVsHlCIjLmT8DM11fn8tsHoFUEk44CqCTiTjyqzTae/dzbG5ZYAspBIDEAsOATGR0MimrPZ+sS6hQqtzbcYFWUEKAN345X8wxHyiahKWNSSi9+wynOV6916iFq74SxAiJ8JmRHNVafXKRIDEeYUkfSrLKK1tdvEKRuz5MNw6+o61ZrLrFrlwhQ1wyRbG1QSAo2gkxwMk8zXa4q6RHBlehxn5tUGlbcsjjPNdXrSsIYAj1H7VVd0t60z2nYK6QGgKwyoYGfZhRb3CdzA8RgD34po4XIn1fVx8WTV89ipSiIii8+4lw6ssKgB8G1zhpHST8Iq2xczm6G+X8VcAOKWu2xJHdSPMbak6jsuATlJXLZlWuRbikG20xhtswRxB96Q0/eXO7tX37u277e9uIQF25LBsK0RHOJzWg+n1CLZH9OLid4rbtxCTA3LiGzxn6Gr3uACzZvX2FvewHhDbA8l2VQJJJxmQN1dEJJQWl8/dEWpa2pLj12YvoR3a7UHeKGeLixDgMQHAPQxNN2rhPKke8fxVGk2ovdq0hSwUt4WZdx2sVPBIgx601n0pHC3bkjPFrZRY12bpe9uKnQnPsMmvdKABA4HFeB0r3A25MMsmce3B55r3WmJKKW52ifeM1HLDT5p+xbp8ym2qaruW0UVy7gAkkADknionUdUVTpdUlwSjBgP8AOKuoAKKKKACiiigAoopfV6jYPU0A3QxRWMdU/wCo0U2kTWimiiinJBS+utM6wses0xRQB527aZTDCKhbhGQTW/eshhkA+VYV+0VYqelaBXUqpJgZJ4qK0Ox7cMbh/DbBPx6Cp5snhwcjYR1OiXtrpwGYb7n6AYAHqfP0pGxrLogl3G1diLIIRJkKuOMDmTgVFxyxJPJJNc1PHg2ue7fI8snlHZDLdoXiP+6w9ZpS/wBoahSkX3LBgVJ2ypAIJGPIkZ8zU7h50oql3J8SwBtwQYOQwkZB6Hg1WGDEnelbehsZy82aadqOibbhYoNxLqYfJLMxHDZJPSqdZpyCUu2xuIVwDDeFphsSJwRFKnSXGIRGd3eVVBtkmCesDicnypns3QnaqKpLgHdiDKyCD7RHwpFjxwkqXLHeqeNu+P8AYrc0toiT3hud4ZEDu+62+Fged8x9cdasSwgBAAgiD1n3mmHQjkEe4ildtzyT611Jwe8uTj/yQa0VS8mVrt2EIOnAHIJgkTg9c8SKsvdnp/UuWVmyLq2w16BcllVoKAAxJ5x7Vbddz3YdywRBbQQBtXmMDPTJ8hVeosnBCqzeuDHv/nNPtKKt0bnhOE3k0pqe6ryfqcaRQCSNmB+SZ/zH0rv74vJDD4Gh715tgdQRbQW0jasIDOY5PGaW7SvmRat/jbr+kfq+lLjhGXuJOU09qr8i/ZulufeHFu0xaXZkCw2z8RYho4kfMedd6JxcuG8xAAwgPQeceZrQ1K3nc3TeY3GEM2VJEbSAUiBAiKqawyqWNkMFHSCTA4AMeVSU447t03/diuSTlp24L1RG6KflV9tJ4jHU1Q/d2XKnun8KNusncnik7S0ciPkQetWfew4wRHkKnLxJbQX1FlOnTHLD7BnIJBgdY9fYmtkfaK2oACMYA6j5V5oVFLDDTcpbtjxbR6ZPtKm7KELHMyZ9qydd2xduggmFP5R/JrPoqulGuTY32brjZfcMjgjzFey0mrS4u5DI+o9xXgq0/s7eK31A4aQfkSKJKzYyrY9jUMwAk8VNK9o3IWOpqaKt0iV1gJhfrirnuAcmKw6u04WfEcD602kRTZrowORWZr7bAycjof4rSt3FOARjyrm/eVRn5Uq2Y0t0ZQ07/pNFWffX8/pUU+5OkL0UUVooUUUUATWT2lpDJccHn0NatL68EoQOT9f+aAMMCtHtI92iWRyPE/8AuPT4f2rnsu2F3Xm/CnA826CkrtwsSx5Jk1zP/Llryj+v8FPlh6v9DiiiiuskUtpEMyozVeo1t1rh3M11giIpIAhVmB4QP1HPOaaqOwr4VzdInLEYmTBC/X9qaNU2ykOG2bHYv2VPhu37hLTIVZUqOkMpBB9RT3Z/eWQ6qoZUJlfzee4Hr9ad7E7QN1CXK7gcxjHQ1RqdalvUDxDxKA4GfY1wdTqbUrqju6aadxau/wDQduac6mwpRQ2d2fxDHAjryK8ne7MCQGQrImCT/evRL2p93Z0jcu47Y6Zz9IrE7Q1ZuMWJmMAxBiTEx1q+CTlFNkMuJeLoj3/UWQKdhUXAQgFzvGBDXJybYHCx0x0xzVbPc8lInmSMeuKk7xG0D4mKX7RhrR7y6EYOg7oAy9v8z7+IE/T1FWVXTJ9Q/jaTtLZFy6ghWdh4Eje6Asqk8BjECaW0r2rjJ3YupdNsm8zkQzbgFNsdFifLp1zXXZ1xWIsadLjC4wm2h8DMoLAtJ2yApOfKm9Lby151ClRsAYiVgncW8jOI9Kyc4wi/wczb2GraC3yxZo6/zXIXfO4mBmQYPw8qmyd/iJx1PWR0ipuXJwMD/Oa4tLk65fm+3ogdiC6bk7nySTBjPwqxtOD7jg9fn1rd+z/Ztu5JYyQT4enuepFN67sO4wAXulIByAwn38678umM9jOnjJ4lZ5ci53ZbdaG24tsiZcyu7cF/Tnz6HyqbRMeIgn0EVw1ogPutW2unYFuEkNa2tLBRH5uD9Zrq1c3TIggwRTQ0u9XIuTXGlCqLN1V2dFduXAltiWbc20lQAFEnLD6V27hRJwKpu3bTYYqfc/551rnGqivuZHHO7k/ouC2y+5QR1AOeaY01/Y6v+kg1RbRtgubf6Zc21cERuC7ojmIHNEZrY402+y7GTyySVKm+/keovfai2AdttzgxwJ+tJf8AVt5lmVwVRptBiFJkm00/mED58CsiyVLAMSBySASAOJYgQonEmvRW7YUQBAqU9N/CqLQc6+J2cWL4eYnHmCP3qypqKUYv0d4ISSOnSudTe3tNVUUG3tQUUUUGBRWDa1brwx+Of3pmz2ow/EJHpitoDVoqhNbbIncPjil11zxJQESF8LbjJMAAASSfKsAfrP7YuEBQOSwgDLEkgKAOuTTtq4GEieSIIIIIMEEHIIIIiku5769mdicmSI25kEZBny8qTJkUIuTGjFt0K9paxRtsiV2TuD+Ft/WQf8zSS3FPBB+NTftqzMSN0sxlvExkzJJyTXK2VGQoHsBRhgoQpBOVs7oooqogretNH4pkgBSBBkjBjMedPlkLu3dpb3NIS1hFgBcD1iTgZNUqPEP9ILfHgfvU1KS1ujW9qL+7B4b4HFJ3LCE2muFSGZlZbR3XkRGgkqRGen81ZethgAf7ftXCoEBIXjJjn5msUJK7do2GzOkW2sAG6GNx4DqoXuIIRjGe8ws/HArjUaSySdzhPA7Bihbc4jbbwcTJz6Vd2lpNtxluoA6QGyGAG0MIYdIaqQ9uUDPtt7gHZILKsHKjPp0NLjg6TuvQ6JSXj3b9yb160gtqVY7mSVDbSVBG8BumMT/+0x91sFbjCQzNgNcYlU3Stvf0wpznPnzSnZ9p3vBRtPeMVRnYINihmUMIJUkKTgHJr0em1iMoMqMcEjHp6+/WnhBRXNkHCUfmXmYIHf3XNlxaBdritdvGVKoMd4CTvMGMnE+VV9nafeEAv7ZKlQdu4NIYAz1kda9Ktu2wxtImTEETWVrNHsuFwFmd0wJ55z61koN7J0Y2NN9nL193uXXIcsZPEkADAXG2ABXdn7LXFwGWPMsx8vMV6HsrWd7bDdeG9x1pytuimlM83oOxLi3CGYgQDvTqQZ2yc1pd7qEkFBdwSCpC5nCx7da0qKfxXw9xHgV3F0ee7cD3F/7JUhsMIMrEkkxgV5nU6d0IfYwB8JkRMZxPXP1r6PWN9qrJa0CPytJ9oIqmPJC6aohmxZNLalfp3PJ6VHvOLaKNxDH+odiwok5g59I/al7d9GAPhEgHMTkTSLLuf+sDE4n8HpWmbQPIHypsUk23t9Rc8ZRSj8X0r9SFtJyI9x5xE+8YrtVHWhbYFdVR5dKai+SMenU5KUo0lwv3LNLhiA7KtwBbiiIdQSQDjjJ4jk1sNoVPV/g5H7Ul2NdWSOp4JEAwYO0nBg4xWtNczduztS0qkVafThJgsZ/UxP71bRRWAFFdKpJgZNP2ezxHi58hWNmpNmdRWv8Ac0/T+9TWakNoZ4KipaqdRZYgspbwjMce5J4HmfKmckuRErLaY+53AFclrSB7ZNzMqNw8YUZMc/3FFi393dgz77yNBghrWQGBBgH83GOK41GpdzLMT+w9hUHLJOVRVLu/P2/cpUY88jGl7UsWwQ913bfcMwV3gu0OS2fEM89ajU9o94sJC2+gXr6nzpJmA5I+NC3B0I+daunjq1S39/IHkdUiaKmamK6CRAE03Z0BOT/nxpfToC43C4Uhp7oqH3R4MtiJmfh0mtW3qLiqA9tiwCyViCYyRnzmoTUpSpOl+QqzN1lpgpG3bGQemM5PlzStq4GEj4g4I65B963t3eqUZHUMvJgc/HmqtVorj3DcZw7GNxdeYACwEgCAPrTQgobIathTR6JnzwPXrTbaAKD4n9YAMg9IINX2Eug+JkKxwqkH5k0xTmGI9pRba2q3GmDtKQPM5UYJGJ5HwrMuC13j7bPdqWO22fFtG0Su48nrHTdXpC9xmOx0geYJ8/I0pq9JdKAF5VXa4EAAAdgQWB5iCcT1NCLYpxjvJWY/dqRtYCPWn9FdJdLe22xchVa5CgYJEtBxjy8hSt3ofI10ygiCAQehyKZnZn6hygp1tK7XZrt2NjTa20B+VCZkDjBKyCBkYMHyq7+neHIYeYPBj/mqOybgK7f08D0p+lPOM/T2rtl96RzEeY9a9NodWLqzEEYKnkGskiptEq24HMRJ8qxqzYyo3hRS2l1gfBwffn2pmkKp2FcXWABJ4AJPtXdQyyCPOsNPn/aFldRdNu33dvfvZTcbaoCiTmOT5e/lWVpteDt8YAgYKmenXitP7TdkPaAZgGg7gYwfMR0PFVLtcAwCCOomt31bGbKC1EHUJBO4QPI0sqXLuSSqHgD8R96tudn2z+WPbFX9n6O8rg2LjhoMCA/TyPTgTSy1+a29DYaFw9/U1ND2Xd8Fu4lxrdtT3YaNqAmTB68dSSKcsaNEMqoB/wAxWr2BYvW7CrfILjyMwOgJ6kV3ft2pMmD6U8ZWhJxp8mdRWja01oxBJ+P700tlRwo+VbqFUCrR6baJPJpmiilKJUFFFFYaeM+82E/BaLHzc/wKm32y4IkLs4KgAAimW+zrdLg+Ij+aou9h3B+ZPr/auCM+jycyv3s1rNHyoV12iW3Btx3bZWMR6UulsngVfrL72NPYL7XS8GcAKQUIIESTDCG8hSK9pb22iR9BxNdWJ5tOn8vsQyfNsXXtMvh7ydu5d2wAvtnO2cTXGn0toZAI8TbSwG7bJ2zH5oia6oq3hya3luJ5UdXgqidw/nzwPYE/CuVBJAVWctMBAWJAEkiOkU9pFa2e8RytxUcggKfCRBXxAjy6cgUtb7RsqECi6pUQrK0MBG05B6ikxTk1s7V+ZsUM6G1IUgiDDSfL0FawYeYpPS2rV1FYWxAG1ZGQASKut6K2pBCKCOCBVIQ0+7CqL6KKKcAqjXgm20VfQROKAM3sZT4j0wK0qo0iqu5VBwcz51fQBj9pW7YJAIBHIM5kTis22yxb2m5JSbm8Db3k/wDpx+WJ59Os16qKT1XZyPng9a0tjnH5Z3X93MhHKmQYNadntQR4gZ9OtZnaFg2Ik7geOh5Az86oe4QzIQNysVMGRI8jAkfAVtFf+HNyShumrv0PSaXUbwSAQPXrV1ebTU3Eja/JUZEgbmAmPjPStW8HF+5Z71v6ZA3bVG4FVaSOARuiRSslkxKPEkzQrT0F5mBnpFZlPdl8t8Kx8E4cmhXF24FBZiAByTXRrxGv111yVdyQCccDGOBSpWUlKhr7Y9rIyIlshiW5zAxHx5rG0VgqoQZ/uaNXoGNm1qCw2G7cQIAd0puglpjOw4jqKZ0PaISecx0H96Ir4mwnL4UvuM2uzmMywEYxmtLsTS90+4t+UiAOST/xXGk1QuLuAIGeecU7ooJWBGZmnZJcj+oYsICn1/sKoXs8nrHwzWhU1Oyumzi2kCP+K7oorBgooooAKKKKAP/Z">
            <a:extLst>
              <a:ext uri="{FF2B5EF4-FFF2-40B4-BE49-F238E27FC236}">
                <a16:creationId xmlns:a16="http://schemas.microsoft.com/office/drawing/2014/main" id="{5137446E-EA87-8546-8291-30996F0F73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8113" y="4112451"/>
            <a:ext cx="4173334" cy="2504001"/>
          </a:xfrm>
          <a:prstGeom prst="rect">
            <a:avLst/>
          </a:prstGeom>
          <a:noFill/>
          <a:extLst>
            <a:ext uri="{909E8E84-426E-40DD-AFC4-6F175D3DCCD1}">
              <a14:hiddenFill xmlns:a14="http://schemas.microsoft.com/office/drawing/2010/main">
                <a:solidFill>
                  <a:srgbClr val="FFFFFF"/>
                </a:solidFill>
              </a14:hiddenFill>
            </a:ext>
          </a:extLst>
        </p:spPr>
      </p:pic>
      <p:pic>
        <p:nvPicPr>
          <p:cNvPr id="28676" name="Picture 4" descr="Résultat de recherche d'images pour &quot;facebook network&quot;">
            <a:extLst>
              <a:ext uri="{FF2B5EF4-FFF2-40B4-BE49-F238E27FC236}">
                <a16:creationId xmlns:a16="http://schemas.microsoft.com/office/drawing/2014/main" id="{99ED2A68-299F-4F41-BBB1-0E8F289206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1946625"/>
            <a:ext cx="3309696" cy="1858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44849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Difficultés</a:t>
            </a:r>
            <a:endParaRPr lang="fr-FR" dirty="0"/>
          </a:p>
        </p:txBody>
      </p:sp>
      <p:sp>
        <p:nvSpPr>
          <p:cNvPr id="3" name="Espace réservé du contenu 2"/>
          <p:cNvSpPr>
            <a:spLocks noGrp="1"/>
          </p:cNvSpPr>
          <p:nvPr>
            <p:ph idx="1"/>
          </p:nvPr>
        </p:nvSpPr>
        <p:spPr/>
        <p:txBody>
          <a:bodyPr>
            <a:normAutofit/>
          </a:bodyPr>
          <a:lstStyle/>
          <a:p>
            <a:r>
              <a:rPr lang="fr-FR" sz="2400" dirty="0" smtClean="0">
                <a:solidFill>
                  <a:srgbClr val="FF0000"/>
                </a:solidFill>
              </a:rPr>
              <a:t>Ne pas tourner en rond</a:t>
            </a:r>
          </a:p>
          <a:p>
            <a:endParaRPr lang="fr-FR" sz="2400" dirty="0"/>
          </a:p>
          <a:p>
            <a:pPr marL="0" indent="0">
              <a:buNone/>
            </a:pPr>
            <a:r>
              <a:rPr lang="fr-FR" sz="2400" dirty="0" smtClean="0">
                <a:solidFill>
                  <a:srgbClr val="00B050"/>
                </a:solidFill>
                <a:sym typeface="Wingdings" panose="05000000000000000000" pitchFamily="2" charset="2"/>
              </a:rPr>
              <a:t>penser au petit poucet : marquer les sommets par lesquels on est passé</a:t>
            </a:r>
            <a:endParaRPr lang="fr-FR" sz="2400" dirty="0" smtClean="0">
              <a:solidFill>
                <a:srgbClr val="00B050"/>
              </a:solidFill>
            </a:endParaRPr>
          </a:p>
          <a:p>
            <a:endParaRPr lang="fr-FR" sz="2400" dirty="0"/>
          </a:p>
          <a:p>
            <a:endParaRPr lang="fr-FR" sz="2400" dirty="0" smtClean="0"/>
          </a:p>
          <a:p>
            <a:r>
              <a:rPr lang="fr-FR" sz="2400" dirty="0" smtClean="0">
                <a:solidFill>
                  <a:srgbClr val="FF0000"/>
                </a:solidFill>
              </a:rPr>
              <a:t>Ne pas oublier de sommets</a:t>
            </a:r>
          </a:p>
          <a:p>
            <a:pPr marL="0" indent="0">
              <a:buNone/>
            </a:pPr>
            <a:r>
              <a:rPr lang="fr-FR" sz="2400" dirty="0" smtClean="0">
                <a:solidFill>
                  <a:srgbClr val="00B050"/>
                </a:solidFill>
                <a:sym typeface="Wingdings" panose="05000000000000000000" pitchFamily="2" charset="2"/>
              </a:rPr>
              <a:t>ça nous oblige à utiliser tous les arcs (ou ici toutes les arêtes)</a:t>
            </a:r>
            <a:endParaRPr lang="fr-FR" sz="2400" dirty="0" smtClean="0">
              <a:solidFill>
                <a:srgbClr val="00B050"/>
              </a:solidFill>
            </a:endParaRPr>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40</a:t>
            </a:fld>
            <a:endParaRPr lang="fr-FR" noProof="0"/>
          </a:p>
        </p:txBody>
      </p:sp>
    </p:spTree>
    <p:extLst>
      <p:ext uri="{BB962C8B-B14F-4D97-AF65-F5344CB8AC3E}">
        <p14:creationId xmlns:p14="http://schemas.microsoft.com/office/powerpoint/2010/main" val="427291399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1026">
            <a:extLst>
              <a:ext uri="{FF2B5EF4-FFF2-40B4-BE49-F238E27FC236}">
                <a16:creationId xmlns:a16="http://schemas.microsoft.com/office/drawing/2014/main" id="{251E0BAF-0781-C740-B0D7-7B26D431DF2B}"/>
              </a:ext>
            </a:extLst>
          </p:cNvPr>
          <p:cNvSpPr>
            <a:spLocks noGrp="1" noChangeArrowheads="1"/>
          </p:cNvSpPr>
          <p:nvPr>
            <p:ph type="title"/>
          </p:nvPr>
        </p:nvSpPr>
        <p:spPr>
          <a:xfrm>
            <a:off x="406400" y="228600"/>
            <a:ext cx="8737600" cy="1143000"/>
          </a:xfrm>
        </p:spPr>
        <p:txBody>
          <a:bodyPr>
            <a:normAutofit/>
          </a:bodyPr>
          <a:lstStyle/>
          <a:p>
            <a:pPr eaLnBrk="1" fontAlgn="auto" hangingPunct="1">
              <a:spcAft>
                <a:spcPts val="0"/>
              </a:spcAft>
              <a:defRPr/>
            </a:pPr>
            <a:r>
              <a:rPr lang="fr-FR" dirty="0" smtClean="0"/>
              <a:t>Exemple introductif : on part d’Arad</a:t>
            </a:r>
            <a:endParaRPr lang="fr-FR" sz="3600" dirty="0"/>
          </a:p>
        </p:txBody>
      </p:sp>
      <p:sp>
        <p:nvSpPr>
          <p:cNvPr id="28675" name="Espace réservé du pied de page 4">
            <a:extLst>
              <a:ext uri="{FF2B5EF4-FFF2-40B4-BE49-F238E27FC236}">
                <a16:creationId xmlns:a16="http://schemas.microsoft.com/office/drawing/2014/main" id="{18827BA5-B2F2-3D48-A3C9-CF436AC582A8}"/>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ahoma" panose="020B0604030504040204" pitchFamily="34" charset="0"/>
              </a:defRPr>
            </a:lvl1pPr>
            <a:lvl2pPr marL="742950" indent="-285750">
              <a:defRPr sz="2400">
                <a:solidFill>
                  <a:schemeClr val="tx1"/>
                </a:solidFill>
                <a:latin typeface="Tahoma" panose="020B0604030504040204" pitchFamily="34" charset="0"/>
              </a:defRPr>
            </a:lvl2pPr>
            <a:lvl3pPr marL="1143000" indent="-228600">
              <a:defRPr sz="2400">
                <a:solidFill>
                  <a:schemeClr val="tx1"/>
                </a:solidFill>
                <a:latin typeface="Tahoma" panose="020B0604030504040204" pitchFamily="34" charset="0"/>
              </a:defRPr>
            </a:lvl3pPr>
            <a:lvl4pPr marL="1600200" indent="-228600">
              <a:defRPr sz="2400">
                <a:solidFill>
                  <a:schemeClr val="tx1"/>
                </a:solidFill>
                <a:latin typeface="Tahoma" panose="020B0604030504040204" pitchFamily="34" charset="0"/>
              </a:defRPr>
            </a:lvl4pPr>
            <a:lvl5pPr marL="2057400" indent="-22860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r>
              <a:rPr lang="fr-FR" altLang="fr-FR" sz="1000">
                <a:solidFill>
                  <a:schemeClr val="bg2"/>
                </a:solidFill>
                <a:latin typeface="Arial" panose="020B0604020202020204" pitchFamily="34" charset="0"/>
              </a:rPr>
              <a:t>Option IA / Marie-Odile Cordier / 2013</a:t>
            </a:r>
          </a:p>
        </p:txBody>
      </p:sp>
      <p:sp>
        <p:nvSpPr>
          <p:cNvPr id="28676" name="Espace réservé du numéro de diapositive 5">
            <a:extLst>
              <a:ext uri="{FF2B5EF4-FFF2-40B4-BE49-F238E27FC236}">
                <a16:creationId xmlns:a16="http://schemas.microsoft.com/office/drawing/2014/main" id="{FC961565-E7D9-E444-B43E-F673439A3CAD}"/>
              </a:ext>
            </a:extLst>
          </p:cNvPr>
          <p:cNvSpPr>
            <a:spLocks noGrp="1"/>
          </p:cNvSpPr>
          <p:nvPr>
            <p:ph type="sldNum" sz="quarter" idx="4294967295"/>
          </p:nvPr>
        </p:nvSpPr>
        <p:spPr bwMode="auto">
          <a:xfrm>
            <a:off x="6457950" y="6356351"/>
            <a:ext cx="20574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defRPr>
            </a:lvl1pPr>
            <a:lvl2pPr marL="742950" indent="-285750">
              <a:defRPr sz="2400">
                <a:solidFill>
                  <a:schemeClr val="tx1"/>
                </a:solidFill>
                <a:latin typeface="Tahoma" panose="020B0604030504040204" pitchFamily="34" charset="0"/>
              </a:defRPr>
            </a:lvl2pPr>
            <a:lvl3pPr marL="1143000" indent="-228600">
              <a:defRPr sz="2400">
                <a:solidFill>
                  <a:schemeClr val="tx1"/>
                </a:solidFill>
                <a:latin typeface="Tahoma" panose="020B0604030504040204" pitchFamily="34" charset="0"/>
              </a:defRPr>
            </a:lvl3pPr>
            <a:lvl4pPr marL="1600200" indent="-228600">
              <a:defRPr sz="2400">
                <a:solidFill>
                  <a:schemeClr val="tx1"/>
                </a:solidFill>
                <a:latin typeface="Tahoma" panose="020B0604030504040204" pitchFamily="34" charset="0"/>
              </a:defRPr>
            </a:lvl4pPr>
            <a:lvl5pPr marL="2057400" indent="-22860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fld id="{0CE253EF-8CBF-A549-8256-CDB882F6F94A}" type="slidenum">
              <a:rPr lang="fr-FR" altLang="fr-FR" sz="1400">
                <a:solidFill>
                  <a:schemeClr val="bg2"/>
                </a:solidFill>
                <a:latin typeface="Arial" panose="020B0604020202020204" pitchFamily="34" charset="0"/>
              </a:rPr>
              <a:pPr/>
              <a:t>41</a:t>
            </a:fld>
            <a:endParaRPr lang="fr-FR" altLang="fr-FR" sz="1400">
              <a:solidFill>
                <a:schemeClr val="bg2"/>
              </a:solidFill>
              <a:latin typeface="Arial" panose="020B0604020202020204" pitchFamily="34" charset="0"/>
            </a:endParaRPr>
          </a:p>
        </p:txBody>
      </p:sp>
      <p:pic>
        <p:nvPicPr>
          <p:cNvPr id="28677" name="Picture 1099" descr="romania">
            <a:extLst>
              <a:ext uri="{FF2B5EF4-FFF2-40B4-BE49-F238E27FC236}">
                <a16:creationId xmlns:a16="http://schemas.microsoft.com/office/drawing/2014/main" id="{7F3F2C8D-D1C3-1246-9A39-5DEAA5B1B5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3478238"/>
            <a:ext cx="5161384" cy="3151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Espace réservé du contenu 2"/>
          <p:cNvSpPr>
            <a:spLocks noGrp="1"/>
          </p:cNvSpPr>
          <p:nvPr>
            <p:ph idx="1"/>
          </p:nvPr>
        </p:nvSpPr>
        <p:spPr>
          <a:xfrm>
            <a:off x="406400" y="1688306"/>
            <a:ext cx="7886700" cy="4351338"/>
          </a:xfrm>
        </p:spPr>
        <p:txBody>
          <a:bodyPr/>
          <a:lstStyle/>
          <a:p>
            <a:r>
              <a:rPr lang="fr-FR" dirty="0" smtClean="0"/>
              <a:t>Donc on explore Arad (on marque Arad), et on a le choix entre </a:t>
            </a:r>
            <a:r>
              <a:rPr lang="fr-FR" dirty="0" err="1" smtClean="0"/>
              <a:t>Zerind</a:t>
            </a:r>
            <a:r>
              <a:rPr lang="fr-FR" dirty="0" smtClean="0"/>
              <a:t>, Sibiu et Timisoara. </a:t>
            </a:r>
            <a:endParaRPr lang="fr-FR" dirty="0"/>
          </a:p>
          <a:p>
            <a:r>
              <a:rPr lang="fr-FR" dirty="0" smtClean="0"/>
              <a:t>Idée : on stocke </a:t>
            </a:r>
            <a:r>
              <a:rPr lang="fr-FR" dirty="0" err="1"/>
              <a:t>Zerind</a:t>
            </a:r>
            <a:r>
              <a:rPr lang="fr-FR" dirty="0"/>
              <a:t>, Sibiu et </a:t>
            </a:r>
            <a:r>
              <a:rPr lang="fr-FR" dirty="0" smtClean="0"/>
              <a:t>Timisoara, puis on prend la 1</a:t>
            </a:r>
            <a:r>
              <a:rPr lang="fr-FR" baseline="30000" dirty="0" smtClean="0"/>
              <a:t>ère</a:t>
            </a:r>
            <a:r>
              <a:rPr lang="fr-FR" dirty="0" smtClean="0"/>
              <a:t> (</a:t>
            </a:r>
            <a:r>
              <a:rPr lang="fr-FR" dirty="0" err="1" smtClean="0"/>
              <a:t>Zerind</a:t>
            </a:r>
            <a:r>
              <a:rPr lang="fr-FR" dirty="0" smtClean="0"/>
              <a:t>) et on explore. La question clé est « après </a:t>
            </a:r>
            <a:r>
              <a:rPr lang="fr-FR" dirty="0" err="1" smtClean="0"/>
              <a:t>Zerind</a:t>
            </a:r>
            <a:r>
              <a:rPr lang="fr-FR" dirty="0" smtClean="0"/>
              <a:t> on va à Oradea ou à Sibiu ? »</a:t>
            </a:r>
          </a:p>
        </p:txBody>
      </p:sp>
    </p:spTree>
    <p:extLst>
      <p:ext uri="{BB962C8B-B14F-4D97-AF65-F5344CB8AC3E}">
        <p14:creationId xmlns:p14="http://schemas.microsoft.com/office/powerpoint/2010/main" val="810613381"/>
      </p:ext>
    </p:extLst>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latin typeface="+mn-lt"/>
              </a:rPr>
              <a:t>Algorithme 1 : recherche en profondeur d’abord </a:t>
            </a:r>
            <a:endParaRPr lang="fr-FR" dirty="0">
              <a:latin typeface="+mn-lt"/>
            </a:endParaRPr>
          </a:p>
        </p:txBody>
      </p:sp>
      <p:sp>
        <p:nvSpPr>
          <p:cNvPr id="3" name="Espace réservé du contenu 2"/>
          <p:cNvSpPr>
            <a:spLocks noGrp="1"/>
          </p:cNvSpPr>
          <p:nvPr>
            <p:ph idx="1"/>
          </p:nvPr>
        </p:nvSpPr>
        <p:spPr/>
        <p:txBody>
          <a:bodyPr>
            <a:normAutofit/>
          </a:bodyPr>
          <a:lstStyle/>
          <a:p>
            <a:pPr marL="0" indent="0">
              <a:buNone/>
            </a:pPr>
            <a:r>
              <a:rPr lang="fr-FR" sz="2400" dirty="0" smtClean="0"/>
              <a:t>(vous avez choisi Oradea)</a:t>
            </a:r>
          </a:p>
          <a:p>
            <a:endParaRPr lang="fr-FR" sz="2400" dirty="0"/>
          </a:p>
          <a:p>
            <a:r>
              <a:rPr lang="fr-FR" sz="2400" dirty="0" smtClean="0"/>
              <a:t>On va donc stocker dans une pile les gares découvertes en suivant les arêtes. </a:t>
            </a:r>
          </a:p>
          <a:p>
            <a:r>
              <a:rPr lang="fr-FR" sz="2400" dirty="0" smtClean="0"/>
              <a:t>Pile= Last in First out</a:t>
            </a:r>
          </a:p>
          <a:p>
            <a:r>
              <a:rPr lang="fr-FR" sz="2400" dirty="0"/>
              <a:t>Le nom traditionnel de l’algorithme est </a:t>
            </a:r>
            <a:r>
              <a:rPr lang="fr-FR" sz="2400" b="1" dirty="0"/>
              <a:t>D</a:t>
            </a:r>
            <a:r>
              <a:rPr lang="fr-FR" sz="2400" b="1" dirty="0" smtClean="0"/>
              <a:t>FS </a:t>
            </a:r>
            <a:r>
              <a:rPr lang="fr-FR" sz="2400" b="1" dirty="0"/>
              <a:t>: </a:t>
            </a:r>
            <a:r>
              <a:rPr lang="fr-FR" sz="2400" b="1" dirty="0" err="1" smtClean="0"/>
              <a:t>Depth</a:t>
            </a:r>
            <a:r>
              <a:rPr lang="fr-FR" sz="2400" b="1" dirty="0" smtClean="0"/>
              <a:t>-First </a:t>
            </a:r>
            <a:r>
              <a:rPr lang="fr-FR" sz="2400" b="1" dirty="0" err="1"/>
              <a:t>Search</a:t>
            </a:r>
            <a:endParaRPr lang="fr-FR" sz="2400" b="1" dirty="0"/>
          </a:p>
          <a:p>
            <a:endParaRPr lang="fr-FR" sz="2400" dirty="0"/>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42</a:t>
            </a:fld>
            <a:endParaRPr lang="fr-FR" noProof="0"/>
          </a:p>
        </p:txBody>
      </p:sp>
    </p:spTree>
    <p:extLst>
      <p:ext uri="{BB962C8B-B14F-4D97-AF65-F5344CB8AC3E}">
        <p14:creationId xmlns:p14="http://schemas.microsoft.com/office/powerpoint/2010/main" val="23733724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Algorithme DFS</a:t>
            </a:r>
            <a:endParaRPr lang="fr-FR" dirty="0"/>
          </a:p>
        </p:txBody>
      </p:sp>
      <p:sp>
        <p:nvSpPr>
          <p:cNvPr id="3" name="Espace réservé du contenu 2"/>
          <p:cNvSpPr>
            <a:spLocks noGrp="1"/>
          </p:cNvSpPr>
          <p:nvPr>
            <p:ph idx="1"/>
          </p:nvPr>
        </p:nvSpPr>
        <p:spPr>
          <a:xfrm>
            <a:off x="395536" y="1412776"/>
            <a:ext cx="8568952" cy="5112568"/>
          </a:xfrm>
        </p:spPr>
        <p:txBody>
          <a:bodyPr>
            <a:normAutofit fontScale="70000" lnSpcReduction="20000"/>
          </a:bodyPr>
          <a:lstStyle/>
          <a:p>
            <a:pPr marL="0" indent="0">
              <a:buNone/>
            </a:pPr>
            <a:r>
              <a:rPr lang="fr-FR" dirty="0" smtClean="0">
                <a:latin typeface="Courier New" panose="02070309020205020404" pitchFamily="49" charset="0"/>
                <a:cs typeface="Courier New" panose="02070309020205020404" pitchFamily="49" charset="0"/>
              </a:rPr>
              <a:t>fonction </a:t>
            </a:r>
            <a:r>
              <a:rPr lang="fr-FR" dirty="0" err="1">
                <a:latin typeface="Courier New" panose="02070309020205020404" pitchFamily="49" charset="0"/>
                <a:cs typeface="Courier New" panose="02070309020205020404" pitchFamily="49" charset="0"/>
              </a:rPr>
              <a:t>dfs</a:t>
            </a:r>
            <a:r>
              <a:rPr lang="fr-FR" dirty="0">
                <a:latin typeface="Courier New" panose="02070309020205020404" pitchFamily="49" charset="0"/>
                <a:cs typeface="Courier New" panose="02070309020205020404" pitchFamily="49" charset="0"/>
              </a:rPr>
              <a:t>(graphe, </a:t>
            </a:r>
            <a:r>
              <a:rPr lang="fr-FR" dirty="0" err="1">
                <a:latin typeface="Courier New" panose="02070309020205020404" pitchFamily="49" charset="0"/>
                <a:cs typeface="Courier New" panose="02070309020205020404" pitchFamily="49" charset="0"/>
              </a:rPr>
              <a:t>debut</a:t>
            </a:r>
            <a:r>
              <a:rPr lang="fr-FR" dirty="0" smtClean="0">
                <a:latin typeface="Courier New" panose="02070309020205020404" pitchFamily="49" charset="0"/>
                <a:cs typeface="Courier New" panose="02070309020205020404" pitchFamily="49" charset="0"/>
              </a:rPr>
              <a:t>)</a:t>
            </a:r>
          </a:p>
          <a:p>
            <a:pPr marL="0" indent="0">
              <a:buNone/>
            </a:pPr>
            <a:r>
              <a:rPr lang="fr-FR" dirty="0" smtClean="0">
                <a:latin typeface="Courier New" panose="02070309020205020404" pitchFamily="49" charset="0"/>
                <a:cs typeface="Courier New" panose="02070309020205020404" pitchFamily="49" charset="0"/>
              </a:rPr>
              <a:t>Variables Dictionnaire visite , Pile p</a:t>
            </a:r>
            <a:endParaRPr lang="fr-FR" dirty="0">
              <a:latin typeface="Courier New" panose="02070309020205020404" pitchFamily="49" charset="0"/>
              <a:cs typeface="Courier New" panose="02070309020205020404" pitchFamily="49" charset="0"/>
            </a:endParaRPr>
          </a:p>
          <a:p>
            <a:pPr marL="0" indent="0">
              <a:buNone/>
            </a:pPr>
            <a:r>
              <a:rPr lang="fr-FR" dirty="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rPr>
              <a:t>	visite</a:t>
            </a:r>
            <a:r>
              <a:rPr lang="fr-FR" dirty="0" smtClean="0">
                <a:latin typeface="Courier New" panose="02070309020205020404" pitchFamily="49" charset="0"/>
                <a:cs typeface="Courier New" panose="02070309020205020404" pitchFamily="49" charset="0"/>
                <a:sym typeface="Symbol" panose="05050102010706020507" pitchFamily="18" charset="2"/>
              </a:rPr>
              <a:t> </a:t>
            </a:r>
            <a:r>
              <a:rPr lang="fr-FR" dirty="0" smtClean="0">
                <a:latin typeface="Courier New" panose="02070309020205020404" pitchFamily="49" charset="0"/>
                <a:cs typeface="Courier New" panose="02070309020205020404" pitchFamily="49" charset="0"/>
              </a:rPr>
              <a:t>{}</a:t>
            </a:r>
          </a:p>
          <a:p>
            <a:pPr marL="0" indent="0">
              <a:buNone/>
            </a:pPr>
            <a:r>
              <a:rPr lang="fr-FR" dirty="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rPr>
              <a:t>p </a:t>
            </a:r>
            <a:r>
              <a:rPr lang="fr-FR" dirty="0" smtClean="0">
                <a:latin typeface="Courier New" panose="02070309020205020404" pitchFamily="49" charset="0"/>
                <a:cs typeface="Courier New" panose="02070309020205020404" pitchFamily="49" charset="0"/>
                <a:sym typeface="Symbol" panose="05050102010706020507" pitchFamily="18" charset="2"/>
              </a:rPr>
              <a:t></a:t>
            </a:r>
            <a:r>
              <a:rPr lang="fr-FR" dirty="0" smtClean="0">
                <a:latin typeface="Courier New" panose="02070309020205020404" pitchFamily="49" charset="0"/>
                <a:cs typeface="Courier New" panose="02070309020205020404" pitchFamily="49" charset="0"/>
              </a:rPr>
              <a:t> </a:t>
            </a:r>
            <a:r>
              <a:rPr lang="fr-FR" dirty="0">
                <a:latin typeface="Courier New" panose="02070309020205020404" pitchFamily="49" charset="0"/>
                <a:cs typeface="Courier New" panose="02070309020205020404" pitchFamily="49" charset="0"/>
              </a:rPr>
              <a:t>&gt;</a:t>
            </a:r>
            <a:r>
              <a:rPr lang="fr-FR" dirty="0" err="1">
                <a:latin typeface="Courier New" panose="02070309020205020404" pitchFamily="49" charset="0"/>
                <a:cs typeface="Courier New" panose="02070309020205020404" pitchFamily="49" charset="0"/>
              </a:rPr>
              <a:t>debut</a:t>
            </a:r>
            <a:r>
              <a:rPr lang="fr-FR" dirty="0" smtClean="0">
                <a:latin typeface="Courier New" panose="02070309020205020404" pitchFamily="49" charset="0"/>
                <a:cs typeface="Courier New" panose="02070309020205020404" pitchFamily="49" charset="0"/>
              </a:rPr>
              <a:t>]</a:t>
            </a:r>
            <a:endParaRPr lang="fr-FR" dirty="0">
              <a:latin typeface="Courier New" panose="02070309020205020404" pitchFamily="49" charset="0"/>
              <a:cs typeface="Courier New" panose="02070309020205020404" pitchFamily="49" charset="0"/>
            </a:endParaRPr>
          </a:p>
          <a:p>
            <a:pPr marL="0" indent="0">
              <a:buNone/>
            </a:pPr>
            <a:r>
              <a:rPr lang="fr-FR" dirty="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rPr>
              <a:t>	Tant que taille(p)&gt;0 faire</a:t>
            </a:r>
            <a:endParaRPr lang="fr-FR" dirty="0">
              <a:latin typeface="Courier New" panose="02070309020205020404" pitchFamily="49" charset="0"/>
              <a:cs typeface="Courier New" panose="02070309020205020404" pitchFamily="49" charset="0"/>
            </a:endParaRPr>
          </a:p>
          <a:p>
            <a:pPr marL="0" indent="0">
              <a:buNone/>
            </a:pPr>
            <a:r>
              <a:rPr lang="fr-FR" dirty="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rPr>
              <a:t>	</a:t>
            </a:r>
            <a:r>
              <a:rPr lang="fr-FR" dirty="0" err="1" smtClean="0">
                <a:latin typeface="Courier New" panose="02070309020205020404" pitchFamily="49" charset="0"/>
                <a:cs typeface="Courier New" panose="02070309020205020404" pitchFamily="49" charset="0"/>
              </a:rPr>
              <a:t>noeud</a:t>
            </a:r>
            <a:r>
              <a:rPr lang="fr-FR" dirty="0" smtClean="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sym typeface="Symbol" panose="05050102010706020507" pitchFamily="18" charset="2"/>
              </a:rPr>
              <a:t></a:t>
            </a:r>
            <a:r>
              <a:rPr lang="fr-FR" dirty="0" smtClean="0">
                <a:latin typeface="Courier New" panose="02070309020205020404" pitchFamily="49" charset="0"/>
                <a:cs typeface="Courier New" panose="02070309020205020404" pitchFamily="49" charset="0"/>
              </a:rPr>
              <a:t>sommet(p)</a:t>
            </a:r>
          </a:p>
          <a:p>
            <a:pPr marL="0" indent="0">
              <a:buNone/>
            </a:pPr>
            <a:r>
              <a:rPr lang="fr-FR" dirty="0" smtClean="0">
                <a:latin typeface="Courier New" panose="02070309020205020404" pitchFamily="49" charset="0"/>
                <a:cs typeface="Courier New" panose="02070309020205020404" pitchFamily="49" charset="0"/>
              </a:rPr>
              <a:t>		dépiler(p)</a:t>
            </a:r>
          </a:p>
          <a:p>
            <a:pPr marL="0" indent="0">
              <a:buNone/>
            </a:pPr>
            <a:r>
              <a:rPr lang="fr-FR" dirty="0" smtClean="0">
                <a:latin typeface="Courier New" panose="02070309020205020404" pitchFamily="49" charset="0"/>
                <a:cs typeface="Courier New" panose="02070309020205020404" pitchFamily="49" charset="0"/>
              </a:rPr>
              <a:t>		si </a:t>
            </a:r>
            <a:r>
              <a:rPr lang="fr-FR" dirty="0">
                <a:latin typeface="Courier New" panose="02070309020205020404" pitchFamily="49" charset="0"/>
                <a:cs typeface="Courier New" panose="02070309020205020404" pitchFamily="49" charset="0"/>
              </a:rPr>
              <a:t>non </a:t>
            </a:r>
            <a:r>
              <a:rPr lang="fr-FR" dirty="0" err="1" smtClean="0">
                <a:latin typeface="Courier New" panose="02070309020205020404" pitchFamily="49" charset="0"/>
                <a:cs typeface="Courier New" panose="02070309020205020404" pitchFamily="49" charset="0"/>
              </a:rPr>
              <a:t>estDans</a:t>
            </a:r>
            <a:r>
              <a:rPr lang="fr-FR" dirty="0" smtClean="0">
                <a:latin typeface="Courier New" panose="02070309020205020404" pitchFamily="49" charset="0"/>
                <a:cs typeface="Courier New" panose="02070309020205020404" pitchFamily="49" charset="0"/>
              </a:rPr>
              <a:t>(</a:t>
            </a:r>
            <a:r>
              <a:rPr lang="fr-FR" dirty="0" err="1" smtClean="0">
                <a:latin typeface="Courier New" panose="02070309020205020404" pitchFamily="49" charset="0"/>
                <a:cs typeface="Courier New" panose="02070309020205020404" pitchFamily="49" charset="0"/>
              </a:rPr>
              <a:t>visite,nœud</a:t>
            </a:r>
            <a:r>
              <a:rPr lang="fr-FR" dirty="0" smtClean="0">
                <a:latin typeface="Courier New" panose="02070309020205020404" pitchFamily="49" charset="0"/>
                <a:cs typeface="Courier New" panose="02070309020205020404" pitchFamily="49" charset="0"/>
              </a:rPr>
              <a:t>)</a:t>
            </a:r>
          </a:p>
          <a:p>
            <a:pPr marL="0" indent="0">
              <a:buNone/>
            </a:pPr>
            <a:r>
              <a:rPr lang="fr-FR" dirty="0" smtClean="0">
                <a:latin typeface="Courier New" panose="02070309020205020404" pitchFamily="49" charset="0"/>
                <a:cs typeface="Courier New" panose="02070309020205020404" pitchFamily="49" charset="0"/>
              </a:rPr>
              <a:t>		alors</a:t>
            </a:r>
          </a:p>
          <a:p>
            <a:pPr marL="0" indent="0">
              <a:buNone/>
            </a:pPr>
            <a:r>
              <a:rPr lang="fr-FR" dirty="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rPr>
              <a:t>		associer(</a:t>
            </a:r>
            <a:r>
              <a:rPr lang="fr-FR" dirty="0" err="1" smtClean="0">
                <a:latin typeface="Courier New" panose="02070309020205020404" pitchFamily="49" charset="0"/>
                <a:cs typeface="Courier New" panose="02070309020205020404" pitchFamily="49" charset="0"/>
              </a:rPr>
              <a:t>visite,nœud,true</a:t>
            </a:r>
            <a:r>
              <a:rPr lang="fr-FR" dirty="0" smtClean="0">
                <a:latin typeface="Courier New" panose="02070309020205020404" pitchFamily="49" charset="0"/>
                <a:cs typeface="Courier New" panose="02070309020205020404" pitchFamily="49" charset="0"/>
              </a:rPr>
              <a:t>)</a:t>
            </a:r>
          </a:p>
          <a:p>
            <a:pPr marL="0" indent="0">
              <a:buNone/>
            </a:pPr>
            <a:r>
              <a:rPr lang="fr-FR" dirty="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rPr>
              <a:t>		pour chaque voisin de nœud faire </a:t>
            </a:r>
          </a:p>
          <a:p>
            <a:pPr marL="0" indent="0">
              <a:buNone/>
            </a:pPr>
            <a:r>
              <a:rPr lang="fr-FR" dirty="0" smtClean="0">
                <a:latin typeface="Courier New" panose="02070309020205020404" pitchFamily="49" charset="0"/>
                <a:cs typeface="Courier New" panose="02070309020205020404" pitchFamily="49" charset="0"/>
              </a:rPr>
              <a:t>				si non </a:t>
            </a:r>
            <a:r>
              <a:rPr lang="fr-FR" dirty="0" err="1" smtClean="0">
                <a:latin typeface="Courier New" panose="02070309020205020404" pitchFamily="49" charset="0"/>
                <a:cs typeface="Courier New" panose="02070309020205020404" pitchFamily="49" charset="0"/>
              </a:rPr>
              <a:t>estDans</a:t>
            </a:r>
            <a:r>
              <a:rPr lang="fr-FR" dirty="0" smtClean="0">
                <a:latin typeface="Courier New" panose="02070309020205020404" pitchFamily="49" charset="0"/>
                <a:cs typeface="Courier New" panose="02070309020205020404" pitchFamily="49" charset="0"/>
              </a:rPr>
              <a:t>(</a:t>
            </a:r>
            <a:r>
              <a:rPr lang="fr-FR" dirty="0" err="1" smtClean="0">
                <a:latin typeface="Courier New" panose="02070309020205020404" pitchFamily="49" charset="0"/>
                <a:cs typeface="Courier New" panose="02070309020205020404" pitchFamily="49" charset="0"/>
              </a:rPr>
              <a:t>visite,voisin</a:t>
            </a:r>
            <a:r>
              <a:rPr lang="fr-FR" dirty="0" smtClean="0">
                <a:latin typeface="Courier New" panose="02070309020205020404" pitchFamily="49" charset="0"/>
                <a:cs typeface="Courier New" panose="02070309020205020404" pitchFamily="49" charset="0"/>
              </a:rPr>
              <a:t>) </a:t>
            </a:r>
          </a:p>
          <a:p>
            <a:pPr marL="0" indent="0">
              <a:buNone/>
            </a:pPr>
            <a:r>
              <a:rPr lang="fr-FR" dirty="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rPr>
              <a:t>			alors</a:t>
            </a:r>
            <a:endParaRPr lang="fr-FR" dirty="0">
              <a:latin typeface="Courier New" panose="02070309020205020404" pitchFamily="49" charset="0"/>
              <a:cs typeface="Courier New" panose="02070309020205020404" pitchFamily="49" charset="0"/>
            </a:endParaRPr>
          </a:p>
          <a:p>
            <a:pPr marL="0" indent="0">
              <a:buNone/>
            </a:pPr>
            <a:r>
              <a:rPr lang="fr-FR" dirty="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rPr>
              <a:t>			empiler(p, voisin)</a:t>
            </a:r>
          </a:p>
          <a:p>
            <a:pPr marL="0" indent="0">
              <a:buNone/>
            </a:pPr>
            <a:r>
              <a:rPr lang="fr-FR" dirty="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rPr>
              <a:t>	</a:t>
            </a:r>
            <a:r>
              <a:rPr lang="fr-FR" dirty="0" err="1" smtClean="0">
                <a:latin typeface="Courier New" panose="02070309020205020404" pitchFamily="49" charset="0"/>
                <a:cs typeface="Courier New" panose="02070309020205020404" pitchFamily="49" charset="0"/>
              </a:rPr>
              <a:t>finsi</a:t>
            </a:r>
            <a:endParaRPr lang="fr-FR" dirty="0" smtClean="0">
              <a:latin typeface="Courier New" panose="02070309020205020404" pitchFamily="49" charset="0"/>
              <a:cs typeface="Courier New" panose="02070309020205020404" pitchFamily="49" charset="0"/>
            </a:endParaRPr>
          </a:p>
          <a:p>
            <a:pPr marL="0" indent="0">
              <a:buNone/>
            </a:pPr>
            <a:r>
              <a:rPr lang="fr-FR" dirty="0" smtClean="0">
                <a:latin typeface="Courier New" panose="02070309020205020404" pitchFamily="49" charset="0"/>
                <a:cs typeface="Courier New" panose="02070309020205020404" pitchFamily="49" charset="0"/>
              </a:rPr>
              <a:t>			</a:t>
            </a:r>
            <a:r>
              <a:rPr lang="fr-FR" dirty="0" err="1" smtClean="0">
                <a:latin typeface="Courier New" panose="02070309020205020404" pitchFamily="49" charset="0"/>
                <a:cs typeface="Courier New" panose="02070309020205020404" pitchFamily="49" charset="0"/>
              </a:rPr>
              <a:t>finpour</a:t>
            </a:r>
            <a:endParaRPr lang="fr-FR" dirty="0" smtClean="0">
              <a:latin typeface="Courier New" panose="02070309020205020404" pitchFamily="49" charset="0"/>
              <a:cs typeface="Courier New" panose="02070309020205020404" pitchFamily="49" charset="0"/>
            </a:endParaRPr>
          </a:p>
          <a:p>
            <a:pPr marL="0" indent="0">
              <a:buNone/>
            </a:pPr>
            <a:r>
              <a:rPr lang="fr-FR" dirty="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rPr>
              <a:t>	</a:t>
            </a:r>
            <a:r>
              <a:rPr lang="fr-FR" dirty="0" err="1" smtClean="0">
                <a:latin typeface="Courier New" panose="02070309020205020404" pitchFamily="49" charset="0"/>
                <a:cs typeface="Courier New" panose="02070309020205020404" pitchFamily="49" charset="0"/>
              </a:rPr>
              <a:t>finsi</a:t>
            </a:r>
            <a:endParaRPr lang="fr-FR" dirty="0" smtClean="0">
              <a:latin typeface="Courier New" panose="02070309020205020404" pitchFamily="49" charset="0"/>
              <a:cs typeface="Courier New" panose="02070309020205020404" pitchFamily="49" charset="0"/>
            </a:endParaRPr>
          </a:p>
          <a:p>
            <a:pPr marL="0" indent="0">
              <a:buNone/>
            </a:pPr>
            <a:r>
              <a:rPr lang="fr-FR" dirty="0">
                <a:latin typeface="Courier New" panose="02070309020205020404" pitchFamily="49" charset="0"/>
                <a:cs typeface="Courier New" panose="02070309020205020404" pitchFamily="49" charset="0"/>
              </a:rPr>
              <a:t>	</a:t>
            </a:r>
            <a:r>
              <a:rPr lang="fr-FR" dirty="0" err="1" smtClean="0">
                <a:latin typeface="Courier New" panose="02070309020205020404" pitchFamily="49" charset="0"/>
                <a:cs typeface="Courier New" panose="02070309020205020404" pitchFamily="49" charset="0"/>
              </a:rPr>
              <a:t>fintantque</a:t>
            </a:r>
            <a:endParaRPr lang="fr-FR" dirty="0">
              <a:latin typeface="Courier New" panose="02070309020205020404" pitchFamily="49" charset="0"/>
              <a:cs typeface="Courier New" panose="02070309020205020404" pitchFamily="49" charset="0"/>
            </a:endParaRPr>
          </a:p>
          <a:p>
            <a:pPr marL="0" indent="0">
              <a:buNone/>
            </a:pPr>
            <a:r>
              <a:rPr lang="fr-FR" dirty="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rPr>
              <a:t> retourner </a:t>
            </a:r>
            <a:r>
              <a:rPr lang="fr-FR" dirty="0">
                <a:latin typeface="Courier New" panose="02070309020205020404" pitchFamily="49" charset="0"/>
                <a:cs typeface="Courier New" panose="02070309020205020404" pitchFamily="49" charset="0"/>
              </a:rPr>
              <a:t>visite</a:t>
            </a:r>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43</a:t>
            </a:fld>
            <a:endParaRPr lang="fr-FR" noProof="0"/>
          </a:p>
        </p:txBody>
      </p:sp>
    </p:spTree>
    <p:extLst>
      <p:ext uri="{BB962C8B-B14F-4D97-AF65-F5344CB8AC3E}">
        <p14:creationId xmlns:p14="http://schemas.microsoft.com/office/powerpoint/2010/main" val="217118450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Quelques éléments de discussion</a:t>
            </a:r>
            <a:endParaRPr lang="fr-FR" dirty="0"/>
          </a:p>
        </p:txBody>
      </p:sp>
      <p:sp>
        <p:nvSpPr>
          <p:cNvPr id="3" name="Espace réservé du contenu 2"/>
          <p:cNvSpPr>
            <a:spLocks noGrp="1"/>
          </p:cNvSpPr>
          <p:nvPr>
            <p:ph idx="1"/>
          </p:nvPr>
        </p:nvSpPr>
        <p:spPr>
          <a:xfrm>
            <a:off x="628650" y="1825624"/>
            <a:ext cx="8335838" cy="4699719"/>
          </a:xfrm>
        </p:spPr>
        <p:txBody>
          <a:bodyPr>
            <a:normAutofit fontScale="92500"/>
          </a:bodyPr>
          <a:lstStyle/>
          <a:p>
            <a:r>
              <a:rPr lang="fr-FR" sz="2400" dirty="0" smtClean="0">
                <a:latin typeface="Courier New" panose="02070309020205020404" pitchFamily="49" charset="0"/>
                <a:cs typeface="Courier New" panose="02070309020205020404" pitchFamily="49" charset="0"/>
              </a:rPr>
              <a:t>Visite</a:t>
            </a:r>
            <a:r>
              <a:rPr lang="fr-FR" sz="2400" dirty="0" smtClean="0"/>
              <a:t> est un dictionnaire. Avec </a:t>
            </a:r>
            <a:r>
              <a:rPr lang="fr-FR" sz="2400" dirty="0" err="1" smtClean="0">
                <a:latin typeface="Courier New" panose="02070309020205020404" pitchFamily="49" charset="0"/>
                <a:cs typeface="Courier New" panose="02070309020205020404" pitchFamily="49" charset="0"/>
              </a:rPr>
              <a:t>estDans</a:t>
            </a:r>
            <a:r>
              <a:rPr lang="fr-FR" sz="2400" dirty="0" smtClean="0"/>
              <a:t> on peut savoir si un élément a été ajouté au dictionnaire. Mais on n’a pas vraiment besoin de la valeur (</a:t>
            </a:r>
            <a:r>
              <a:rPr lang="fr-FR" sz="2400" dirty="0" err="1" smtClean="0">
                <a:latin typeface="Courier New" panose="02070309020205020404" pitchFamily="49" charset="0"/>
                <a:cs typeface="Courier New" panose="02070309020205020404" pitchFamily="49" charset="0"/>
              </a:rPr>
              <a:t>true</a:t>
            </a:r>
            <a:r>
              <a:rPr lang="fr-FR" sz="2400" dirty="0" smtClean="0"/>
              <a:t>). Toute valeur aurait marché. On aurait donc pu prendre une SAD plus simple : l’ensemble (</a:t>
            </a:r>
            <a:r>
              <a:rPr lang="fr-FR" sz="2400" dirty="0" err="1" smtClean="0"/>
              <a:t>cf</a:t>
            </a:r>
            <a:r>
              <a:rPr lang="fr-FR" sz="2400" dirty="0" smtClean="0"/>
              <a:t> 2</a:t>
            </a:r>
            <a:r>
              <a:rPr lang="fr-FR" sz="2400" baseline="30000" dirty="0" smtClean="0"/>
              <a:t>nd</a:t>
            </a:r>
            <a:r>
              <a:rPr lang="fr-FR" sz="2400" dirty="0" smtClean="0"/>
              <a:t> regroupement)</a:t>
            </a:r>
          </a:p>
          <a:p>
            <a:r>
              <a:rPr lang="fr-FR" sz="2400" dirty="0" smtClean="0"/>
              <a:t>Si on applique l’algorithme sur la Roumanie, ça marche. Si on l’applique sur la France (en partant de Nantes) ça ne marche pas.</a:t>
            </a:r>
          </a:p>
          <a:p>
            <a:r>
              <a:rPr lang="fr-FR" sz="2400" dirty="0" smtClean="0"/>
              <a:t>A cause de la Corse (et la Martinique, Guadeloupe…). Il faut des propriétés de connexité : que toute gare soit accessible à partir de Nantes.</a:t>
            </a:r>
          </a:p>
          <a:p>
            <a:r>
              <a:rPr lang="fr-FR" sz="2400" dirty="0" smtClean="0"/>
              <a:t>Une façon de faire s’il n’y a pas de connexité est de supposer qu’on connait tous les sommets (c’est souvent le cas) et dans ce cas on initialise le dictionnaire </a:t>
            </a:r>
            <a:r>
              <a:rPr lang="fr-FR" sz="2400" dirty="0" smtClean="0">
                <a:latin typeface="Courier New" panose="02070309020205020404" pitchFamily="49" charset="0"/>
                <a:cs typeface="Courier New" panose="02070309020205020404" pitchFamily="49" charset="0"/>
              </a:rPr>
              <a:t>visite</a:t>
            </a:r>
            <a:r>
              <a:rPr lang="fr-FR" sz="2400" dirty="0" smtClean="0"/>
              <a:t> à false pour tous les sommets.</a:t>
            </a:r>
          </a:p>
          <a:p>
            <a:pPr lvl="1"/>
            <a:r>
              <a:rPr lang="fr-FR" dirty="0" smtClean="0">
                <a:solidFill>
                  <a:srgbClr val="FF0000"/>
                </a:solidFill>
              </a:rPr>
              <a:t>Modifiez l’algorithme pour cela</a:t>
            </a:r>
          </a:p>
          <a:p>
            <a:pPr lvl="1"/>
            <a:r>
              <a:rPr lang="fr-FR" dirty="0" smtClean="0">
                <a:solidFill>
                  <a:srgbClr val="FF0000"/>
                </a:solidFill>
              </a:rPr>
              <a:t>Expliquer à quoi ça sert d’explorer si on connait déjà tous les sommets</a:t>
            </a:r>
            <a:endParaRPr lang="fr-FR" dirty="0">
              <a:solidFill>
                <a:srgbClr val="FF0000"/>
              </a:solidFill>
            </a:endParaRPr>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44</a:t>
            </a:fld>
            <a:endParaRPr lang="fr-FR" noProof="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22796"/>
            <a:ext cx="2320863" cy="1547242"/>
          </a:xfrm>
          <a:prstGeom prst="rect">
            <a:avLst/>
          </a:prstGeom>
        </p:spPr>
      </p:pic>
    </p:spTree>
    <p:extLst>
      <p:ext uri="{BB962C8B-B14F-4D97-AF65-F5344CB8AC3E}">
        <p14:creationId xmlns:p14="http://schemas.microsoft.com/office/powerpoint/2010/main" val="350471189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Complexité</a:t>
            </a:r>
            <a:endParaRPr lang="fr-FR" dirty="0"/>
          </a:p>
        </p:txBody>
      </p:sp>
      <p:sp>
        <p:nvSpPr>
          <p:cNvPr id="3" name="Espace réservé du contenu 2"/>
          <p:cNvSpPr>
            <a:spLocks noGrp="1"/>
          </p:cNvSpPr>
          <p:nvPr>
            <p:ph idx="1"/>
          </p:nvPr>
        </p:nvSpPr>
        <p:spPr/>
        <p:txBody>
          <a:bodyPr>
            <a:normAutofit fontScale="92500" lnSpcReduction="10000"/>
          </a:bodyPr>
          <a:lstStyle/>
          <a:p>
            <a:r>
              <a:rPr lang="fr-FR" sz="2400" dirty="0" smtClean="0"/>
              <a:t>On suppose qu’on a </a:t>
            </a:r>
            <a:r>
              <a:rPr lang="fr-FR" sz="2400" i="1" dirty="0" smtClean="0"/>
              <a:t>n</a:t>
            </a:r>
            <a:r>
              <a:rPr lang="fr-FR" sz="2400" dirty="0" smtClean="0"/>
              <a:t> sommets et </a:t>
            </a:r>
            <a:r>
              <a:rPr lang="fr-FR" sz="2400" i="1" dirty="0" smtClean="0"/>
              <a:t>m</a:t>
            </a:r>
            <a:r>
              <a:rPr lang="fr-FR" sz="2400" dirty="0" smtClean="0"/>
              <a:t> arcs.</a:t>
            </a:r>
          </a:p>
          <a:p>
            <a:r>
              <a:rPr lang="fr-FR" sz="2400" dirty="0" smtClean="0"/>
              <a:t>Chaque arc n’est visité qu’une fois quand le sommet origine est marqué. </a:t>
            </a:r>
            <a:endParaRPr lang="fr-FR" sz="2400" dirty="0"/>
          </a:p>
          <a:p>
            <a:r>
              <a:rPr lang="fr-FR" sz="2400" dirty="0" smtClean="0"/>
              <a:t>Le nombre d’éléments empilés est au </a:t>
            </a:r>
            <a:r>
              <a:rPr lang="fr-FR" sz="2400" dirty="0"/>
              <a:t>plus </a:t>
            </a:r>
            <a:r>
              <a:rPr lang="fr-FR" sz="2400" i="1" dirty="0" smtClean="0"/>
              <a:t>m</a:t>
            </a:r>
            <a:r>
              <a:rPr lang="fr-FR" sz="2400" dirty="0" smtClean="0"/>
              <a:t>.</a:t>
            </a:r>
          </a:p>
          <a:p>
            <a:r>
              <a:rPr lang="fr-FR" sz="2400" dirty="0" smtClean="0"/>
              <a:t>Donc, malgré les deux boucles imbriquées, la complexité est en O(</a:t>
            </a:r>
            <a:r>
              <a:rPr lang="fr-FR" sz="2400" i="1" dirty="0" err="1" smtClean="0"/>
              <a:t>n</a:t>
            </a:r>
            <a:r>
              <a:rPr lang="fr-FR" sz="2400" dirty="0" err="1" smtClean="0"/>
              <a:t>+</a:t>
            </a:r>
            <a:r>
              <a:rPr lang="fr-FR" sz="2400" i="1" dirty="0" err="1" smtClean="0"/>
              <a:t>m</a:t>
            </a:r>
            <a:r>
              <a:rPr lang="fr-FR" sz="2400" dirty="0" smtClean="0"/>
              <a:t>)</a:t>
            </a:r>
          </a:p>
          <a:p>
            <a:endParaRPr lang="fr-FR" sz="2400" dirty="0"/>
          </a:p>
          <a:p>
            <a:r>
              <a:rPr lang="fr-FR" sz="2400" dirty="0" smtClean="0"/>
              <a:t>En fait, c’est plus subtil que ça : O(</a:t>
            </a:r>
            <a:r>
              <a:rPr lang="fr-FR" sz="2400" i="1" dirty="0" smtClean="0"/>
              <a:t>m</a:t>
            </a:r>
            <a:r>
              <a:rPr lang="fr-FR" sz="2400" dirty="0" smtClean="0"/>
              <a:t>) suffit. On a l’habitude </a:t>
            </a:r>
            <a:r>
              <a:rPr lang="fr-FR" sz="2400" dirty="0"/>
              <a:t>d’écrire O(</a:t>
            </a:r>
            <a:r>
              <a:rPr lang="fr-FR" sz="2400" i="1" dirty="0" err="1"/>
              <a:t>n</a:t>
            </a:r>
            <a:r>
              <a:rPr lang="fr-FR" sz="2400" dirty="0" err="1"/>
              <a:t>+</a:t>
            </a:r>
            <a:r>
              <a:rPr lang="fr-FR" sz="2400" i="1" dirty="0" err="1"/>
              <a:t>m</a:t>
            </a:r>
            <a:r>
              <a:rPr lang="fr-FR" sz="2400" dirty="0" smtClean="0"/>
              <a:t>) pour gérer les deux « pires » cas :</a:t>
            </a:r>
          </a:p>
          <a:p>
            <a:pPr lvl="1"/>
            <a:r>
              <a:rPr lang="fr-FR" sz="2100" dirty="0" smtClean="0"/>
              <a:t>Celui où </a:t>
            </a:r>
            <a:r>
              <a:rPr lang="fr-FR" sz="2100" i="1" dirty="0" smtClean="0"/>
              <a:t>m</a:t>
            </a:r>
            <a:r>
              <a:rPr lang="fr-FR" sz="2100" dirty="0" smtClean="0"/>
              <a:t>=</a:t>
            </a:r>
            <a:r>
              <a:rPr lang="fr-FR" sz="2100" i="1" dirty="0" smtClean="0"/>
              <a:t>n</a:t>
            </a:r>
            <a:r>
              <a:rPr lang="fr-FR" sz="2100" baseline="30000" dirty="0" smtClean="0"/>
              <a:t>2</a:t>
            </a:r>
          </a:p>
          <a:p>
            <a:pPr lvl="1"/>
            <a:r>
              <a:rPr lang="fr-FR" sz="2100" dirty="0" smtClean="0"/>
              <a:t>Celui où il n’y a que très peu d’arcs et où il faut quand même parcourir tous les sommets pour s’en rendre compte: or dans le </a:t>
            </a:r>
            <a:r>
              <a:rPr lang="fr-FR" sz="2100" b="1" dirty="0" err="1" smtClean="0"/>
              <a:t>dfs</a:t>
            </a:r>
            <a:r>
              <a:rPr lang="fr-FR" sz="2100" dirty="0" smtClean="0"/>
              <a:t> proposé ce ne sera pas nécessaire</a:t>
            </a:r>
          </a:p>
          <a:p>
            <a:endParaRPr lang="fr-FR" sz="2400" dirty="0" smtClean="0"/>
          </a:p>
          <a:p>
            <a:endParaRPr lang="fr-FR" sz="2400" dirty="0"/>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45</a:t>
            </a:fld>
            <a:endParaRPr lang="fr-FR" noProof="0"/>
          </a:p>
        </p:txBody>
      </p:sp>
    </p:spTree>
    <p:extLst>
      <p:ext uri="{BB962C8B-B14F-4D97-AF65-F5344CB8AC3E}">
        <p14:creationId xmlns:p14="http://schemas.microsoft.com/office/powerpoint/2010/main" val="67793471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En Python</a:t>
            </a:r>
            <a:endParaRPr lang="fr-FR" dirty="0"/>
          </a:p>
        </p:txBody>
      </p:sp>
      <p:sp>
        <p:nvSpPr>
          <p:cNvPr id="3" name="Espace réservé du numéro de diapositive 2"/>
          <p:cNvSpPr>
            <a:spLocks noGrp="1"/>
          </p:cNvSpPr>
          <p:nvPr>
            <p:ph type="sldNum" sz="quarter" idx="12"/>
          </p:nvPr>
        </p:nvSpPr>
        <p:spPr/>
        <p:txBody>
          <a:bodyPr/>
          <a:lstStyle/>
          <a:p>
            <a:fld id="{8CA7ABAF-8F18-467D-9133-F02E8659157A}" type="slidenum">
              <a:rPr lang="fr-FR" smtClean="0"/>
              <a:pPr/>
              <a:t>46</a:t>
            </a:fld>
            <a:endParaRPr lang="fr-F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1112" y="1941963"/>
            <a:ext cx="6581775" cy="4200525"/>
          </a:xfrm>
          <a:prstGeom prst="rect">
            <a:avLst/>
          </a:prstGeom>
        </p:spPr>
      </p:pic>
    </p:spTree>
    <p:extLst>
      <p:ext uri="{BB962C8B-B14F-4D97-AF65-F5344CB8AC3E}">
        <p14:creationId xmlns:p14="http://schemas.microsoft.com/office/powerpoint/2010/main" val="363839262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Algorithme 2 : recherche en largeur d’abord </a:t>
            </a:r>
            <a:endParaRPr lang="fr-FR" dirty="0"/>
          </a:p>
        </p:txBody>
      </p:sp>
      <p:sp>
        <p:nvSpPr>
          <p:cNvPr id="3" name="Espace réservé du contenu 2"/>
          <p:cNvSpPr>
            <a:spLocks noGrp="1"/>
          </p:cNvSpPr>
          <p:nvPr>
            <p:ph idx="1"/>
          </p:nvPr>
        </p:nvSpPr>
        <p:spPr/>
        <p:txBody>
          <a:bodyPr/>
          <a:lstStyle/>
          <a:p>
            <a:r>
              <a:rPr lang="fr-FR" dirty="0" smtClean="0"/>
              <a:t>(vous avez choisi Sibiu)</a:t>
            </a:r>
          </a:p>
          <a:p>
            <a:endParaRPr lang="fr-FR" dirty="0"/>
          </a:p>
          <a:p>
            <a:r>
              <a:rPr lang="fr-FR" dirty="0" smtClean="0"/>
              <a:t>On va donc stocker dans une file les gares découvertes en suivant les arêtes. </a:t>
            </a:r>
          </a:p>
          <a:p>
            <a:r>
              <a:rPr lang="fr-FR" dirty="0" smtClean="0"/>
              <a:t>File= First in First out</a:t>
            </a:r>
          </a:p>
          <a:p>
            <a:endParaRPr lang="fr-FR" dirty="0"/>
          </a:p>
          <a:p>
            <a:r>
              <a:rPr lang="fr-FR" dirty="0" smtClean="0"/>
              <a:t>Le nom traditionnel de l’algorithme est </a:t>
            </a:r>
            <a:r>
              <a:rPr lang="fr-FR" b="1" dirty="0" smtClean="0"/>
              <a:t>BFS : </a:t>
            </a:r>
            <a:r>
              <a:rPr lang="fr-FR" b="1" dirty="0" err="1" smtClean="0"/>
              <a:t>Breadth</a:t>
            </a:r>
            <a:r>
              <a:rPr lang="fr-FR" b="1" dirty="0" smtClean="0"/>
              <a:t>-First </a:t>
            </a:r>
            <a:r>
              <a:rPr lang="fr-FR" b="1" dirty="0" err="1" smtClean="0"/>
              <a:t>Search</a:t>
            </a:r>
            <a:endParaRPr lang="fr-FR" b="1" dirty="0"/>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47</a:t>
            </a:fld>
            <a:endParaRPr lang="fr-FR" noProof="0"/>
          </a:p>
        </p:txBody>
      </p:sp>
    </p:spTree>
    <p:extLst>
      <p:ext uri="{BB962C8B-B14F-4D97-AF65-F5344CB8AC3E}">
        <p14:creationId xmlns:p14="http://schemas.microsoft.com/office/powerpoint/2010/main" val="110707004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Algorithme BFS</a:t>
            </a:r>
            <a:endParaRPr lang="fr-FR" dirty="0"/>
          </a:p>
        </p:txBody>
      </p:sp>
      <p:sp>
        <p:nvSpPr>
          <p:cNvPr id="3" name="Espace réservé du contenu 2"/>
          <p:cNvSpPr>
            <a:spLocks noGrp="1"/>
          </p:cNvSpPr>
          <p:nvPr>
            <p:ph idx="1"/>
          </p:nvPr>
        </p:nvSpPr>
        <p:spPr>
          <a:xfrm>
            <a:off x="628650" y="1484784"/>
            <a:ext cx="7886700" cy="5236691"/>
          </a:xfrm>
        </p:spPr>
        <p:txBody>
          <a:bodyPr>
            <a:normAutofit fontScale="70000" lnSpcReduction="20000"/>
          </a:bodyPr>
          <a:lstStyle/>
          <a:p>
            <a:pPr marL="0" indent="0">
              <a:buNone/>
            </a:pPr>
            <a:r>
              <a:rPr lang="fr-FR" dirty="0" smtClean="0">
                <a:latin typeface="Courier New" panose="02070309020205020404" pitchFamily="49" charset="0"/>
                <a:cs typeface="Courier New" panose="02070309020205020404" pitchFamily="49" charset="0"/>
              </a:rPr>
              <a:t>fonction </a:t>
            </a:r>
            <a:r>
              <a:rPr lang="fr-FR" dirty="0" err="1" smtClean="0">
                <a:latin typeface="Courier New" panose="02070309020205020404" pitchFamily="49" charset="0"/>
                <a:cs typeface="Courier New" panose="02070309020205020404" pitchFamily="49" charset="0"/>
              </a:rPr>
              <a:t>bfs</a:t>
            </a:r>
            <a:r>
              <a:rPr lang="fr-FR" dirty="0" smtClean="0">
                <a:latin typeface="Courier New" panose="02070309020205020404" pitchFamily="49" charset="0"/>
                <a:cs typeface="Courier New" panose="02070309020205020404" pitchFamily="49" charset="0"/>
              </a:rPr>
              <a:t>(graphe</a:t>
            </a:r>
            <a:r>
              <a:rPr lang="fr-FR" dirty="0">
                <a:latin typeface="Courier New" panose="02070309020205020404" pitchFamily="49" charset="0"/>
                <a:cs typeface="Courier New" panose="02070309020205020404" pitchFamily="49" charset="0"/>
              </a:rPr>
              <a:t>, </a:t>
            </a:r>
            <a:r>
              <a:rPr lang="fr-FR" dirty="0" err="1">
                <a:latin typeface="Courier New" panose="02070309020205020404" pitchFamily="49" charset="0"/>
                <a:cs typeface="Courier New" panose="02070309020205020404" pitchFamily="49" charset="0"/>
              </a:rPr>
              <a:t>debut</a:t>
            </a:r>
            <a:r>
              <a:rPr lang="fr-FR" dirty="0" smtClean="0">
                <a:latin typeface="Courier New" panose="02070309020205020404" pitchFamily="49" charset="0"/>
                <a:cs typeface="Courier New" panose="02070309020205020404" pitchFamily="49" charset="0"/>
              </a:rPr>
              <a:t>)</a:t>
            </a:r>
            <a:endParaRPr lang="fr-FR" dirty="0">
              <a:latin typeface="Courier New" panose="02070309020205020404" pitchFamily="49" charset="0"/>
              <a:cs typeface="Courier New" panose="02070309020205020404" pitchFamily="49" charset="0"/>
            </a:endParaRPr>
          </a:p>
          <a:p>
            <a:pPr marL="0" indent="0">
              <a:buNone/>
            </a:pPr>
            <a:r>
              <a:rPr lang="fr-FR" dirty="0">
                <a:latin typeface="Courier New" panose="02070309020205020404" pitchFamily="49" charset="0"/>
                <a:cs typeface="Courier New" panose="02070309020205020404" pitchFamily="49" charset="0"/>
              </a:rPr>
              <a:t>Variables </a:t>
            </a:r>
            <a:r>
              <a:rPr lang="fr-FR" dirty="0" smtClean="0">
                <a:latin typeface="Courier New" panose="02070309020205020404" pitchFamily="49" charset="0"/>
                <a:cs typeface="Courier New" panose="02070309020205020404" pitchFamily="49" charset="0"/>
              </a:rPr>
              <a:t>Dictionnaire visite, File f</a:t>
            </a:r>
            <a:endParaRPr lang="fr-FR" dirty="0">
              <a:latin typeface="Courier New" panose="02070309020205020404" pitchFamily="49" charset="0"/>
              <a:cs typeface="Courier New" panose="02070309020205020404" pitchFamily="49" charset="0"/>
            </a:endParaRPr>
          </a:p>
          <a:p>
            <a:pPr marL="0" indent="0">
              <a:buNone/>
            </a:pPr>
            <a:r>
              <a:rPr lang="fr-FR" dirty="0">
                <a:latin typeface="Courier New" panose="02070309020205020404" pitchFamily="49" charset="0"/>
                <a:cs typeface="Courier New" panose="02070309020205020404" pitchFamily="49" charset="0"/>
              </a:rPr>
              <a:t>    	visite</a:t>
            </a:r>
            <a:r>
              <a:rPr lang="fr-FR" dirty="0">
                <a:latin typeface="Courier New" panose="02070309020205020404" pitchFamily="49" charset="0"/>
                <a:cs typeface="Courier New" panose="02070309020205020404" pitchFamily="49" charset="0"/>
                <a:sym typeface="Symbol" panose="05050102010706020507" pitchFamily="18" charset="2"/>
              </a:rPr>
              <a:t> </a:t>
            </a:r>
            <a:r>
              <a:rPr lang="fr-FR" dirty="0">
                <a:latin typeface="Courier New" panose="02070309020205020404" pitchFamily="49" charset="0"/>
                <a:cs typeface="Courier New" panose="02070309020205020404" pitchFamily="49" charset="0"/>
              </a:rPr>
              <a:t>{}</a:t>
            </a:r>
          </a:p>
          <a:p>
            <a:pPr marL="0" indent="0">
              <a:buNone/>
            </a:pPr>
            <a:r>
              <a:rPr lang="fr-FR" dirty="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rPr>
              <a:t>f </a:t>
            </a:r>
            <a:r>
              <a:rPr lang="fr-FR" dirty="0">
                <a:latin typeface="Courier New" panose="02070309020205020404" pitchFamily="49" charset="0"/>
                <a:cs typeface="Courier New" panose="02070309020205020404" pitchFamily="49" charset="0"/>
                <a:sym typeface="Symbol" panose="05050102010706020507" pitchFamily="18" charset="2"/>
              </a:rPr>
              <a:t></a:t>
            </a:r>
            <a:r>
              <a:rPr lang="fr-FR" dirty="0">
                <a:latin typeface="Courier New" panose="02070309020205020404" pitchFamily="49" charset="0"/>
                <a:cs typeface="Courier New" panose="02070309020205020404" pitchFamily="49" charset="0"/>
              </a:rPr>
              <a:t> &gt;</a:t>
            </a:r>
            <a:r>
              <a:rPr lang="fr-FR" dirty="0" err="1" smtClean="0">
                <a:latin typeface="Courier New" panose="02070309020205020404" pitchFamily="49" charset="0"/>
                <a:cs typeface="Courier New" panose="02070309020205020404" pitchFamily="49" charset="0"/>
              </a:rPr>
              <a:t>debut</a:t>
            </a:r>
            <a:r>
              <a:rPr lang="fr-FR" dirty="0" smtClean="0">
                <a:latin typeface="Courier New" panose="02070309020205020404" pitchFamily="49" charset="0"/>
                <a:cs typeface="Courier New" panose="02070309020205020404" pitchFamily="49" charset="0"/>
              </a:rPr>
              <a:t>&gt;</a:t>
            </a:r>
          </a:p>
          <a:p>
            <a:pPr marL="0" indent="0">
              <a:buNone/>
            </a:pPr>
            <a:r>
              <a:rPr lang="fr-FR" dirty="0" smtClean="0">
                <a:latin typeface="Courier New" panose="02070309020205020404" pitchFamily="49" charset="0"/>
                <a:cs typeface="Courier New" panose="02070309020205020404" pitchFamily="49" charset="0"/>
              </a:rPr>
              <a:t>	Tant que taille(f)&gt;0 faire</a:t>
            </a:r>
            <a:endParaRPr lang="fr-FR" dirty="0">
              <a:latin typeface="Courier New" panose="02070309020205020404" pitchFamily="49" charset="0"/>
              <a:cs typeface="Courier New" panose="02070309020205020404" pitchFamily="49" charset="0"/>
            </a:endParaRPr>
          </a:p>
          <a:p>
            <a:pPr marL="0" indent="0">
              <a:buNone/>
            </a:pPr>
            <a:r>
              <a:rPr lang="fr-FR" dirty="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rPr>
              <a:t>	</a:t>
            </a:r>
            <a:r>
              <a:rPr lang="fr-FR" dirty="0" err="1" smtClean="0">
                <a:latin typeface="Courier New" panose="02070309020205020404" pitchFamily="49" charset="0"/>
                <a:cs typeface="Courier New" panose="02070309020205020404" pitchFamily="49" charset="0"/>
              </a:rPr>
              <a:t>noeud</a:t>
            </a:r>
            <a:r>
              <a:rPr lang="fr-FR" dirty="0" smtClean="0">
                <a:latin typeface="Courier New" panose="02070309020205020404" pitchFamily="49" charset="0"/>
                <a:cs typeface="Courier New" panose="02070309020205020404" pitchFamily="49" charset="0"/>
              </a:rPr>
              <a:t> </a:t>
            </a:r>
            <a:r>
              <a:rPr lang="fr-FR" dirty="0">
                <a:latin typeface="Courier New" panose="02070309020205020404" pitchFamily="49" charset="0"/>
                <a:cs typeface="Courier New" panose="02070309020205020404" pitchFamily="49" charset="0"/>
                <a:sym typeface="Symbol" panose="05050102010706020507" pitchFamily="18" charset="2"/>
              </a:rPr>
              <a:t></a:t>
            </a:r>
            <a:r>
              <a:rPr lang="fr-FR" dirty="0" smtClean="0">
                <a:latin typeface="Courier New" panose="02070309020205020404" pitchFamily="49" charset="0"/>
                <a:cs typeface="Courier New" panose="02070309020205020404" pitchFamily="49" charset="0"/>
              </a:rPr>
              <a:t> premier(f)</a:t>
            </a:r>
          </a:p>
          <a:p>
            <a:pPr marL="0" indent="0">
              <a:buNone/>
            </a:pPr>
            <a:r>
              <a:rPr lang="fr-FR" dirty="0" smtClean="0">
                <a:latin typeface="Courier New" panose="02070309020205020404" pitchFamily="49" charset="0"/>
                <a:cs typeface="Courier New" panose="02070309020205020404" pitchFamily="49" charset="0"/>
              </a:rPr>
              <a:t>		défiler(f)</a:t>
            </a:r>
          </a:p>
          <a:p>
            <a:pPr marL="0" indent="0">
              <a:buNone/>
            </a:pPr>
            <a:r>
              <a:rPr lang="fr-FR" dirty="0" smtClean="0">
                <a:latin typeface="Courier New" panose="02070309020205020404" pitchFamily="49" charset="0"/>
                <a:cs typeface="Courier New" panose="02070309020205020404" pitchFamily="49" charset="0"/>
              </a:rPr>
              <a:t>		si </a:t>
            </a:r>
            <a:r>
              <a:rPr lang="fr-FR" dirty="0">
                <a:latin typeface="Courier New" panose="02070309020205020404" pitchFamily="49" charset="0"/>
                <a:cs typeface="Courier New" panose="02070309020205020404" pitchFamily="49" charset="0"/>
              </a:rPr>
              <a:t>non </a:t>
            </a:r>
            <a:r>
              <a:rPr lang="fr-FR" dirty="0" err="1" smtClean="0">
                <a:latin typeface="Courier New" panose="02070309020205020404" pitchFamily="49" charset="0"/>
                <a:cs typeface="Courier New" panose="02070309020205020404" pitchFamily="49" charset="0"/>
              </a:rPr>
              <a:t>estDans</a:t>
            </a:r>
            <a:r>
              <a:rPr lang="fr-FR" dirty="0" smtClean="0">
                <a:latin typeface="Courier New" panose="02070309020205020404" pitchFamily="49" charset="0"/>
                <a:cs typeface="Courier New" panose="02070309020205020404" pitchFamily="49" charset="0"/>
              </a:rPr>
              <a:t>(</a:t>
            </a:r>
            <a:r>
              <a:rPr lang="fr-FR" dirty="0" err="1" smtClean="0">
                <a:latin typeface="Courier New" panose="02070309020205020404" pitchFamily="49" charset="0"/>
                <a:cs typeface="Courier New" panose="02070309020205020404" pitchFamily="49" charset="0"/>
              </a:rPr>
              <a:t>visite,nœud</a:t>
            </a:r>
            <a:r>
              <a:rPr lang="fr-FR" dirty="0" smtClean="0">
                <a:latin typeface="Courier New" panose="02070309020205020404" pitchFamily="49" charset="0"/>
                <a:cs typeface="Courier New" panose="02070309020205020404" pitchFamily="49" charset="0"/>
              </a:rPr>
              <a:t>) </a:t>
            </a:r>
          </a:p>
          <a:p>
            <a:pPr marL="0" indent="0">
              <a:buNone/>
            </a:pPr>
            <a:r>
              <a:rPr lang="fr-FR" dirty="0" smtClean="0">
                <a:latin typeface="Courier New" panose="02070309020205020404" pitchFamily="49" charset="0"/>
                <a:cs typeface="Courier New" panose="02070309020205020404" pitchFamily="49" charset="0"/>
              </a:rPr>
              <a:t>		alors</a:t>
            </a:r>
            <a:endParaRPr lang="fr-FR" dirty="0">
              <a:latin typeface="Courier New" panose="02070309020205020404" pitchFamily="49" charset="0"/>
              <a:cs typeface="Courier New" panose="02070309020205020404" pitchFamily="49" charset="0"/>
            </a:endParaRPr>
          </a:p>
          <a:p>
            <a:pPr marL="0" indent="0">
              <a:buNone/>
            </a:pPr>
            <a:r>
              <a:rPr lang="fr-FR" dirty="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rPr>
              <a:t>		</a:t>
            </a:r>
            <a:r>
              <a:rPr lang="fr-FR" dirty="0" err="1" smtClean="0">
                <a:latin typeface="Courier New" panose="02070309020205020404" pitchFamily="49" charset="0"/>
                <a:cs typeface="Courier New" panose="02070309020205020404" pitchFamily="49" charset="0"/>
              </a:rPr>
              <a:t>ecrire</a:t>
            </a:r>
            <a:r>
              <a:rPr lang="fr-FR" dirty="0" smtClean="0">
                <a:latin typeface="Courier New" panose="02070309020205020404" pitchFamily="49" charset="0"/>
                <a:cs typeface="Courier New" panose="02070309020205020404" pitchFamily="49" charset="0"/>
              </a:rPr>
              <a:t>(nœud)</a:t>
            </a:r>
          </a:p>
          <a:p>
            <a:pPr marL="0" indent="0">
              <a:buNone/>
            </a:pPr>
            <a:r>
              <a:rPr lang="fr-FR" dirty="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rPr>
              <a:t>associer(</a:t>
            </a:r>
            <a:r>
              <a:rPr lang="fr-FR" dirty="0" err="1" smtClean="0">
                <a:latin typeface="Courier New" panose="02070309020205020404" pitchFamily="49" charset="0"/>
                <a:cs typeface="Courier New" panose="02070309020205020404" pitchFamily="49" charset="0"/>
              </a:rPr>
              <a:t>visite,nœud,true</a:t>
            </a:r>
            <a:r>
              <a:rPr lang="fr-FR" dirty="0" smtClean="0">
                <a:latin typeface="Courier New" panose="02070309020205020404" pitchFamily="49" charset="0"/>
                <a:cs typeface="Courier New" panose="02070309020205020404" pitchFamily="49" charset="0"/>
              </a:rPr>
              <a:t>)</a:t>
            </a:r>
            <a:endParaRPr lang="fr-FR" dirty="0">
              <a:latin typeface="Courier New" panose="02070309020205020404" pitchFamily="49" charset="0"/>
              <a:cs typeface="Courier New" panose="02070309020205020404" pitchFamily="49" charset="0"/>
            </a:endParaRPr>
          </a:p>
          <a:p>
            <a:pPr marL="0" indent="0">
              <a:buNone/>
            </a:pPr>
            <a:r>
              <a:rPr lang="fr-FR" dirty="0" smtClean="0">
                <a:latin typeface="Courier New" panose="02070309020205020404" pitchFamily="49" charset="0"/>
                <a:cs typeface="Courier New" panose="02070309020205020404" pitchFamily="49" charset="0"/>
              </a:rPr>
              <a:t>			pour </a:t>
            </a:r>
            <a:r>
              <a:rPr lang="fr-FR" dirty="0">
                <a:latin typeface="Courier New" panose="02070309020205020404" pitchFamily="49" charset="0"/>
                <a:cs typeface="Courier New" panose="02070309020205020404" pitchFamily="49" charset="0"/>
              </a:rPr>
              <a:t>chaque voisin de nœud </a:t>
            </a:r>
            <a:r>
              <a:rPr lang="fr-FR" dirty="0" smtClean="0">
                <a:latin typeface="Courier New" panose="02070309020205020404" pitchFamily="49" charset="0"/>
                <a:cs typeface="Courier New" panose="02070309020205020404" pitchFamily="49" charset="0"/>
              </a:rPr>
              <a:t>faire</a:t>
            </a:r>
          </a:p>
          <a:p>
            <a:pPr marL="0" indent="0">
              <a:buNone/>
            </a:pPr>
            <a:r>
              <a:rPr lang="fr-FR" dirty="0" smtClean="0">
                <a:latin typeface="Courier New" panose="02070309020205020404" pitchFamily="49" charset="0"/>
                <a:cs typeface="Courier New" panose="02070309020205020404" pitchFamily="49" charset="0"/>
              </a:rPr>
              <a:t>				si </a:t>
            </a:r>
            <a:r>
              <a:rPr lang="fr-FR" dirty="0">
                <a:latin typeface="Courier New" panose="02070309020205020404" pitchFamily="49" charset="0"/>
                <a:cs typeface="Courier New" panose="02070309020205020404" pitchFamily="49" charset="0"/>
              </a:rPr>
              <a:t>non </a:t>
            </a:r>
            <a:r>
              <a:rPr lang="fr-FR" dirty="0" err="1">
                <a:latin typeface="Courier New" panose="02070309020205020404" pitchFamily="49" charset="0"/>
                <a:cs typeface="Courier New" panose="02070309020205020404" pitchFamily="49" charset="0"/>
              </a:rPr>
              <a:t>estDans</a:t>
            </a:r>
            <a:r>
              <a:rPr lang="fr-FR" dirty="0">
                <a:latin typeface="Courier New" panose="02070309020205020404" pitchFamily="49" charset="0"/>
                <a:cs typeface="Courier New" panose="02070309020205020404" pitchFamily="49" charset="0"/>
              </a:rPr>
              <a:t>(</a:t>
            </a:r>
            <a:r>
              <a:rPr lang="fr-FR" dirty="0" err="1">
                <a:latin typeface="Courier New" panose="02070309020205020404" pitchFamily="49" charset="0"/>
                <a:cs typeface="Courier New" panose="02070309020205020404" pitchFamily="49" charset="0"/>
              </a:rPr>
              <a:t>visite,voisin</a:t>
            </a:r>
            <a:r>
              <a:rPr lang="fr-FR" dirty="0">
                <a:latin typeface="Courier New" panose="02070309020205020404" pitchFamily="49" charset="0"/>
                <a:cs typeface="Courier New" panose="02070309020205020404" pitchFamily="49" charset="0"/>
              </a:rPr>
              <a:t>) </a:t>
            </a:r>
          </a:p>
          <a:p>
            <a:pPr marL="0" indent="0">
              <a:buNone/>
            </a:pPr>
            <a:r>
              <a:rPr lang="fr-FR" dirty="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rPr>
              <a:t>	alors </a:t>
            </a:r>
            <a:endParaRPr lang="fr-FR" dirty="0">
              <a:latin typeface="Courier New" panose="02070309020205020404" pitchFamily="49" charset="0"/>
              <a:cs typeface="Courier New" panose="02070309020205020404" pitchFamily="49" charset="0"/>
            </a:endParaRPr>
          </a:p>
          <a:p>
            <a:pPr marL="0" indent="0">
              <a:buNone/>
            </a:pPr>
            <a:r>
              <a:rPr lang="fr-FR" dirty="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rPr>
              <a:t>		enfiler(f, </a:t>
            </a:r>
            <a:r>
              <a:rPr lang="fr-FR" dirty="0">
                <a:latin typeface="Courier New" panose="02070309020205020404" pitchFamily="49" charset="0"/>
                <a:cs typeface="Courier New" panose="02070309020205020404" pitchFamily="49" charset="0"/>
              </a:rPr>
              <a:t>voisin</a:t>
            </a:r>
            <a:r>
              <a:rPr lang="fr-FR" dirty="0" smtClean="0">
                <a:latin typeface="Courier New" panose="02070309020205020404" pitchFamily="49" charset="0"/>
                <a:cs typeface="Courier New" panose="02070309020205020404" pitchFamily="49" charset="0"/>
              </a:rPr>
              <a:t>)</a:t>
            </a:r>
          </a:p>
          <a:p>
            <a:pPr marL="0" indent="0">
              <a:buNone/>
            </a:pPr>
            <a:r>
              <a:rPr lang="fr-FR" dirty="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rPr>
              <a:t>			</a:t>
            </a:r>
            <a:r>
              <a:rPr lang="fr-FR" dirty="0" err="1" smtClean="0">
                <a:latin typeface="Courier New" panose="02070309020205020404" pitchFamily="49" charset="0"/>
                <a:cs typeface="Courier New" panose="02070309020205020404" pitchFamily="49" charset="0"/>
              </a:rPr>
              <a:t>finsi</a:t>
            </a:r>
            <a:endParaRPr lang="fr-FR" dirty="0">
              <a:latin typeface="Courier New" panose="02070309020205020404" pitchFamily="49" charset="0"/>
              <a:cs typeface="Courier New" panose="02070309020205020404" pitchFamily="49" charset="0"/>
            </a:endParaRPr>
          </a:p>
          <a:p>
            <a:pPr marL="0" indent="0">
              <a:buNone/>
            </a:pPr>
            <a:r>
              <a:rPr lang="fr-FR" dirty="0" smtClean="0">
                <a:latin typeface="Courier New" panose="02070309020205020404" pitchFamily="49" charset="0"/>
                <a:cs typeface="Courier New" panose="02070309020205020404" pitchFamily="49" charset="0"/>
              </a:rPr>
              <a:t>			</a:t>
            </a:r>
            <a:r>
              <a:rPr lang="fr-FR" dirty="0" err="1" smtClean="0">
                <a:latin typeface="Courier New" panose="02070309020205020404" pitchFamily="49" charset="0"/>
                <a:cs typeface="Courier New" panose="02070309020205020404" pitchFamily="49" charset="0"/>
              </a:rPr>
              <a:t>finpour</a:t>
            </a:r>
            <a:endParaRPr lang="fr-FR" dirty="0" smtClean="0">
              <a:latin typeface="Courier New" panose="02070309020205020404" pitchFamily="49" charset="0"/>
              <a:cs typeface="Courier New" panose="02070309020205020404" pitchFamily="49" charset="0"/>
            </a:endParaRPr>
          </a:p>
          <a:p>
            <a:pPr marL="0" indent="0">
              <a:buNone/>
            </a:pPr>
            <a:r>
              <a:rPr lang="fr-FR" dirty="0">
                <a:latin typeface="Courier New" panose="02070309020205020404" pitchFamily="49" charset="0"/>
                <a:cs typeface="Courier New" panose="02070309020205020404" pitchFamily="49" charset="0"/>
              </a:rPr>
              <a:t>		</a:t>
            </a:r>
            <a:r>
              <a:rPr lang="fr-FR" dirty="0" err="1" smtClean="0">
                <a:latin typeface="Courier New" panose="02070309020205020404" pitchFamily="49" charset="0"/>
                <a:cs typeface="Courier New" panose="02070309020205020404" pitchFamily="49" charset="0"/>
              </a:rPr>
              <a:t>finsi</a:t>
            </a:r>
            <a:endParaRPr lang="fr-FR" dirty="0" smtClean="0">
              <a:latin typeface="Courier New" panose="02070309020205020404" pitchFamily="49" charset="0"/>
              <a:cs typeface="Courier New" panose="02070309020205020404" pitchFamily="49" charset="0"/>
            </a:endParaRPr>
          </a:p>
          <a:p>
            <a:pPr marL="0" indent="0">
              <a:buNone/>
            </a:pPr>
            <a:r>
              <a:rPr lang="fr-FR" dirty="0" smtClean="0">
                <a:latin typeface="Courier New" panose="02070309020205020404" pitchFamily="49" charset="0"/>
                <a:cs typeface="Courier New" panose="02070309020205020404" pitchFamily="49" charset="0"/>
              </a:rPr>
              <a:t>	</a:t>
            </a:r>
            <a:r>
              <a:rPr lang="fr-FR" dirty="0" err="1" smtClean="0">
                <a:latin typeface="Courier New" panose="02070309020205020404" pitchFamily="49" charset="0"/>
                <a:cs typeface="Courier New" panose="02070309020205020404" pitchFamily="49" charset="0"/>
              </a:rPr>
              <a:t>fintantque</a:t>
            </a:r>
            <a:endParaRPr lang="fr-FR" dirty="0">
              <a:latin typeface="Courier New" panose="02070309020205020404" pitchFamily="49" charset="0"/>
              <a:cs typeface="Courier New" panose="02070309020205020404" pitchFamily="49" charset="0"/>
            </a:endParaRPr>
          </a:p>
          <a:p>
            <a:pPr marL="0" indent="0">
              <a:buNone/>
            </a:pPr>
            <a:r>
              <a:rPr lang="fr-FR" dirty="0">
                <a:latin typeface="Courier New" panose="02070309020205020404" pitchFamily="49" charset="0"/>
                <a:cs typeface="Courier New" panose="02070309020205020404" pitchFamily="49" charset="0"/>
              </a:rPr>
              <a:t>    </a:t>
            </a:r>
            <a:r>
              <a:rPr lang="fr-FR" dirty="0" smtClean="0">
                <a:latin typeface="Courier New" panose="02070309020205020404" pitchFamily="49" charset="0"/>
                <a:cs typeface="Courier New" panose="02070309020205020404" pitchFamily="49" charset="0"/>
              </a:rPr>
              <a:t>	retourner </a:t>
            </a:r>
            <a:r>
              <a:rPr lang="fr-FR" dirty="0">
                <a:latin typeface="Courier New" panose="02070309020205020404" pitchFamily="49" charset="0"/>
                <a:cs typeface="Courier New" panose="02070309020205020404" pitchFamily="49" charset="0"/>
              </a:rPr>
              <a:t>visite</a:t>
            </a:r>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48</a:t>
            </a:fld>
            <a:endParaRPr lang="fr-FR" noProof="0"/>
          </a:p>
        </p:txBody>
      </p:sp>
    </p:spTree>
    <p:extLst>
      <p:ext uri="{BB962C8B-B14F-4D97-AF65-F5344CB8AC3E}">
        <p14:creationId xmlns:p14="http://schemas.microsoft.com/office/powerpoint/2010/main" val="288884660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49</a:t>
            </a:fld>
            <a:endParaRPr lang="fr-FR" noProof="0"/>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3962" y="1243012"/>
            <a:ext cx="6696075" cy="4371975"/>
          </a:xfrm>
          <a:prstGeom prst="rect">
            <a:avLst/>
          </a:prstGeom>
        </p:spPr>
      </p:pic>
    </p:spTree>
    <p:extLst>
      <p:ext uri="{BB962C8B-B14F-4D97-AF65-F5344CB8AC3E}">
        <p14:creationId xmlns:p14="http://schemas.microsoft.com/office/powerpoint/2010/main" val="16532848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Rot="1" noChangeArrowheads="1"/>
          </p:cNvSpPr>
          <p:nvPr>
            <p:ph type="title"/>
          </p:nvPr>
        </p:nvSpPr>
        <p:spPr/>
        <p:txBody>
          <a:bodyPr/>
          <a:lstStyle/>
          <a:p>
            <a:r>
              <a:rPr lang="fr-FR" dirty="0"/>
              <a:t>Analyse de réseaux (sociaux)</a:t>
            </a:r>
          </a:p>
        </p:txBody>
      </p:sp>
      <p:sp>
        <p:nvSpPr>
          <p:cNvPr id="7" name="Espace réservé du numéro de diapositive 4"/>
          <p:cNvSpPr>
            <a:spLocks noGrp="1"/>
          </p:cNvSpPr>
          <p:nvPr>
            <p:ph type="sldNum" sz="quarter" idx="4294967295"/>
          </p:nvPr>
        </p:nvSpPr>
        <p:spPr>
          <a:xfrm>
            <a:off x="6457950" y="6356351"/>
            <a:ext cx="2057400" cy="365125"/>
          </a:xfrm>
        </p:spPr>
        <p:txBody>
          <a:bodyPr/>
          <a:lstStyle/>
          <a:p>
            <a:fld id="{836D33D6-E908-4E18-896D-0EDA13A38596}" type="slidenum">
              <a:rPr lang="fr-FR"/>
              <a:pPr/>
              <a:t>5</a:t>
            </a:fld>
            <a:endParaRPr lang="fr-FR"/>
          </a:p>
        </p:txBody>
      </p:sp>
      <p:sp>
        <p:nvSpPr>
          <p:cNvPr id="400389" name="Text Box 5"/>
          <p:cNvSpPr txBox="1">
            <a:spLocks noChangeArrowheads="1"/>
          </p:cNvSpPr>
          <p:nvPr/>
        </p:nvSpPr>
        <p:spPr bwMode="auto">
          <a:xfrm>
            <a:off x="1043608" y="1647369"/>
            <a:ext cx="7920880" cy="47089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spcBef>
                <a:spcPct val="50000"/>
              </a:spcBef>
            </a:pPr>
            <a:r>
              <a:rPr lang="fr-FR" sz="2000" dirty="0">
                <a:solidFill>
                  <a:srgbClr val="F79646"/>
                </a:solidFill>
                <a:latin typeface="Arial" charset="0"/>
              </a:rPr>
              <a:t>Exemple de </a:t>
            </a:r>
            <a:r>
              <a:rPr lang="fr-FR" sz="2000" dirty="0" smtClean="0">
                <a:solidFill>
                  <a:srgbClr val="F79646"/>
                </a:solidFill>
                <a:latin typeface="Arial" charset="0"/>
              </a:rPr>
              <a:t>problèmes : </a:t>
            </a:r>
            <a:endParaRPr lang="fr-FR" sz="2000" dirty="0">
              <a:solidFill>
                <a:srgbClr val="F79646"/>
              </a:solidFill>
              <a:latin typeface="Arial" charset="0"/>
            </a:endParaRPr>
          </a:p>
          <a:p>
            <a:pPr marL="342900" indent="-342900">
              <a:spcBef>
                <a:spcPct val="50000"/>
              </a:spcBef>
              <a:buFont typeface="Arial" panose="020B0604020202020204" pitchFamily="34" charset="0"/>
              <a:buChar char="•"/>
            </a:pPr>
            <a:r>
              <a:rPr lang="fr-FR" sz="2000" dirty="0">
                <a:latin typeface="Arial" charset="0"/>
              </a:rPr>
              <a:t>Identifier des communautés dans les réseaux</a:t>
            </a:r>
          </a:p>
          <a:p>
            <a:pPr marL="342900" indent="-342900">
              <a:spcBef>
                <a:spcPct val="50000"/>
              </a:spcBef>
              <a:buFont typeface="Arial" panose="020B0604020202020204" pitchFamily="34" charset="0"/>
              <a:buChar char="•"/>
            </a:pPr>
            <a:r>
              <a:rPr lang="fr-FR" sz="2000" dirty="0">
                <a:latin typeface="Arial" charset="0"/>
              </a:rPr>
              <a:t>Identifier les « hubs » (les personnes « importantes ») dans </a:t>
            </a:r>
            <a:r>
              <a:rPr lang="fr-FR" sz="2000" dirty="0" smtClean="0">
                <a:latin typeface="Arial" charset="0"/>
              </a:rPr>
              <a:t>les réseaux</a:t>
            </a:r>
            <a:endParaRPr lang="fr-FR" sz="2000" dirty="0">
              <a:latin typeface="Arial" charset="0"/>
            </a:endParaRPr>
          </a:p>
          <a:p>
            <a:pPr marL="342900" indent="-342900">
              <a:spcBef>
                <a:spcPct val="50000"/>
              </a:spcBef>
              <a:buFont typeface="Arial" panose="020B0604020202020204" pitchFamily="34" charset="0"/>
              <a:buChar char="•"/>
            </a:pPr>
            <a:r>
              <a:rPr lang="fr-FR" sz="2000" dirty="0">
                <a:latin typeface="Arial" charset="0"/>
              </a:rPr>
              <a:t>Prédire les « liens » dans le réseau</a:t>
            </a:r>
          </a:p>
          <a:p>
            <a:pPr>
              <a:spcBef>
                <a:spcPct val="50000"/>
              </a:spcBef>
            </a:pPr>
            <a:r>
              <a:rPr lang="fr-FR" sz="2000" dirty="0" smtClean="0">
                <a:solidFill>
                  <a:schemeClr val="accent6"/>
                </a:solidFill>
                <a:latin typeface="Arial" charset="0"/>
              </a:rPr>
              <a:t>Pour : </a:t>
            </a:r>
            <a:endParaRPr lang="fr-FR" sz="2000" dirty="0">
              <a:solidFill>
                <a:schemeClr val="accent6"/>
              </a:solidFill>
              <a:latin typeface="Arial" charset="0"/>
            </a:endParaRPr>
          </a:p>
          <a:p>
            <a:pPr marL="285750" indent="-285750">
              <a:spcBef>
                <a:spcPct val="50000"/>
              </a:spcBef>
              <a:buFont typeface="Arial"/>
              <a:buChar char="•"/>
            </a:pPr>
            <a:r>
              <a:rPr lang="fr-FR" sz="2000" dirty="0">
                <a:latin typeface="Arial" charset="0"/>
              </a:rPr>
              <a:t>Publicité personnalisée</a:t>
            </a:r>
          </a:p>
          <a:p>
            <a:pPr marL="285750" indent="-285750">
              <a:spcBef>
                <a:spcPct val="50000"/>
              </a:spcBef>
              <a:buFont typeface="Arial"/>
              <a:buChar char="•"/>
            </a:pPr>
            <a:r>
              <a:rPr lang="fr-FR" sz="2000" dirty="0">
                <a:latin typeface="Arial" charset="0"/>
              </a:rPr>
              <a:t>Marketing viral, marketing “temps réel”</a:t>
            </a:r>
          </a:p>
          <a:p>
            <a:pPr marL="285750" indent="-285750">
              <a:spcBef>
                <a:spcPct val="50000"/>
              </a:spcBef>
              <a:buFont typeface="Arial"/>
              <a:buChar char="•"/>
            </a:pPr>
            <a:r>
              <a:rPr lang="fr-FR" sz="2000" dirty="0">
                <a:latin typeface="Arial" charset="0"/>
              </a:rPr>
              <a:t>Contrôle des épidémies</a:t>
            </a:r>
          </a:p>
          <a:p>
            <a:pPr marL="285750" indent="-285750">
              <a:spcBef>
                <a:spcPct val="50000"/>
              </a:spcBef>
              <a:buFont typeface="Arial"/>
              <a:buChar char="•"/>
            </a:pPr>
            <a:r>
              <a:rPr lang="fr-FR" sz="2000" dirty="0">
                <a:latin typeface="Arial" charset="0"/>
              </a:rPr>
              <a:t>Fidélisation </a:t>
            </a:r>
            <a:r>
              <a:rPr lang="fr-FR" sz="2000" dirty="0" smtClean="0">
                <a:latin typeface="Arial" charset="0"/>
              </a:rPr>
              <a:t>des </a:t>
            </a:r>
            <a:r>
              <a:rPr lang="fr-FR" sz="2000" dirty="0">
                <a:latin typeface="Arial" charset="0"/>
              </a:rPr>
              <a:t>visiteurs d’un site “social” par “animation de communauté”</a:t>
            </a:r>
          </a:p>
        </p:txBody>
      </p:sp>
    </p:spTree>
    <p:extLst>
      <p:ext uri="{BB962C8B-B14F-4D97-AF65-F5344CB8AC3E}">
        <p14:creationId xmlns:p14="http://schemas.microsoft.com/office/powerpoint/2010/main" val="84108504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Correction et complexité</a:t>
            </a:r>
            <a:endParaRPr lang="fr-FR" dirty="0"/>
          </a:p>
        </p:txBody>
      </p:sp>
      <p:sp>
        <p:nvSpPr>
          <p:cNvPr id="3" name="Espace réservé du contenu 2"/>
          <p:cNvSpPr>
            <a:spLocks noGrp="1"/>
          </p:cNvSpPr>
          <p:nvPr>
            <p:ph idx="1"/>
          </p:nvPr>
        </p:nvSpPr>
        <p:spPr/>
        <p:txBody>
          <a:bodyPr/>
          <a:lstStyle/>
          <a:p>
            <a:r>
              <a:rPr lang="fr-FR" dirty="0" smtClean="0"/>
              <a:t>Même analyse que pour DFS. Ce sont d’ailleurs les mêmes sommets qu’on obtient. Seul l’ordre va changer.</a:t>
            </a:r>
          </a:p>
          <a:p>
            <a:r>
              <a:rPr lang="fr-FR" dirty="0" smtClean="0"/>
              <a:t>Comme pour </a:t>
            </a:r>
            <a:r>
              <a:rPr lang="fr-FR" dirty="0" err="1" smtClean="0"/>
              <a:t>dfs</a:t>
            </a:r>
            <a:r>
              <a:rPr lang="fr-FR" dirty="0" smtClean="0"/>
              <a:t>, on peut ne pas tester </a:t>
            </a:r>
            <a:r>
              <a:rPr lang="fr-FR" dirty="0">
                <a:latin typeface="Courier New" panose="02070309020205020404" pitchFamily="49" charset="0"/>
                <a:cs typeface="Courier New" panose="02070309020205020404" pitchFamily="49" charset="0"/>
              </a:rPr>
              <a:t>si non </a:t>
            </a:r>
            <a:r>
              <a:rPr lang="fr-FR" dirty="0" err="1">
                <a:latin typeface="Courier New" panose="02070309020205020404" pitchFamily="49" charset="0"/>
                <a:cs typeface="Courier New" panose="02070309020205020404" pitchFamily="49" charset="0"/>
              </a:rPr>
              <a:t>estDans</a:t>
            </a:r>
            <a:r>
              <a:rPr lang="fr-FR" dirty="0">
                <a:latin typeface="Courier New" panose="02070309020205020404" pitchFamily="49" charset="0"/>
                <a:cs typeface="Courier New" panose="02070309020205020404" pitchFamily="49" charset="0"/>
              </a:rPr>
              <a:t>(</a:t>
            </a:r>
            <a:r>
              <a:rPr lang="fr-FR" dirty="0" err="1">
                <a:latin typeface="Courier New" panose="02070309020205020404" pitchFamily="49" charset="0"/>
                <a:cs typeface="Courier New" panose="02070309020205020404" pitchFamily="49" charset="0"/>
              </a:rPr>
              <a:t>visite,voisin</a:t>
            </a:r>
            <a:r>
              <a:rPr lang="fr-FR" dirty="0">
                <a:latin typeface="Courier New" panose="02070309020205020404" pitchFamily="49" charset="0"/>
                <a:cs typeface="Courier New" panose="02070309020205020404" pitchFamily="49" charset="0"/>
              </a:rPr>
              <a:t>) </a:t>
            </a:r>
            <a:r>
              <a:rPr lang="fr-FR" dirty="0" smtClean="0"/>
              <a:t>et obtenir la même complexité</a:t>
            </a:r>
            <a:endParaRPr lang="fr-FR" dirty="0"/>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50</a:t>
            </a:fld>
            <a:endParaRPr lang="fr-FR" noProof="0"/>
          </a:p>
        </p:txBody>
      </p:sp>
    </p:spTree>
    <p:extLst>
      <p:ext uri="{BB962C8B-B14F-4D97-AF65-F5344CB8AC3E}">
        <p14:creationId xmlns:p14="http://schemas.microsoft.com/office/powerpoint/2010/main" val="387329248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Connexité</a:t>
            </a:r>
            <a:endParaRPr lang="fr-FR" dirty="0"/>
          </a:p>
        </p:txBody>
      </p:sp>
      <p:sp>
        <p:nvSpPr>
          <p:cNvPr id="3" name="Espace réservé du texte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782EDAE5-F9FA-4E3B-B6EE-D766A9337C4B}" type="slidenum">
              <a:rPr lang="fr-FR" noProof="0" smtClean="0"/>
              <a:pPr/>
              <a:t>51</a:t>
            </a:fld>
            <a:endParaRPr lang="fr-FR" noProof="0"/>
          </a:p>
        </p:txBody>
      </p:sp>
    </p:spTree>
    <p:extLst>
      <p:ext uri="{BB962C8B-B14F-4D97-AF65-F5344CB8AC3E}">
        <p14:creationId xmlns:p14="http://schemas.microsoft.com/office/powerpoint/2010/main" val="70789327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latin typeface="+mn-lt"/>
              </a:rPr>
              <a:t>Cas des graphes non orientés</a:t>
            </a:r>
            <a:endParaRPr lang="fr-FR" dirty="0">
              <a:latin typeface="+mn-lt"/>
            </a:endParaRPr>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52</a:t>
            </a:fld>
            <a:endParaRPr lang="fr-FR" noProof="0"/>
          </a:p>
        </p:txBody>
      </p:sp>
      <p:sp>
        <p:nvSpPr>
          <p:cNvPr id="5" name="Text Box 7"/>
          <p:cNvSpPr txBox="1">
            <a:spLocks noChangeArrowheads="1"/>
          </p:cNvSpPr>
          <p:nvPr/>
        </p:nvSpPr>
        <p:spPr bwMode="auto">
          <a:xfrm>
            <a:off x="1673225" y="2317750"/>
            <a:ext cx="517525" cy="404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2400" i="1">
                <a:latin typeface="Tahoma" panose="020B0604030504040204" pitchFamily="34" charset="0"/>
              </a:rPr>
              <a:t>b</a:t>
            </a:r>
            <a:endParaRPr lang="en-GB" altLang="fr-FR" sz="2400">
              <a:latin typeface="Tahoma" panose="020B0604030504040204" pitchFamily="34" charset="0"/>
            </a:endParaRPr>
          </a:p>
        </p:txBody>
      </p:sp>
      <p:sp>
        <p:nvSpPr>
          <p:cNvPr id="6" name="Text Box 8"/>
          <p:cNvSpPr txBox="1">
            <a:spLocks noChangeArrowheads="1"/>
          </p:cNvSpPr>
          <p:nvPr/>
        </p:nvSpPr>
        <p:spPr bwMode="auto">
          <a:xfrm>
            <a:off x="2794000" y="3127375"/>
            <a:ext cx="517525" cy="406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2400" i="1">
                <a:latin typeface="Tahoma" panose="020B0604030504040204" pitchFamily="34" charset="0"/>
              </a:rPr>
              <a:t>e</a:t>
            </a:r>
            <a:endParaRPr lang="en-GB" altLang="fr-FR" sz="2400">
              <a:latin typeface="Tahoma" panose="020B0604030504040204" pitchFamily="34" charset="0"/>
            </a:endParaRPr>
          </a:p>
        </p:txBody>
      </p:sp>
      <p:sp>
        <p:nvSpPr>
          <p:cNvPr id="7" name="Text Box 9"/>
          <p:cNvSpPr txBox="1">
            <a:spLocks noChangeArrowheads="1"/>
          </p:cNvSpPr>
          <p:nvPr/>
        </p:nvSpPr>
        <p:spPr bwMode="auto">
          <a:xfrm>
            <a:off x="1844675" y="3127375"/>
            <a:ext cx="517525" cy="406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2400" i="1">
                <a:latin typeface="Tahoma" panose="020B0604030504040204" pitchFamily="34" charset="0"/>
              </a:rPr>
              <a:t>d</a:t>
            </a:r>
            <a:endParaRPr lang="en-GB" altLang="fr-FR" sz="2400">
              <a:latin typeface="Tahoma" panose="020B0604030504040204" pitchFamily="34" charset="0"/>
            </a:endParaRPr>
          </a:p>
        </p:txBody>
      </p:sp>
      <p:sp>
        <p:nvSpPr>
          <p:cNvPr id="8" name="Text Box 10"/>
          <p:cNvSpPr txBox="1">
            <a:spLocks noChangeArrowheads="1"/>
          </p:cNvSpPr>
          <p:nvPr/>
        </p:nvSpPr>
        <p:spPr bwMode="auto">
          <a:xfrm>
            <a:off x="2362200" y="4141788"/>
            <a:ext cx="517525" cy="4048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2400" i="1">
                <a:latin typeface="Tahoma" panose="020B0604030504040204" pitchFamily="34" charset="0"/>
              </a:rPr>
              <a:t>f</a:t>
            </a:r>
            <a:endParaRPr lang="en-GB" altLang="fr-FR" sz="2400">
              <a:latin typeface="Tahoma" panose="020B0604030504040204" pitchFamily="34" charset="0"/>
            </a:endParaRPr>
          </a:p>
        </p:txBody>
      </p:sp>
      <p:sp>
        <p:nvSpPr>
          <p:cNvPr id="9" name="Text Box 11"/>
          <p:cNvSpPr txBox="1">
            <a:spLocks noChangeArrowheads="1"/>
          </p:cNvSpPr>
          <p:nvPr/>
        </p:nvSpPr>
        <p:spPr bwMode="auto">
          <a:xfrm>
            <a:off x="723900" y="4343400"/>
            <a:ext cx="517525" cy="404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2400" i="1" dirty="0">
                <a:latin typeface="Tahoma" panose="020B0604030504040204" pitchFamily="34" charset="0"/>
              </a:rPr>
              <a:t>c</a:t>
            </a:r>
            <a:endParaRPr lang="en-GB" altLang="fr-FR" sz="2400" dirty="0">
              <a:latin typeface="Tahoma" panose="020B0604030504040204" pitchFamily="34" charset="0"/>
            </a:endParaRPr>
          </a:p>
        </p:txBody>
      </p:sp>
      <p:sp>
        <p:nvSpPr>
          <p:cNvPr id="10" name="Oval 12"/>
          <p:cNvSpPr>
            <a:spLocks noChangeArrowheads="1"/>
          </p:cNvSpPr>
          <p:nvPr/>
        </p:nvSpPr>
        <p:spPr bwMode="auto">
          <a:xfrm>
            <a:off x="749920" y="3374617"/>
            <a:ext cx="173037" cy="201612"/>
          </a:xfrm>
          <a:prstGeom prst="ellipse">
            <a:avLst/>
          </a:prstGeom>
          <a:solidFill>
            <a:srgbClr val="00000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sp>
        <p:nvSpPr>
          <p:cNvPr id="11" name="Oval 13"/>
          <p:cNvSpPr>
            <a:spLocks noChangeArrowheads="1"/>
          </p:cNvSpPr>
          <p:nvPr/>
        </p:nvSpPr>
        <p:spPr bwMode="auto">
          <a:xfrm>
            <a:off x="896938" y="4141788"/>
            <a:ext cx="173037" cy="201612"/>
          </a:xfrm>
          <a:prstGeom prst="ellipse">
            <a:avLst/>
          </a:prstGeom>
          <a:solidFill>
            <a:srgbClr val="00000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sp>
        <p:nvSpPr>
          <p:cNvPr id="12" name="Oval 14"/>
          <p:cNvSpPr>
            <a:spLocks noChangeArrowheads="1"/>
          </p:cNvSpPr>
          <p:nvPr/>
        </p:nvSpPr>
        <p:spPr bwMode="auto">
          <a:xfrm>
            <a:off x="1500188" y="2520950"/>
            <a:ext cx="173037" cy="201613"/>
          </a:xfrm>
          <a:prstGeom prst="ellipse">
            <a:avLst/>
          </a:prstGeom>
          <a:solidFill>
            <a:srgbClr val="00000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sp>
        <p:nvSpPr>
          <p:cNvPr id="13" name="Oval 15"/>
          <p:cNvSpPr>
            <a:spLocks noChangeArrowheads="1"/>
          </p:cNvSpPr>
          <p:nvPr/>
        </p:nvSpPr>
        <p:spPr bwMode="auto">
          <a:xfrm>
            <a:off x="2706688" y="3127375"/>
            <a:ext cx="173037" cy="203200"/>
          </a:xfrm>
          <a:prstGeom prst="ellipse">
            <a:avLst/>
          </a:prstGeom>
          <a:solidFill>
            <a:srgbClr val="00000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sp>
        <p:nvSpPr>
          <p:cNvPr id="14" name="Oval 16"/>
          <p:cNvSpPr>
            <a:spLocks noChangeArrowheads="1"/>
          </p:cNvSpPr>
          <p:nvPr/>
        </p:nvSpPr>
        <p:spPr bwMode="auto">
          <a:xfrm>
            <a:off x="2447925" y="4009143"/>
            <a:ext cx="173037" cy="201612"/>
          </a:xfrm>
          <a:prstGeom prst="ellipse">
            <a:avLst/>
          </a:prstGeom>
          <a:solidFill>
            <a:srgbClr val="00000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cxnSp>
        <p:nvCxnSpPr>
          <p:cNvPr id="16" name="AutoShape 18"/>
          <p:cNvCxnSpPr>
            <a:cxnSpLocks noChangeShapeType="1"/>
            <a:stCxn id="12" idx="3"/>
            <a:endCxn id="11" idx="0"/>
          </p:cNvCxnSpPr>
          <p:nvPr/>
        </p:nvCxnSpPr>
        <p:spPr bwMode="auto">
          <a:xfrm flipH="1">
            <a:off x="983457" y="2693037"/>
            <a:ext cx="542072" cy="144875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7" name="AutoShape 19"/>
          <p:cNvCxnSpPr>
            <a:cxnSpLocks noChangeShapeType="1"/>
            <a:stCxn id="12" idx="5"/>
            <a:endCxn id="13" idx="1"/>
          </p:cNvCxnSpPr>
          <p:nvPr/>
        </p:nvCxnSpPr>
        <p:spPr bwMode="auto">
          <a:xfrm>
            <a:off x="1647825" y="2693988"/>
            <a:ext cx="1084263" cy="46355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8" name="AutoShape 20"/>
          <p:cNvCxnSpPr>
            <a:cxnSpLocks noChangeShapeType="1"/>
            <a:stCxn id="32" idx="7"/>
            <a:endCxn id="13" idx="3"/>
          </p:cNvCxnSpPr>
          <p:nvPr/>
        </p:nvCxnSpPr>
        <p:spPr bwMode="auto">
          <a:xfrm flipV="1">
            <a:off x="1385266" y="3300817"/>
            <a:ext cx="1346763" cy="1711077"/>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19" name="Text Box 21"/>
          <p:cNvSpPr txBox="1">
            <a:spLocks noChangeArrowheads="1"/>
          </p:cNvSpPr>
          <p:nvPr/>
        </p:nvSpPr>
        <p:spPr bwMode="auto">
          <a:xfrm>
            <a:off x="595711" y="2941957"/>
            <a:ext cx="517525" cy="404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2400" i="1" dirty="0">
                <a:latin typeface="Tahoma" panose="020B0604030504040204" pitchFamily="34" charset="0"/>
              </a:rPr>
              <a:t>a</a:t>
            </a:r>
            <a:endParaRPr lang="en-GB" altLang="fr-FR" sz="2400" dirty="0">
              <a:latin typeface="Tahoma" panose="020B0604030504040204" pitchFamily="34" charset="0"/>
            </a:endParaRPr>
          </a:p>
        </p:txBody>
      </p:sp>
      <p:cxnSp>
        <p:nvCxnSpPr>
          <p:cNvPr id="20" name="AutoShape 24"/>
          <p:cNvCxnSpPr>
            <a:cxnSpLocks noChangeShapeType="1"/>
            <a:stCxn id="11" idx="7"/>
            <a:endCxn id="13" idx="2"/>
          </p:cNvCxnSpPr>
          <p:nvPr/>
        </p:nvCxnSpPr>
        <p:spPr bwMode="auto">
          <a:xfrm flipV="1">
            <a:off x="1044575" y="3228975"/>
            <a:ext cx="1662113" cy="94138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2" name="AutoShape 26"/>
          <p:cNvCxnSpPr>
            <a:cxnSpLocks noChangeShapeType="1"/>
            <a:stCxn id="10" idx="5"/>
            <a:endCxn id="14" idx="1"/>
          </p:cNvCxnSpPr>
          <p:nvPr/>
        </p:nvCxnSpPr>
        <p:spPr bwMode="auto">
          <a:xfrm>
            <a:off x="897616" y="3546704"/>
            <a:ext cx="1575650" cy="491964"/>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3" name="Oval 27"/>
          <p:cNvSpPr>
            <a:spLocks noChangeArrowheads="1"/>
          </p:cNvSpPr>
          <p:nvPr/>
        </p:nvSpPr>
        <p:spPr bwMode="auto">
          <a:xfrm>
            <a:off x="1673225" y="3330575"/>
            <a:ext cx="171450" cy="203200"/>
          </a:xfrm>
          <a:prstGeom prst="ellipse">
            <a:avLst/>
          </a:prstGeom>
          <a:solidFill>
            <a:srgbClr val="00000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cxnSp>
        <p:nvCxnSpPr>
          <p:cNvPr id="24" name="AutoShape 28"/>
          <p:cNvCxnSpPr>
            <a:cxnSpLocks noChangeShapeType="1"/>
            <a:stCxn id="23" idx="5"/>
            <a:endCxn id="14" idx="0"/>
          </p:cNvCxnSpPr>
          <p:nvPr/>
        </p:nvCxnSpPr>
        <p:spPr bwMode="auto">
          <a:xfrm>
            <a:off x="1819567" y="3504017"/>
            <a:ext cx="714877" cy="505126"/>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5" name="AutoShape 29"/>
          <p:cNvCxnSpPr>
            <a:cxnSpLocks noChangeShapeType="1"/>
            <a:stCxn id="10" idx="5"/>
            <a:endCxn id="23" idx="2"/>
          </p:cNvCxnSpPr>
          <p:nvPr/>
        </p:nvCxnSpPr>
        <p:spPr bwMode="auto">
          <a:xfrm flipV="1">
            <a:off x="897616" y="3432175"/>
            <a:ext cx="775609" cy="114529"/>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32" name="Oval 13"/>
          <p:cNvSpPr>
            <a:spLocks noChangeArrowheads="1"/>
          </p:cNvSpPr>
          <p:nvPr/>
        </p:nvSpPr>
        <p:spPr bwMode="auto">
          <a:xfrm>
            <a:off x="1237570" y="4982369"/>
            <a:ext cx="173037" cy="201612"/>
          </a:xfrm>
          <a:prstGeom prst="ellipse">
            <a:avLst/>
          </a:prstGeom>
          <a:solidFill>
            <a:srgbClr val="00000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sp>
        <p:nvSpPr>
          <p:cNvPr id="33" name="Text Box 11"/>
          <p:cNvSpPr txBox="1">
            <a:spLocks noChangeArrowheads="1"/>
          </p:cNvSpPr>
          <p:nvPr/>
        </p:nvSpPr>
        <p:spPr bwMode="auto">
          <a:xfrm>
            <a:off x="1151844" y="5215730"/>
            <a:ext cx="517525" cy="54689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2400" i="1" dirty="0" smtClean="0">
                <a:latin typeface="Tahoma" panose="020B0604030504040204" pitchFamily="34" charset="0"/>
              </a:rPr>
              <a:t>g</a:t>
            </a:r>
            <a:endParaRPr lang="en-GB" altLang="fr-FR" sz="2400" dirty="0">
              <a:latin typeface="Tahoma" panose="020B0604030504040204" pitchFamily="34" charset="0"/>
            </a:endParaRPr>
          </a:p>
        </p:txBody>
      </p:sp>
      <p:cxnSp>
        <p:nvCxnSpPr>
          <p:cNvPr id="39" name="AutoShape 20"/>
          <p:cNvCxnSpPr>
            <a:cxnSpLocks noChangeShapeType="1"/>
            <a:stCxn id="32" idx="0"/>
            <a:endCxn id="12" idx="4"/>
          </p:cNvCxnSpPr>
          <p:nvPr/>
        </p:nvCxnSpPr>
        <p:spPr bwMode="auto">
          <a:xfrm flipV="1">
            <a:off x="1324089" y="2722563"/>
            <a:ext cx="262618" cy="2259806"/>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42" name="ZoneTexte 41"/>
          <p:cNvSpPr txBox="1"/>
          <p:nvPr/>
        </p:nvSpPr>
        <p:spPr>
          <a:xfrm>
            <a:off x="4067944" y="3894745"/>
            <a:ext cx="4297780" cy="523220"/>
          </a:xfrm>
          <a:prstGeom prst="rect">
            <a:avLst/>
          </a:prstGeom>
          <a:noFill/>
        </p:spPr>
        <p:txBody>
          <a:bodyPr wrap="none" rtlCol="0">
            <a:spAutoFit/>
          </a:bodyPr>
          <a:lstStyle/>
          <a:p>
            <a:r>
              <a:rPr lang="fr-FR" sz="2800" dirty="0" smtClean="0">
                <a:latin typeface="+mn-lt"/>
              </a:rPr>
              <a:t>Ce graphe n’est pas connexe</a:t>
            </a:r>
            <a:endParaRPr lang="fr-FR" sz="2800" dirty="0">
              <a:latin typeface="+mn-lt"/>
            </a:endParaRPr>
          </a:p>
        </p:txBody>
      </p:sp>
    </p:spTree>
    <p:extLst>
      <p:ext uri="{BB962C8B-B14F-4D97-AF65-F5344CB8AC3E}">
        <p14:creationId xmlns:p14="http://schemas.microsoft.com/office/powerpoint/2010/main" val="248522605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Définitions</a:t>
            </a:r>
            <a:endParaRPr lang="fr-FR" dirty="0"/>
          </a:p>
        </p:txBody>
      </p:sp>
      <p:sp>
        <p:nvSpPr>
          <p:cNvPr id="3" name="Espace réservé du contenu 2"/>
          <p:cNvSpPr>
            <a:spLocks noGrp="1"/>
          </p:cNvSpPr>
          <p:nvPr>
            <p:ph idx="1"/>
          </p:nvPr>
        </p:nvSpPr>
        <p:spPr/>
        <p:txBody>
          <a:bodyPr>
            <a:normAutofit/>
          </a:bodyPr>
          <a:lstStyle/>
          <a:p>
            <a:r>
              <a:rPr lang="fr-FR" sz="2400" dirty="0" smtClean="0"/>
              <a:t>Un graphe non orienté est connexe si entre deux sommets quelconques il existe une chaîne</a:t>
            </a:r>
          </a:p>
          <a:p>
            <a:r>
              <a:rPr lang="fr-FR" sz="2400" dirty="0" smtClean="0"/>
              <a:t>Un graphe orienté est </a:t>
            </a:r>
            <a:r>
              <a:rPr lang="fr-FR" sz="2400" dirty="0"/>
              <a:t>connexe si entre deux sommets </a:t>
            </a:r>
            <a:r>
              <a:rPr lang="fr-FR" sz="2400" dirty="0" smtClean="0"/>
              <a:t>quelconques </a:t>
            </a:r>
            <a:r>
              <a:rPr lang="fr-FR" sz="2400" dirty="0"/>
              <a:t>il existe une </a:t>
            </a:r>
            <a:r>
              <a:rPr lang="fr-FR" sz="2400" dirty="0" smtClean="0"/>
              <a:t>chaîne</a:t>
            </a:r>
          </a:p>
          <a:p>
            <a:r>
              <a:rPr lang="fr-FR" sz="2400" dirty="0"/>
              <a:t>Un graphe orienté est </a:t>
            </a:r>
            <a:r>
              <a:rPr lang="fr-FR" sz="2400" dirty="0" smtClean="0"/>
              <a:t>fortement connexe </a:t>
            </a:r>
            <a:r>
              <a:rPr lang="fr-FR" sz="2400" dirty="0"/>
              <a:t>si entre deux sommets </a:t>
            </a:r>
            <a:r>
              <a:rPr lang="fr-FR" sz="2400" dirty="0" smtClean="0"/>
              <a:t>quelconques </a:t>
            </a:r>
            <a:r>
              <a:rPr lang="fr-FR" sz="2400" dirty="0"/>
              <a:t>il existe </a:t>
            </a:r>
            <a:r>
              <a:rPr lang="fr-FR" sz="2400" dirty="0" smtClean="0"/>
              <a:t>un chemin</a:t>
            </a:r>
          </a:p>
          <a:p>
            <a:endParaRPr lang="fr-FR" sz="2400" dirty="0"/>
          </a:p>
          <a:p>
            <a:pPr marL="0" indent="0">
              <a:buNone/>
            </a:pPr>
            <a:r>
              <a:rPr lang="fr-FR" sz="2400" dirty="0" smtClean="0"/>
              <a:t>(important : le vocabulaire, quand on parle de graphes, doit rester très précis)</a:t>
            </a:r>
            <a:endParaRPr lang="fr-FR" sz="2400" dirty="0"/>
          </a:p>
          <a:p>
            <a:endParaRPr lang="fr-FR" sz="2400" dirty="0"/>
          </a:p>
          <a:p>
            <a:endParaRPr lang="fr-FR" sz="2400" dirty="0"/>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53</a:t>
            </a:fld>
            <a:endParaRPr lang="fr-FR" noProof="0"/>
          </a:p>
        </p:txBody>
      </p:sp>
    </p:spTree>
    <p:extLst>
      <p:ext uri="{BB962C8B-B14F-4D97-AF65-F5344CB8AC3E}">
        <p14:creationId xmlns:p14="http://schemas.microsoft.com/office/powerpoint/2010/main" val="206380155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u numéro de diapositive 5"/>
          <p:cNvSpPr>
            <a:spLocks noGrp="1"/>
          </p:cNvSpPr>
          <p:nvPr>
            <p:ph type="sldNum" sz="quarter" idx="12"/>
          </p:nvPr>
        </p:nvSpPr>
        <p:spPr>
          <a:noFill/>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48E910E-34C1-47EE-A69B-509D07988B28}" type="slidenum">
              <a:rPr lang="fr-FR" altLang="en-US"/>
              <a:pPr eaLnBrk="1" hangingPunct="1"/>
              <a:t>54</a:t>
            </a:fld>
            <a:endParaRPr lang="fr-FR" altLang="en-US"/>
          </a:p>
        </p:txBody>
      </p:sp>
      <p:sp>
        <p:nvSpPr>
          <p:cNvPr id="49155" name="Rectangle 2"/>
          <p:cNvSpPr>
            <a:spLocks noGrp="1" noChangeArrowheads="1"/>
          </p:cNvSpPr>
          <p:nvPr>
            <p:ph type="title"/>
          </p:nvPr>
        </p:nvSpPr>
        <p:spPr/>
        <p:txBody>
          <a:bodyPr/>
          <a:lstStyle/>
          <a:p>
            <a:pPr eaLnBrk="1" hangingPunct="1"/>
            <a:r>
              <a:rPr lang="fr-FR" altLang="fr-FR" dirty="0" smtClean="0"/>
              <a:t>Cas des graphes orientés</a:t>
            </a:r>
          </a:p>
        </p:txBody>
      </p:sp>
      <p:sp>
        <p:nvSpPr>
          <p:cNvPr id="49207" name="Oval 54"/>
          <p:cNvSpPr>
            <a:spLocks noChangeArrowheads="1"/>
          </p:cNvSpPr>
          <p:nvPr/>
        </p:nvSpPr>
        <p:spPr bwMode="auto">
          <a:xfrm>
            <a:off x="2329601" y="3088430"/>
            <a:ext cx="431800" cy="4318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a:latin typeface="Comic Sans MS" panose="030F0702030302020204" pitchFamily="66" charset="0"/>
              </a:rPr>
              <a:t>c</a:t>
            </a:r>
          </a:p>
        </p:txBody>
      </p:sp>
      <p:sp>
        <p:nvSpPr>
          <p:cNvPr id="49208" name="Oval 55"/>
          <p:cNvSpPr>
            <a:spLocks noChangeArrowheads="1"/>
          </p:cNvSpPr>
          <p:nvPr/>
        </p:nvSpPr>
        <p:spPr bwMode="auto">
          <a:xfrm>
            <a:off x="1335940" y="3966962"/>
            <a:ext cx="503237" cy="53264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a:latin typeface="Comic Sans MS" panose="030F0702030302020204" pitchFamily="66" charset="0"/>
              </a:rPr>
              <a:t>a</a:t>
            </a:r>
          </a:p>
        </p:txBody>
      </p:sp>
      <p:sp>
        <p:nvSpPr>
          <p:cNvPr id="49209" name="Oval 56"/>
          <p:cNvSpPr>
            <a:spLocks noChangeArrowheads="1"/>
          </p:cNvSpPr>
          <p:nvPr/>
        </p:nvSpPr>
        <p:spPr bwMode="auto">
          <a:xfrm>
            <a:off x="1780619" y="1389856"/>
            <a:ext cx="431800" cy="6477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a:latin typeface="Comic Sans MS" panose="030F0702030302020204" pitchFamily="66" charset="0"/>
              </a:rPr>
              <a:t>d</a:t>
            </a:r>
          </a:p>
        </p:txBody>
      </p:sp>
      <p:sp>
        <p:nvSpPr>
          <p:cNvPr id="49210" name="Oval 57"/>
          <p:cNvSpPr>
            <a:spLocks noChangeArrowheads="1"/>
          </p:cNvSpPr>
          <p:nvPr/>
        </p:nvSpPr>
        <p:spPr bwMode="auto">
          <a:xfrm>
            <a:off x="323850" y="1916113"/>
            <a:ext cx="504825" cy="57626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a:latin typeface="Comic Sans MS" panose="030F0702030302020204" pitchFamily="66" charset="0"/>
              </a:rPr>
              <a:t>e</a:t>
            </a:r>
          </a:p>
        </p:txBody>
      </p:sp>
      <p:sp>
        <p:nvSpPr>
          <p:cNvPr id="49211" name="Oval 58"/>
          <p:cNvSpPr>
            <a:spLocks noChangeArrowheads="1"/>
          </p:cNvSpPr>
          <p:nvPr/>
        </p:nvSpPr>
        <p:spPr bwMode="auto">
          <a:xfrm>
            <a:off x="1226697" y="2639077"/>
            <a:ext cx="504825" cy="576263"/>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dirty="0">
                <a:latin typeface="Comic Sans MS" panose="030F0702030302020204" pitchFamily="66" charset="0"/>
              </a:rPr>
              <a:t>b</a:t>
            </a:r>
          </a:p>
        </p:txBody>
      </p:sp>
      <p:cxnSp>
        <p:nvCxnSpPr>
          <p:cNvPr id="49212" name="AutoShape 59"/>
          <p:cNvCxnSpPr>
            <a:cxnSpLocks noChangeShapeType="1"/>
            <a:stCxn id="49209" idx="7"/>
            <a:endCxn id="49209" idx="6"/>
          </p:cNvCxnSpPr>
          <p:nvPr/>
        </p:nvCxnSpPr>
        <p:spPr bwMode="auto">
          <a:xfrm rot="16200000" flipH="1">
            <a:off x="2066302" y="1567589"/>
            <a:ext cx="228997" cy="63236"/>
          </a:xfrm>
          <a:prstGeom prst="curvedConnector4">
            <a:avLst>
              <a:gd name="adj1" fmla="val -141248"/>
              <a:gd name="adj2" fmla="val 461503"/>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3" name="AutoShape 60"/>
          <p:cNvCxnSpPr>
            <a:cxnSpLocks noChangeShapeType="1"/>
            <a:stCxn id="49211" idx="0"/>
            <a:endCxn id="49209" idx="3"/>
          </p:cNvCxnSpPr>
          <p:nvPr/>
        </p:nvCxnSpPr>
        <p:spPr bwMode="auto">
          <a:xfrm flipV="1">
            <a:off x="1479110" y="1942703"/>
            <a:ext cx="364745" cy="696374"/>
          </a:xfrm>
          <a:prstGeom prst="straightConnector1">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4" name="AutoShape 61"/>
          <p:cNvCxnSpPr>
            <a:cxnSpLocks noChangeShapeType="1"/>
            <a:stCxn id="49209" idx="2"/>
            <a:endCxn id="49210" idx="6"/>
          </p:cNvCxnSpPr>
          <p:nvPr/>
        </p:nvCxnSpPr>
        <p:spPr bwMode="auto">
          <a:xfrm flipH="1">
            <a:off x="828675" y="1713706"/>
            <a:ext cx="951944" cy="490538"/>
          </a:xfrm>
          <a:prstGeom prst="straightConnector1">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5" name="AutoShape 63"/>
          <p:cNvCxnSpPr>
            <a:cxnSpLocks noChangeShapeType="1"/>
            <a:stCxn id="49207" idx="3"/>
            <a:endCxn id="49208" idx="6"/>
          </p:cNvCxnSpPr>
          <p:nvPr/>
        </p:nvCxnSpPr>
        <p:spPr bwMode="auto">
          <a:xfrm flipH="1">
            <a:off x="1839177" y="3456994"/>
            <a:ext cx="553660" cy="776291"/>
          </a:xfrm>
          <a:prstGeom prst="straightConnector1">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6" name="AutoShape 64"/>
          <p:cNvCxnSpPr>
            <a:cxnSpLocks noChangeShapeType="1"/>
            <a:stCxn id="49211" idx="6"/>
            <a:endCxn id="49207" idx="1"/>
          </p:cNvCxnSpPr>
          <p:nvPr/>
        </p:nvCxnSpPr>
        <p:spPr bwMode="auto">
          <a:xfrm>
            <a:off x="1731522" y="2927209"/>
            <a:ext cx="661315" cy="224457"/>
          </a:xfrm>
          <a:prstGeom prst="straightConnector1">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7" name="AutoShape 65"/>
          <p:cNvCxnSpPr>
            <a:cxnSpLocks noChangeShapeType="1"/>
            <a:stCxn id="49208" idx="2"/>
            <a:endCxn id="49211" idx="2"/>
          </p:cNvCxnSpPr>
          <p:nvPr/>
        </p:nvCxnSpPr>
        <p:spPr bwMode="auto">
          <a:xfrm rot="10800000">
            <a:off x="1226698" y="2927209"/>
            <a:ext cx="109243" cy="1306076"/>
          </a:xfrm>
          <a:prstGeom prst="curvedConnector3">
            <a:avLst>
              <a:gd name="adj1" fmla="val 309258"/>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8" name="AutoShape 66"/>
          <p:cNvCxnSpPr>
            <a:cxnSpLocks noChangeShapeType="1"/>
            <a:stCxn id="49211" idx="5"/>
            <a:endCxn id="49208" idx="7"/>
          </p:cNvCxnSpPr>
          <p:nvPr/>
        </p:nvCxnSpPr>
        <p:spPr bwMode="auto">
          <a:xfrm rot="16200000" flipH="1">
            <a:off x="1254527" y="3534013"/>
            <a:ext cx="914018" cy="107888"/>
          </a:xfrm>
          <a:prstGeom prst="curvedConnector3">
            <a:avLst>
              <a:gd name="adj1" fmla="val 50000"/>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19" name="AutoShape 67"/>
          <p:cNvCxnSpPr>
            <a:cxnSpLocks noChangeShapeType="1"/>
            <a:stCxn id="49210" idx="4"/>
            <a:endCxn id="49211" idx="1"/>
          </p:cNvCxnSpPr>
          <p:nvPr/>
        </p:nvCxnSpPr>
        <p:spPr bwMode="auto">
          <a:xfrm>
            <a:off x="576263" y="2492375"/>
            <a:ext cx="724364" cy="231094"/>
          </a:xfrm>
          <a:prstGeom prst="straightConnector1">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Connecteur droit 8"/>
          <p:cNvCxnSpPr/>
          <p:nvPr/>
        </p:nvCxnSpPr>
        <p:spPr>
          <a:xfrm flipV="1">
            <a:off x="3618453" y="1563293"/>
            <a:ext cx="72008" cy="5171276"/>
          </a:xfrm>
          <a:prstGeom prst="line">
            <a:avLst/>
          </a:prstGeom>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441052" y="4804497"/>
            <a:ext cx="1888549" cy="923330"/>
          </a:xfrm>
          <a:prstGeom prst="rect">
            <a:avLst/>
          </a:prstGeom>
          <a:noFill/>
        </p:spPr>
        <p:txBody>
          <a:bodyPr wrap="square" rtlCol="0">
            <a:spAutoFit/>
          </a:bodyPr>
          <a:lstStyle/>
          <a:p>
            <a:r>
              <a:rPr lang="fr-FR" dirty="0" smtClean="0"/>
              <a:t>Un graphe connexe et fortement connexe</a:t>
            </a:r>
            <a:endParaRPr lang="fr-FR" dirty="0"/>
          </a:p>
        </p:txBody>
      </p:sp>
      <p:sp>
        <p:nvSpPr>
          <p:cNvPr id="54" name="Oval 54"/>
          <p:cNvSpPr>
            <a:spLocks noChangeArrowheads="1"/>
          </p:cNvSpPr>
          <p:nvPr/>
        </p:nvSpPr>
        <p:spPr bwMode="auto">
          <a:xfrm>
            <a:off x="6018981" y="2941728"/>
            <a:ext cx="431800" cy="4318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a:latin typeface="Comic Sans MS" panose="030F0702030302020204" pitchFamily="66" charset="0"/>
              </a:rPr>
              <a:t>c</a:t>
            </a:r>
          </a:p>
        </p:txBody>
      </p:sp>
      <p:sp>
        <p:nvSpPr>
          <p:cNvPr id="55" name="Oval 55"/>
          <p:cNvSpPr>
            <a:spLocks noChangeArrowheads="1"/>
          </p:cNvSpPr>
          <p:nvPr/>
        </p:nvSpPr>
        <p:spPr bwMode="auto">
          <a:xfrm>
            <a:off x="5025320" y="3820260"/>
            <a:ext cx="503237" cy="53264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a:latin typeface="Comic Sans MS" panose="030F0702030302020204" pitchFamily="66" charset="0"/>
              </a:rPr>
              <a:t>a</a:t>
            </a:r>
          </a:p>
        </p:txBody>
      </p:sp>
      <p:sp>
        <p:nvSpPr>
          <p:cNvPr id="56" name="Oval 56"/>
          <p:cNvSpPr>
            <a:spLocks noChangeArrowheads="1"/>
          </p:cNvSpPr>
          <p:nvPr/>
        </p:nvSpPr>
        <p:spPr bwMode="auto">
          <a:xfrm>
            <a:off x="5469999" y="1243154"/>
            <a:ext cx="431800" cy="6477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a:latin typeface="Comic Sans MS" panose="030F0702030302020204" pitchFamily="66" charset="0"/>
              </a:rPr>
              <a:t>d</a:t>
            </a:r>
          </a:p>
        </p:txBody>
      </p:sp>
      <p:sp>
        <p:nvSpPr>
          <p:cNvPr id="57" name="Oval 57"/>
          <p:cNvSpPr>
            <a:spLocks noChangeArrowheads="1"/>
          </p:cNvSpPr>
          <p:nvPr/>
        </p:nvSpPr>
        <p:spPr bwMode="auto">
          <a:xfrm>
            <a:off x="4013230" y="1769411"/>
            <a:ext cx="504825" cy="57626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a:latin typeface="Comic Sans MS" panose="030F0702030302020204" pitchFamily="66" charset="0"/>
              </a:rPr>
              <a:t>e</a:t>
            </a:r>
          </a:p>
        </p:txBody>
      </p:sp>
      <p:sp>
        <p:nvSpPr>
          <p:cNvPr id="58" name="Oval 58"/>
          <p:cNvSpPr>
            <a:spLocks noChangeArrowheads="1"/>
          </p:cNvSpPr>
          <p:nvPr/>
        </p:nvSpPr>
        <p:spPr bwMode="auto">
          <a:xfrm>
            <a:off x="4916077" y="2492375"/>
            <a:ext cx="504825" cy="576263"/>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dirty="0">
                <a:latin typeface="Comic Sans MS" panose="030F0702030302020204" pitchFamily="66" charset="0"/>
              </a:rPr>
              <a:t>b</a:t>
            </a:r>
          </a:p>
        </p:txBody>
      </p:sp>
      <p:cxnSp>
        <p:nvCxnSpPr>
          <p:cNvPr id="59" name="AutoShape 59"/>
          <p:cNvCxnSpPr>
            <a:cxnSpLocks noChangeShapeType="1"/>
            <a:stCxn id="56" idx="7"/>
            <a:endCxn id="56" idx="6"/>
          </p:cNvCxnSpPr>
          <p:nvPr/>
        </p:nvCxnSpPr>
        <p:spPr bwMode="auto">
          <a:xfrm rot="16200000" flipH="1">
            <a:off x="5755682" y="1420887"/>
            <a:ext cx="228997" cy="63236"/>
          </a:xfrm>
          <a:prstGeom prst="curvedConnector4">
            <a:avLst>
              <a:gd name="adj1" fmla="val -141248"/>
              <a:gd name="adj2" fmla="val 461503"/>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AutoShape 60"/>
          <p:cNvCxnSpPr>
            <a:cxnSpLocks noChangeShapeType="1"/>
            <a:stCxn id="56" idx="3"/>
            <a:endCxn id="58" idx="0"/>
          </p:cNvCxnSpPr>
          <p:nvPr/>
        </p:nvCxnSpPr>
        <p:spPr bwMode="auto">
          <a:xfrm flipH="1">
            <a:off x="5168490" y="1796001"/>
            <a:ext cx="364745" cy="696374"/>
          </a:xfrm>
          <a:prstGeom prst="straightConnector1">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AutoShape 61"/>
          <p:cNvCxnSpPr>
            <a:cxnSpLocks noChangeShapeType="1"/>
            <a:stCxn id="56" idx="2"/>
            <a:endCxn id="57" idx="6"/>
          </p:cNvCxnSpPr>
          <p:nvPr/>
        </p:nvCxnSpPr>
        <p:spPr bwMode="auto">
          <a:xfrm flipH="1">
            <a:off x="4518055" y="1567004"/>
            <a:ext cx="951944" cy="490538"/>
          </a:xfrm>
          <a:prstGeom prst="straightConnector1">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 name="AutoShape 63"/>
          <p:cNvCxnSpPr>
            <a:cxnSpLocks noChangeShapeType="1"/>
            <a:stCxn id="55" idx="6"/>
            <a:endCxn id="54" idx="3"/>
          </p:cNvCxnSpPr>
          <p:nvPr/>
        </p:nvCxnSpPr>
        <p:spPr bwMode="auto">
          <a:xfrm flipV="1">
            <a:off x="5528557" y="3310292"/>
            <a:ext cx="553660" cy="776291"/>
          </a:xfrm>
          <a:prstGeom prst="straightConnector1">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AutoShape 64"/>
          <p:cNvCxnSpPr>
            <a:cxnSpLocks noChangeShapeType="1"/>
            <a:stCxn id="58" idx="6"/>
            <a:endCxn id="54" idx="2"/>
          </p:cNvCxnSpPr>
          <p:nvPr/>
        </p:nvCxnSpPr>
        <p:spPr bwMode="auto">
          <a:xfrm>
            <a:off x="5420902" y="2780507"/>
            <a:ext cx="598079" cy="377121"/>
          </a:xfrm>
          <a:prstGeom prst="straightConnector1">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AutoShape 65"/>
          <p:cNvCxnSpPr>
            <a:cxnSpLocks noChangeShapeType="1"/>
            <a:stCxn id="55" idx="2"/>
            <a:endCxn id="58" idx="2"/>
          </p:cNvCxnSpPr>
          <p:nvPr/>
        </p:nvCxnSpPr>
        <p:spPr bwMode="auto">
          <a:xfrm rot="10800000">
            <a:off x="4916078" y="2780507"/>
            <a:ext cx="109243" cy="1306076"/>
          </a:xfrm>
          <a:prstGeom prst="curvedConnector3">
            <a:avLst>
              <a:gd name="adj1" fmla="val 309258"/>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5" name="AutoShape 66"/>
          <p:cNvCxnSpPr>
            <a:cxnSpLocks noChangeShapeType="1"/>
            <a:stCxn id="58" idx="5"/>
            <a:endCxn id="55" idx="7"/>
          </p:cNvCxnSpPr>
          <p:nvPr/>
        </p:nvCxnSpPr>
        <p:spPr bwMode="auto">
          <a:xfrm rot="16200000" flipH="1">
            <a:off x="4943907" y="3387311"/>
            <a:ext cx="914018" cy="107888"/>
          </a:xfrm>
          <a:prstGeom prst="curvedConnector3">
            <a:avLst>
              <a:gd name="adj1" fmla="val 50000"/>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AutoShape 67"/>
          <p:cNvCxnSpPr>
            <a:cxnSpLocks noChangeShapeType="1"/>
            <a:stCxn id="57" idx="4"/>
            <a:endCxn id="58" idx="1"/>
          </p:cNvCxnSpPr>
          <p:nvPr/>
        </p:nvCxnSpPr>
        <p:spPr bwMode="auto">
          <a:xfrm>
            <a:off x="4265643" y="2345673"/>
            <a:ext cx="724364" cy="231094"/>
          </a:xfrm>
          <a:prstGeom prst="straightConnector1">
            <a:avLst/>
          </a:prstGeom>
          <a:noFill/>
          <a:ln w="38100">
            <a:solidFill>
              <a:srgbClr val="CC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7" name="ZoneTexte 66"/>
          <p:cNvSpPr txBox="1"/>
          <p:nvPr/>
        </p:nvSpPr>
        <p:spPr>
          <a:xfrm>
            <a:off x="4502155" y="4596551"/>
            <a:ext cx="2302093" cy="1477328"/>
          </a:xfrm>
          <a:prstGeom prst="rect">
            <a:avLst/>
          </a:prstGeom>
          <a:noFill/>
        </p:spPr>
        <p:txBody>
          <a:bodyPr wrap="square" rtlCol="0">
            <a:spAutoFit/>
          </a:bodyPr>
          <a:lstStyle/>
          <a:p>
            <a:r>
              <a:rPr lang="fr-FR" dirty="0" smtClean="0"/>
              <a:t>Un graphe connexe mais non fortement connexe. Il possède 4 composantes fortement connexes</a:t>
            </a:r>
            <a:endParaRPr lang="fr-FR" dirty="0"/>
          </a:p>
        </p:txBody>
      </p:sp>
    </p:spTree>
    <p:extLst>
      <p:ext uri="{BB962C8B-B14F-4D97-AF65-F5344CB8AC3E}">
        <p14:creationId xmlns:p14="http://schemas.microsoft.com/office/powerpoint/2010/main" val="149212882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Théorème</a:t>
            </a:r>
            <a:endParaRPr lang="fr-FR" dirty="0"/>
          </a:p>
        </p:txBody>
      </p:sp>
      <p:sp>
        <p:nvSpPr>
          <p:cNvPr id="3" name="Espace réservé du contenu 2"/>
          <p:cNvSpPr>
            <a:spLocks noGrp="1"/>
          </p:cNvSpPr>
          <p:nvPr>
            <p:ph idx="1"/>
          </p:nvPr>
        </p:nvSpPr>
        <p:spPr/>
        <p:txBody>
          <a:bodyPr>
            <a:normAutofit/>
          </a:bodyPr>
          <a:lstStyle/>
          <a:p>
            <a:r>
              <a:rPr lang="fr-FR" sz="2400" dirty="0" smtClean="0"/>
              <a:t>Un graphe G  (non orienté) est connexe si il existe un sommet </a:t>
            </a:r>
            <a:r>
              <a:rPr lang="fr-FR" sz="2400" b="1" dirty="0" smtClean="0"/>
              <a:t>début</a:t>
            </a:r>
            <a:r>
              <a:rPr lang="fr-FR" sz="2400" dirty="0" smtClean="0"/>
              <a:t> tel que </a:t>
            </a:r>
            <a:r>
              <a:rPr lang="fr-FR" sz="2400" dirty="0" err="1" smtClean="0"/>
              <a:t>dfs</a:t>
            </a:r>
            <a:r>
              <a:rPr lang="fr-FR" sz="2400" dirty="0" smtClean="0"/>
              <a:t>(G, </a:t>
            </a:r>
            <a:r>
              <a:rPr lang="fr-FR" sz="2400" b="1" dirty="0" smtClean="0"/>
              <a:t>début</a:t>
            </a:r>
            <a:r>
              <a:rPr lang="fr-FR" sz="2400" dirty="0" smtClean="0"/>
              <a:t>) visite tous les sommets.</a:t>
            </a:r>
          </a:p>
          <a:p>
            <a:r>
              <a:rPr lang="fr-FR" sz="2400" dirty="0" smtClean="0"/>
              <a:t>Un graphe </a:t>
            </a:r>
            <a:r>
              <a:rPr lang="fr-FR" sz="2400" dirty="0"/>
              <a:t>G  (non orienté) </a:t>
            </a:r>
            <a:r>
              <a:rPr lang="fr-FR" sz="2400" dirty="0" smtClean="0"/>
              <a:t>n’est pas connexe </a:t>
            </a:r>
            <a:r>
              <a:rPr lang="fr-FR" sz="2400" dirty="0"/>
              <a:t>si </a:t>
            </a:r>
            <a:r>
              <a:rPr lang="fr-FR" sz="2400" dirty="0" smtClean="0"/>
              <a:t>il existe un sommet </a:t>
            </a:r>
            <a:r>
              <a:rPr lang="fr-FR" sz="2400" b="1" dirty="0"/>
              <a:t>début</a:t>
            </a:r>
            <a:r>
              <a:rPr lang="fr-FR" sz="2400" dirty="0"/>
              <a:t> tel que </a:t>
            </a:r>
            <a:r>
              <a:rPr lang="fr-FR" sz="2400" dirty="0" err="1"/>
              <a:t>dfs</a:t>
            </a:r>
            <a:r>
              <a:rPr lang="fr-FR" sz="2400" dirty="0"/>
              <a:t>(G, </a:t>
            </a:r>
            <a:r>
              <a:rPr lang="fr-FR" sz="2400" b="1" dirty="0"/>
              <a:t>début</a:t>
            </a:r>
            <a:r>
              <a:rPr lang="fr-FR" sz="2400" dirty="0"/>
              <a:t>) </a:t>
            </a:r>
            <a:r>
              <a:rPr lang="fr-FR" sz="2400" dirty="0" smtClean="0"/>
              <a:t>ne visite pas tous </a:t>
            </a:r>
            <a:r>
              <a:rPr lang="fr-FR" sz="2400" dirty="0"/>
              <a:t>les sommets</a:t>
            </a:r>
            <a:endParaRPr lang="fr-FR" sz="2400" dirty="0" smtClean="0"/>
          </a:p>
          <a:p>
            <a:r>
              <a:rPr lang="fr-FR" sz="2400" dirty="0" smtClean="0"/>
              <a:t>On peut donc tester la connexité en O(</a:t>
            </a:r>
            <a:r>
              <a:rPr lang="fr-FR" sz="2400" i="1" dirty="0" err="1" smtClean="0"/>
              <a:t>n</a:t>
            </a:r>
            <a:r>
              <a:rPr lang="fr-FR" sz="2400" dirty="0" err="1" smtClean="0"/>
              <a:t>+</a:t>
            </a:r>
            <a:r>
              <a:rPr lang="fr-FR" sz="2400" i="1" dirty="0" err="1" smtClean="0"/>
              <a:t>m</a:t>
            </a:r>
            <a:r>
              <a:rPr lang="fr-FR" sz="2400" dirty="0" smtClean="0"/>
              <a:t>)… car il suffit de tester pour un seul sommet </a:t>
            </a:r>
            <a:r>
              <a:rPr lang="fr-FR" sz="2400" b="1" dirty="0" smtClean="0"/>
              <a:t>début</a:t>
            </a:r>
            <a:r>
              <a:rPr lang="fr-FR" sz="2400" dirty="0" smtClean="0"/>
              <a:t>.</a:t>
            </a:r>
          </a:p>
          <a:p>
            <a:r>
              <a:rPr lang="fr-FR" sz="2400" dirty="0" smtClean="0"/>
              <a:t>On peut utiliser ce théorème pour régler le cas des graphes orientés</a:t>
            </a:r>
          </a:p>
          <a:p>
            <a:r>
              <a:rPr lang="fr-FR" sz="2400" dirty="0" smtClean="0"/>
              <a:t>Pour la forte connexité c’est un peu plus compliqué</a:t>
            </a:r>
            <a:endParaRPr lang="fr-FR" sz="2400" dirty="0"/>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55</a:t>
            </a:fld>
            <a:endParaRPr lang="fr-FR" noProof="0"/>
          </a:p>
        </p:txBody>
      </p:sp>
    </p:spTree>
    <p:extLst>
      <p:ext uri="{BB962C8B-B14F-4D97-AF65-F5344CB8AC3E}">
        <p14:creationId xmlns:p14="http://schemas.microsoft.com/office/powerpoint/2010/main" val="270032156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L’algorithme </a:t>
            </a:r>
            <a:r>
              <a:rPr lang="fr-FR" dirty="0"/>
              <a:t>de </a:t>
            </a:r>
            <a:r>
              <a:rPr lang="fr-FR" dirty="0" err="1" smtClean="0"/>
              <a:t>Kosaraju</a:t>
            </a:r>
            <a:r>
              <a:rPr lang="fr-FR" dirty="0" smtClean="0"/>
              <a:t> (1)</a:t>
            </a:r>
            <a:endParaRPr lang="fr-FR" dirty="0"/>
          </a:p>
        </p:txBody>
      </p:sp>
      <p:sp>
        <p:nvSpPr>
          <p:cNvPr id="3" name="Espace réservé du contenu 2"/>
          <p:cNvSpPr>
            <a:spLocks noGrp="1"/>
          </p:cNvSpPr>
          <p:nvPr>
            <p:ph idx="1"/>
          </p:nvPr>
        </p:nvSpPr>
        <p:spPr>
          <a:xfrm>
            <a:off x="467544" y="1484784"/>
            <a:ext cx="8424936" cy="5236692"/>
          </a:xfrm>
        </p:spPr>
        <p:txBody>
          <a:bodyPr>
            <a:normAutofit/>
          </a:bodyPr>
          <a:lstStyle/>
          <a:p>
            <a:pPr marL="0" indent="0">
              <a:buNone/>
            </a:pPr>
            <a:r>
              <a:rPr lang="fr-FR" sz="2800" dirty="0" smtClean="0"/>
              <a:t>Théorème</a:t>
            </a:r>
          </a:p>
          <a:p>
            <a:r>
              <a:rPr lang="fr-FR" sz="2400" dirty="0" smtClean="0"/>
              <a:t>Un graphe est fortement connexe si et seulement si on peut explorer tout le graphe à partir de chaque sommet.</a:t>
            </a:r>
          </a:p>
          <a:p>
            <a:r>
              <a:rPr lang="fr-FR" sz="2400" dirty="0" smtClean="0"/>
              <a:t>Cela signifie que l’algorithme naïf </a:t>
            </a:r>
            <a:r>
              <a:rPr lang="fr-FR" sz="2400" dirty="0" smtClean="0">
                <a:latin typeface="Courier"/>
              </a:rPr>
              <a:t>Pour x dans nœuds faire </a:t>
            </a:r>
            <a:r>
              <a:rPr lang="fr-FR" sz="2400" dirty="0" err="1" smtClean="0">
                <a:latin typeface="Courier"/>
              </a:rPr>
              <a:t>dfs</a:t>
            </a:r>
            <a:r>
              <a:rPr lang="fr-FR" sz="2400" dirty="0" smtClean="0">
                <a:latin typeface="Courier"/>
              </a:rPr>
              <a:t>(</a:t>
            </a:r>
            <a:r>
              <a:rPr lang="fr-FR" sz="2400" dirty="0" err="1" smtClean="0">
                <a:latin typeface="Courier"/>
              </a:rPr>
              <a:t>G,x</a:t>
            </a:r>
            <a:r>
              <a:rPr lang="fr-FR" sz="2400" dirty="0" smtClean="0">
                <a:latin typeface="Courier"/>
              </a:rPr>
              <a:t>)… </a:t>
            </a:r>
            <a:r>
              <a:rPr lang="fr-FR" sz="2400" dirty="0" smtClean="0"/>
              <a:t>va fonctionner en O(</a:t>
            </a:r>
            <a:r>
              <a:rPr lang="fr-FR" sz="2400" i="1" dirty="0" smtClean="0"/>
              <a:t>n</a:t>
            </a:r>
            <a:r>
              <a:rPr lang="fr-FR" sz="2400" dirty="0" smtClean="0"/>
              <a:t>(</a:t>
            </a:r>
            <a:r>
              <a:rPr lang="fr-FR" sz="2400" i="1" dirty="0" err="1" smtClean="0"/>
              <a:t>n</a:t>
            </a:r>
            <a:r>
              <a:rPr lang="fr-FR" sz="2400" dirty="0" err="1" smtClean="0"/>
              <a:t>+</a:t>
            </a:r>
            <a:r>
              <a:rPr lang="fr-FR" sz="2400" i="1" dirty="0" err="1" smtClean="0"/>
              <a:t>m</a:t>
            </a:r>
            <a:r>
              <a:rPr lang="fr-FR" sz="2400" dirty="0" smtClean="0"/>
              <a:t>))</a:t>
            </a:r>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56</a:t>
            </a:fld>
            <a:endParaRPr lang="fr-FR" noProof="0"/>
          </a:p>
        </p:txBody>
      </p:sp>
    </p:spTree>
    <p:extLst>
      <p:ext uri="{BB962C8B-B14F-4D97-AF65-F5344CB8AC3E}">
        <p14:creationId xmlns:p14="http://schemas.microsoft.com/office/powerpoint/2010/main" val="284700647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L’algorithme de </a:t>
            </a:r>
            <a:r>
              <a:rPr lang="fr-FR" dirty="0" err="1"/>
              <a:t>Kosaraju</a:t>
            </a:r>
            <a:r>
              <a:rPr lang="fr-FR" dirty="0"/>
              <a:t> </a:t>
            </a:r>
            <a:r>
              <a:rPr lang="fr-FR" dirty="0" smtClean="0"/>
              <a:t>(2)</a:t>
            </a:r>
            <a:endParaRPr lang="fr-FR" dirty="0"/>
          </a:p>
        </p:txBody>
      </p:sp>
      <p:sp>
        <p:nvSpPr>
          <p:cNvPr id="3" name="Espace réservé du contenu 2"/>
          <p:cNvSpPr>
            <a:spLocks noGrp="1"/>
          </p:cNvSpPr>
          <p:nvPr>
            <p:ph idx="1"/>
          </p:nvPr>
        </p:nvSpPr>
        <p:spPr>
          <a:xfrm>
            <a:off x="628650" y="1825624"/>
            <a:ext cx="7886700" cy="4771727"/>
          </a:xfrm>
        </p:spPr>
        <p:txBody>
          <a:bodyPr>
            <a:normAutofit fontScale="92500"/>
          </a:bodyPr>
          <a:lstStyle/>
          <a:p>
            <a:r>
              <a:rPr lang="fr-FR" sz="2400" dirty="0"/>
              <a:t>Mais on peut faire mieux avec l’algorithme de </a:t>
            </a:r>
            <a:r>
              <a:rPr lang="fr-FR" sz="2400" dirty="0" err="1"/>
              <a:t>Kosaraju</a:t>
            </a:r>
            <a:r>
              <a:rPr lang="fr-FR" sz="2400" dirty="0"/>
              <a:t> (qui n’est pas dans le programme) mais est très élégant et simple</a:t>
            </a:r>
          </a:p>
          <a:p>
            <a:pPr lvl="1"/>
            <a:r>
              <a:rPr lang="fr-FR" dirty="0">
                <a:latin typeface="Courier New" panose="02070309020205020404" pitchFamily="49" charset="0"/>
                <a:cs typeface="Courier New" panose="02070309020205020404" pitchFamily="49" charset="0"/>
              </a:rPr>
              <a:t>Initialiser tous les sommets comme non visités (O(n))</a:t>
            </a:r>
          </a:p>
          <a:p>
            <a:pPr lvl="1"/>
            <a:r>
              <a:rPr lang="fr-FR" dirty="0">
                <a:latin typeface="Courier New" panose="02070309020205020404" pitchFamily="49" charset="0"/>
                <a:cs typeface="Courier New" panose="02070309020205020404" pitchFamily="49" charset="0"/>
              </a:rPr>
              <a:t>Choisir un sommet x</a:t>
            </a:r>
          </a:p>
          <a:p>
            <a:pPr lvl="1"/>
            <a:r>
              <a:rPr lang="fr-FR" dirty="0">
                <a:latin typeface="Courier New" panose="02070309020205020404" pitchFamily="49" charset="0"/>
                <a:cs typeface="Courier New" panose="02070309020205020404" pitchFamily="49" charset="0"/>
              </a:rPr>
              <a:t>Calculer </a:t>
            </a:r>
            <a:r>
              <a:rPr lang="fr-FR" dirty="0" err="1">
                <a:latin typeface="Courier New" panose="02070309020205020404" pitchFamily="49" charset="0"/>
                <a:cs typeface="Courier New" panose="02070309020205020404" pitchFamily="49" charset="0"/>
              </a:rPr>
              <a:t>dfs</a:t>
            </a:r>
            <a:r>
              <a:rPr lang="fr-FR" dirty="0">
                <a:latin typeface="Courier New" panose="02070309020205020404" pitchFamily="49" charset="0"/>
                <a:cs typeface="Courier New" panose="02070309020205020404" pitchFamily="49" charset="0"/>
              </a:rPr>
              <a:t>(</a:t>
            </a:r>
            <a:r>
              <a:rPr lang="fr-FR" dirty="0" err="1">
                <a:latin typeface="Courier New" panose="02070309020205020404" pitchFamily="49" charset="0"/>
                <a:cs typeface="Courier New" panose="02070309020205020404" pitchFamily="49" charset="0"/>
              </a:rPr>
              <a:t>G,x</a:t>
            </a:r>
            <a:r>
              <a:rPr lang="fr-FR" dirty="0">
                <a:latin typeface="Courier New" panose="02070309020205020404" pitchFamily="49" charset="0"/>
                <a:cs typeface="Courier New" panose="02070309020205020404" pitchFamily="49" charset="0"/>
              </a:rPr>
              <a:t>). Si certains sommets ne sont pas visités retourner </a:t>
            </a:r>
            <a:r>
              <a:rPr lang="fr-FR" dirty="0" smtClean="0">
                <a:latin typeface="Courier New" panose="02070309020205020404" pitchFamily="49" charset="0"/>
                <a:cs typeface="Courier New" panose="02070309020205020404" pitchFamily="49" charset="0"/>
              </a:rPr>
              <a:t>faux </a:t>
            </a:r>
            <a:r>
              <a:rPr lang="fr-FR" dirty="0">
                <a:latin typeface="Courier New" panose="02070309020205020404" pitchFamily="49" charset="0"/>
                <a:cs typeface="Courier New" panose="02070309020205020404" pitchFamily="49" charset="0"/>
              </a:rPr>
              <a:t>(O(</a:t>
            </a:r>
            <a:r>
              <a:rPr lang="fr-FR" dirty="0" err="1">
                <a:latin typeface="Courier New" panose="02070309020205020404" pitchFamily="49" charset="0"/>
                <a:cs typeface="Courier New" panose="02070309020205020404" pitchFamily="49" charset="0"/>
              </a:rPr>
              <a:t>n+m</a:t>
            </a:r>
            <a:r>
              <a:rPr lang="fr-FR" dirty="0" smtClean="0">
                <a:latin typeface="Courier New" panose="02070309020205020404" pitchFamily="49" charset="0"/>
                <a:cs typeface="Courier New" panose="02070309020205020404" pitchFamily="49" charset="0"/>
              </a:rPr>
              <a:t>))</a:t>
            </a:r>
            <a:endParaRPr lang="fr-FR" dirty="0">
              <a:latin typeface="Courier New" panose="02070309020205020404" pitchFamily="49" charset="0"/>
              <a:cs typeface="Courier New" panose="02070309020205020404" pitchFamily="49" charset="0"/>
            </a:endParaRPr>
          </a:p>
          <a:p>
            <a:pPr lvl="1"/>
            <a:r>
              <a:rPr lang="fr-FR" dirty="0">
                <a:latin typeface="Courier New" panose="02070309020205020404" pitchFamily="49" charset="0"/>
                <a:cs typeface="Courier New" panose="02070309020205020404" pitchFamily="49" charset="0"/>
              </a:rPr>
              <a:t>Inverser le sens de tous les arc de G (O(m))</a:t>
            </a:r>
          </a:p>
          <a:p>
            <a:pPr lvl="1"/>
            <a:r>
              <a:rPr lang="fr-FR" dirty="0">
                <a:latin typeface="Courier New" panose="02070309020205020404" pitchFamily="49" charset="0"/>
                <a:cs typeface="Courier New" panose="02070309020205020404" pitchFamily="49" charset="0"/>
              </a:rPr>
              <a:t>Réinitialiser tous les sommets comme non visités (O(n))</a:t>
            </a:r>
          </a:p>
          <a:p>
            <a:pPr lvl="1"/>
            <a:r>
              <a:rPr lang="fr-FR" dirty="0">
                <a:latin typeface="Courier New" panose="02070309020205020404" pitchFamily="49" charset="0"/>
                <a:cs typeface="Courier New" panose="02070309020205020404" pitchFamily="49" charset="0"/>
              </a:rPr>
              <a:t>Calculer </a:t>
            </a:r>
            <a:r>
              <a:rPr lang="fr-FR" dirty="0" err="1">
                <a:latin typeface="Courier New" panose="02070309020205020404" pitchFamily="49" charset="0"/>
                <a:cs typeface="Courier New" panose="02070309020205020404" pitchFamily="49" charset="0"/>
              </a:rPr>
              <a:t>dfs</a:t>
            </a:r>
            <a:r>
              <a:rPr lang="fr-FR" dirty="0">
                <a:latin typeface="Courier New" panose="02070309020205020404" pitchFamily="49" charset="0"/>
                <a:cs typeface="Courier New" panose="02070309020205020404" pitchFamily="49" charset="0"/>
              </a:rPr>
              <a:t>(</a:t>
            </a:r>
            <a:r>
              <a:rPr lang="fr-FR" dirty="0" err="1">
                <a:latin typeface="Courier New" panose="02070309020205020404" pitchFamily="49" charset="0"/>
                <a:cs typeface="Courier New" panose="02070309020205020404" pitchFamily="49" charset="0"/>
              </a:rPr>
              <a:t>G,x</a:t>
            </a:r>
            <a:r>
              <a:rPr lang="fr-FR" dirty="0">
                <a:latin typeface="Courier New" panose="02070309020205020404" pitchFamily="49" charset="0"/>
                <a:cs typeface="Courier New" panose="02070309020205020404" pitchFamily="49" charset="0"/>
              </a:rPr>
              <a:t>). Si certains sommets ne sont pas visités retourner </a:t>
            </a:r>
            <a:r>
              <a:rPr lang="fr-FR" dirty="0" smtClean="0">
                <a:latin typeface="Courier New" panose="02070309020205020404" pitchFamily="49" charset="0"/>
                <a:cs typeface="Courier New" panose="02070309020205020404" pitchFamily="49" charset="0"/>
              </a:rPr>
              <a:t>faux (O(</a:t>
            </a:r>
            <a:r>
              <a:rPr lang="fr-FR" dirty="0" err="1" smtClean="0">
                <a:latin typeface="Courier New" panose="02070309020205020404" pitchFamily="49" charset="0"/>
                <a:cs typeface="Courier New" panose="02070309020205020404" pitchFamily="49" charset="0"/>
              </a:rPr>
              <a:t>n+m</a:t>
            </a:r>
            <a:r>
              <a:rPr lang="fr-FR" dirty="0" smtClean="0">
                <a:latin typeface="Courier New" panose="02070309020205020404" pitchFamily="49" charset="0"/>
                <a:cs typeface="Courier New" panose="02070309020205020404" pitchFamily="49" charset="0"/>
              </a:rPr>
              <a:t>))</a:t>
            </a:r>
            <a:endParaRPr lang="fr-FR" dirty="0">
              <a:latin typeface="Courier New" panose="02070309020205020404" pitchFamily="49" charset="0"/>
              <a:cs typeface="Courier New" panose="02070309020205020404" pitchFamily="49" charset="0"/>
            </a:endParaRPr>
          </a:p>
          <a:p>
            <a:pPr lvl="1"/>
            <a:r>
              <a:rPr lang="fr-FR" dirty="0">
                <a:latin typeface="Courier New" panose="02070309020205020404" pitchFamily="49" charset="0"/>
                <a:cs typeface="Courier New" panose="02070309020205020404" pitchFamily="49" charset="0"/>
              </a:rPr>
              <a:t>Si </a:t>
            </a:r>
            <a:r>
              <a:rPr lang="fr-FR" dirty="0" smtClean="0">
                <a:latin typeface="Courier New" panose="02070309020205020404" pitchFamily="49" charset="0"/>
                <a:cs typeface="Courier New" panose="02070309020205020404" pitchFamily="49" charset="0"/>
              </a:rPr>
              <a:t>(et seulement si) les </a:t>
            </a:r>
            <a:r>
              <a:rPr lang="fr-FR" dirty="0">
                <a:latin typeface="Courier New" panose="02070309020205020404" pitchFamily="49" charset="0"/>
                <a:cs typeface="Courier New" panose="02070309020205020404" pitchFamily="49" charset="0"/>
              </a:rPr>
              <a:t>deux </a:t>
            </a:r>
            <a:r>
              <a:rPr lang="fr-FR" dirty="0" err="1">
                <a:latin typeface="Courier New" panose="02070309020205020404" pitchFamily="49" charset="0"/>
                <a:cs typeface="Courier New" panose="02070309020205020404" pitchFamily="49" charset="0"/>
              </a:rPr>
              <a:t>dfs</a:t>
            </a:r>
            <a:r>
              <a:rPr lang="fr-FR" dirty="0">
                <a:latin typeface="Courier New" panose="02070309020205020404" pitchFamily="49" charset="0"/>
                <a:cs typeface="Courier New" panose="02070309020205020404" pitchFamily="49" charset="0"/>
              </a:rPr>
              <a:t> ont marqué tous les sommets, alors le graphe est fortement connexe</a:t>
            </a:r>
          </a:p>
          <a:p>
            <a:r>
              <a:rPr lang="fr-FR" dirty="0"/>
              <a:t>Et la complexité est O(</a:t>
            </a:r>
            <a:r>
              <a:rPr lang="fr-FR" i="1" dirty="0" err="1"/>
              <a:t>n</a:t>
            </a:r>
            <a:r>
              <a:rPr lang="fr-FR" dirty="0" err="1"/>
              <a:t>+</a:t>
            </a:r>
            <a:r>
              <a:rPr lang="fr-FR" i="1" dirty="0" err="1"/>
              <a:t>m</a:t>
            </a:r>
            <a:r>
              <a:rPr lang="fr-FR" dirty="0"/>
              <a:t>). En plus, on peut adapter pour obtenir toutes les </a:t>
            </a:r>
            <a:r>
              <a:rPr lang="fr-FR" dirty="0" err="1"/>
              <a:t>cfc</a:t>
            </a:r>
            <a:endParaRPr lang="fr-FR" dirty="0"/>
          </a:p>
          <a:p>
            <a:endParaRPr lang="fr-FR" dirty="0"/>
          </a:p>
          <a:p>
            <a:pPr marL="0" indent="0">
              <a:buNone/>
            </a:pPr>
            <a:r>
              <a:rPr lang="fr-FR" dirty="0"/>
              <a:t>(</a:t>
            </a:r>
            <a:r>
              <a:rPr lang="fr-FR" dirty="0" err="1"/>
              <a:t>cfc</a:t>
            </a:r>
            <a:r>
              <a:rPr lang="fr-FR" dirty="0"/>
              <a:t>= composante fortement connexe)</a:t>
            </a:r>
          </a:p>
          <a:p>
            <a:endParaRPr lang="fr-FR" dirty="0"/>
          </a:p>
          <a:p>
            <a:endParaRPr lang="fr-FR" dirty="0"/>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57</a:t>
            </a:fld>
            <a:endParaRPr lang="fr-FR" noProof="0"/>
          </a:p>
        </p:txBody>
      </p:sp>
    </p:spTree>
    <p:extLst>
      <p:ext uri="{BB962C8B-B14F-4D97-AF65-F5344CB8AC3E}">
        <p14:creationId xmlns:p14="http://schemas.microsoft.com/office/powerpoint/2010/main" val="48761655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Correction et Complexité</a:t>
            </a:r>
            <a:endParaRPr lang="fr-FR" dirty="0"/>
          </a:p>
        </p:txBody>
      </p:sp>
      <p:sp>
        <p:nvSpPr>
          <p:cNvPr id="3" name="Espace réservé du contenu 2"/>
          <p:cNvSpPr>
            <a:spLocks noGrp="1"/>
          </p:cNvSpPr>
          <p:nvPr>
            <p:ph idx="1"/>
          </p:nvPr>
        </p:nvSpPr>
        <p:spPr/>
        <p:txBody>
          <a:bodyPr>
            <a:normAutofit fontScale="92500"/>
          </a:bodyPr>
          <a:lstStyle/>
          <a:p>
            <a:r>
              <a:rPr lang="fr-FR" dirty="0" smtClean="0"/>
              <a:t>On dira que y est </a:t>
            </a:r>
            <a:r>
              <a:rPr lang="fr-FR" b="1" dirty="0" smtClean="0"/>
              <a:t>accessible</a:t>
            </a:r>
            <a:r>
              <a:rPr lang="fr-FR" dirty="0" smtClean="0"/>
              <a:t> à partir de x s’il existe un chemin de x à y.</a:t>
            </a:r>
          </a:p>
          <a:p>
            <a:r>
              <a:rPr lang="fr-FR" dirty="0"/>
              <a:t>On dira que y est </a:t>
            </a:r>
            <a:r>
              <a:rPr lang="fr-FR" b="1" dirty="0" err="1" smtClean="0"/>
              <a:t>co</a:t>
            </a:r>
            <a:r>
              <a:rPr lang="fr-FR" b="1" dirty="0" smtClean="0"/>
              <a:t>-accessible</a:t>
            </a:r>
            <a:r>
              <a:rPr lang="fr-FR" dirty="0" smtClean="0"/>
              <a:t> </a:t>
            </a:r>
            <a:r>
              <a:rPr lang="fr-FR" dirty="0"/>
              <a:t>à partir de x s’il existe un chemin de </a:t>
            </a:r>
            <a:r>
              <a:rPr lang="fr-FR" dirty="0" smtClean="0"/>
              <a:t>y </a:t>
            </a:r>
            <a:r>
              <a:rPr lang="fr-FR" dirty="0"/>
              <a:t>à </a:t>
            </a:r>
            <a:r>
              <a:rPr lang="fr-FR" dirty="0" smtClean="0"/>
              <a:t>x. </a:t>
            </a:r>
          </a:p>
          <a:p>
            <a:r>
              <a:rPr lang="fr-FR" dirty="0" smtClean="0"/>
              <a:t>Supposons que l’algorithme retourne « vrai ».</a:t>
            </a:r>
          </a:p>
          <a:p>
            <a:r>
              <a:rPr lang="fr-FR" dirty="0" smtClean="0"/>
              <a:t>Soient y et z deux nœuds de G. Comme y est </a:t>
            </a:r>
            <a:r>
              <a:rPr lang="fr-FR" dirty="0" err="1" smtClean="0"/>
              <a:t>co</a:t>
            </a:r>
            <a:r>
              <a:rPr lang="fr-FR" dirty="0" smtClean="0"/>
              <a:t>-accessible à partir de x il existe un chemin de y à x. Et comme z est accessible à partir de x il existe un chemin de x à z. Et donc un chemin (passant par x) de y à z.</a:t>
            </a:r>
          </a:p>
          <a:p>
            <a:r>
              <a:rPr lang="fr-FR" dirty="0" smtClean="0"/>
              <a:t>On raisonne de façon similaire pour prouver l’existence d’un chemin de z à y.</a:t>
            </a:r>
          </a:p>
          <a:p>
            <a:r>
              <a:rPr lang="fr-FR" dirty="0" smtClean="0"/>
              <a:t>Conclusion : G est fortement connexe</a:t>
            </a:r>
          </a:p>
          <a:p>
            <a:r>
              <a:rPr lang="fr-FR" dirty="0" smtClean="0"/>
              <a:t>Supposons que l’algorithme retourne faux. C’est alors parce qu’un des </a:t>
            </a:r>
            <a:r>
              <a:rPr lang="fr-FR" dirty="0" err="1" smtClean="0"/>
              <a:t>dfs</a:t>
            </a:r>
            <a:r>
              <a:rPr lang="fr-FR" dirty="0" smtClean="0"/>
              <a:t> a échoué. Et dans ce cas, le graphe n’est pas fortement connexe.</a:t>
            </a:r>
          </a:p>
          <a:p>
            <a:r>
              <a:rPr lang="fr-FR" dirty="0" smtClean="0"/>
              <a:t>La complexité : 2 fois celle de </a:t>
            </a:r>
            <a:r>
              <a:rPr lang="fr-FR" dirty="0" err="1" smtClean="0"/>
              <a:t>dfs</a:t>
            </a:r>
            <a:r>
              <a:rPr lang="fr-FR" dirty="0" smtClean="0"/>
              <a:t>; donc en O(</a:t>
            </a:r>
            <a:r>
              <a:rPr lang="fr-FR" dirty="0" err="1" smtClean="0"/>
              <a:t>m+n</a:t>
            </a:r>
            <a:r>
              <a:rPr lang="fr-FR" dirty="0" smtClean="0"/>
              <a:t>)</a:t>
            </a:r>
            <a:endParaRPr lang="fr-FR" dirty="0"/>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58</a:t>
            </a:fld>
            <a:endParaRPr lang="fr-FR" noProof="0"/>
          </a:p>
        </p:txBody>
      </p:sp>
    </p:spTree>
    <p:extLst>
      <p:ext uri="{BB962C8B-B14F-4D97-AF65-F5344CB8AC3E}">
        <p14:creationId xmlns:p14="http://schemas.microsoft.com/office/powerpoint/2010/main" val="229384616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Plus court chemin</a:t>
            </a:r>
            <a:endParaRPr lang="fr-FR" dirty="0"/>
          </a:p>
        </p:txBody>
      </p:sp>
      <p:sp>
        <p:nvSpPr>
          <p:cNvPr id="3" name="Espace réservé du texte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782EDAE5-F9FA-4E3B-B6EE-D766A9337C4B}" type="slidenum">
              <a:rPr lang="fr-FR" noProof="0" smtClean="0"/>
              <a:pPr/>
              <a:t>59</a:t>
            </a:fld>
            <a:endParaRPr lang="fr-FR" noProof="0"/>
          </a:p>
        </p:txBody>
      </p:sp>
    </p:spTree>
    <p:extLst>
      <p:ext uri="{BB962C8B-B14F-4D97-AF65-F5344CB8AC3E}">
        <p14:creationId xmlns:p14="http://schemas.microsoft.com/office/powerpoint/2010/main" val="900266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01625" y="0"/>
            <a:ext cx="8540750" cy="1143000"/>
          </a:xfrm>
        </p:spPr>
        <p:txBody>
          <a:bodyPr>
            <a:normAutofit fontScale="90000"/>
          </a:bodyPr>
          <a:lstStyle/>
          <a:p>
            <a:pPr defTabSz="912813"/>
            <a:r>
              <a:rPr lang="en-US" sz="4000">
                <a:solidFill>
                  <a:srgbClr val="CC3300"/>
                </a:solidFill>
              </a:rPr>
              <a:t>Réseaux sociaux:</a:t>
            </a:r>
            <a:br>
              <a:rPr lang="en-US" sz="4000">
                <a:solidFill>
                  <a:srgbClr val="CC3300"/>
                </a:solidFill>
              </a:rPr>
            </a:br>
            <a:r>
              <a:rPr lang="en-US" sz="4000">
                <a:solidFill>
                  <a:srgbClr val="CC3300"/>
                </a:solidFill>
              </a:rPr>
              <a:t>l’expérience de Milgram</a:t>
            </a:r>
          </a:p>
        </p:txBody>
      </p:sp>
      <p:pic>
        <p:nvPicPr>
          <p:cNvPr id="6147" name="Picture 3" descr="milgram-chain"/>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454025" y="2684463"/>
            <a:ext cx="8689975" cy="417353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sp>
        <p:nvSpPr>
          <p:cNvPr id="6148" name="Text Box 4"/>
          <p:cNvSpPr txBox="1">
            <a:spLocks noChangeArrowheads="1"/>
          </p:cNvSpPr>
          <p:nvPr/>
        </p:nvSpPr>
        <p:spPr bwMode="auto">
          <a:xfrm>
            <a:off x="4767263" y="1795463"/>
            <a:ext cx="4197350" cy="784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1410" tIns="45706" rIns="91410" bIns="45706">
            <a:spAutoFit/>
          </a:bodyPr>
          <a:lstStyle/>
          <a:p>
            <a:pPr eaLnBrk="0" hangingPunct="0">
              <a:spcBef>
                <a:spcPct val="50000"/>
              </a:spcBef>
            </a:pPr>
            <a:r>
              <a:rPr lang="en-US" sz="1800">
                <a:latin typeface="Tahoma" charset="0"/>
              </a:rPr>
              <a:t>Milgram, </a:t>
            </a:r>
            <a:r>
              <a:rPr lang="en-US" sz="1800" i="1">
                <a:latin typeface="Tahoma" charset="0"/>
              </a:rPr>
              <a:t>Psych Today</a:t>
            </a:r>
            <a:r>
              <a:rPr lang="en-US" sz="1800">
                <a:latin typeface="Tahoma" charset="0"/>
              </a:rPr>
              <a:t> </a:t>
            </a:r>
            <a:r>
              <a:rPr lang="en-US" sz="1800" b="1">
                <a:latin typeface="Tahoma" charset="0"/>
              </a:rPr>
              <a:t>2</a:t>
            </a:r>
            <a:r>
              <a:rPr lang="en-US" sz="1800">
                <a:latin typeface="Tahoma" charset="0"/>
              </a:rPr>
              <a:t>, 60 (1967)</a:t>
            </a:r>
          </a:p>
          <a:p>
            <a:pPr eaLnBrk="0" hangingPunct="0">
              <a:spcBef>
                <a:spcPct val="50000"/>
              </a:spcBef>
            </a:pPr>
            <a:r>
              <a:rPr lang="en-US" sz="1800">
                <a:latin typeface="Tahoma" charset="0"/>
              </a:rPr>
              <a:t>Dodds et al., </a:t>
            </a:r>
            <a:r>
              <a:rPr lang="en-US" sz="1800" i="1">
                <a:latin typeface="Tahoma" charset="0"/>
              </a:rPr>
              <a:t>Science </a:t>
            </a:r>
            <a:r>
              <a:rPr lang="en-US" sz="1800" b="1">
                <a:latin typeface="Tahoma" charset="0"/>
              </a:rPr>
              <a:t>301</a:t>
            </a:r>
            <a:r>
              <a:rPr lang="en-US" sz="1800">
                <a:latin typeface="Tahoma" charset="0"/>
              </a:rPr>
              <a:t>, 827 (2003)</a:t>
            </a:r>
          </a:p>
        </p:txBody>
      </p:sp>
      <p:grpSp>
        <p:nvGrpSpPr>
          <p:cNvPr id="6149" name="Group 5"/>
          <p:cNvGrpSpPr>
            <a:grpSpLocks/>
          </p:cNvGrpSpPr>
          <p:nvPr/>
        </p:nvGrpSpPr>
        <p:grpSpPr bwMode="auto">
          <a:xfrm>
            <a:off x="0" y="1376363"/>
            <a:ext cx="4495800" cy="2857500"/>
            <a:chOff x="48" y="1049"/>
            <a:chExt cx="2832" cy="1800"/>
          </a:xfrm>
        </p:grpSpPr>
        <p:pic>
          <p:nvPicPr>
            <p:cNvPr id="6150" name="Picture 6" descr="map_us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 y="1049"/>
              <a:ext cx="2832" cy="1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sp>
          <p:nvSpPr>
            <p:cNvPr id="6151" name="AutoShape 7"/>
            <p:cNvSpPr>
              <a:spLocks noChangeArrowheads="1"/>
            </p:cNvSpPr>
            <p:nvPr/>
          </p:nvSpPr>
          <p:spPr bwMode="auto">
            <a:xfrm>
              <a:off x="1406" y="1684"/>
              <a:ext cx="113" cy="136"/>
            </a:xfrm>
            <a:prstGeom prst="star4">
              <a:avLst>
                <a:gd name="adj" fmla="val 12500"/>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a:p>
          </p:txBody>
        </p:sp>
        <p:sp>
          <p:nvSpPr>
            <p:cNvPr id="6152" name="AutoShape 8"/>
            <p:cNvSpPr>
              <a:spLocks noChangeArrowheads="1"/>
            </p:cNvSpPr>
            <p:nvPr/>
          </p:nvSpPr>
          <p:spPr bwMode="auto">
            <a:xfrm>
              <a:off x="2721" y="1412"/>
              <a:ext cx="159" cy="159"/>
            </a:xfrm>
            <a:prstGeom prst="star5">
              <a:avLst/>
            </a:prstGeom>
            <a:solidFill>
              <a:srgbClr val="FF000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a:p>
          </p:txBody>
        </p:sp>
        <p:sp>
          <p:nvSpPr>
            <p:cNvPr id="6153" name="AutoShape 9"/>
            <p:cNvSpPr>
              <a:spLocks noChangeArrowheads="1"/>
            </p:cNvSpPr>
            <p:nvPr/>
          </p:nvSpPr>
          <p:spPr bwMode="auto">
            <a:xfrm>
              <a:off x="1429" y="1888"/>
              <a:ext cx="113" cy="136"/>
            </a:xfrm>
            <a:prstGeom prst="star4">
              <a:avLst>
                <a:gd name="adj" fmla="val 12500"/>
              </a:avLst>
            </a:prstGeom>
            <a:solidFill>
              <a:schemeClr val="tx2"/>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a:p>
          </p:txBody>
        </p:sp>
      </p:grpSp>
    </p:spTree>
    <p:extLst>
      <p:ext uri="{BB962C8B-B14F-4D97-AF65-F5344CB8AC3E}">
        <p14:creationId xmlns:p14="http://schemas.microsoft.com/office/powerpoint/2010/main" val="273751652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23DF65E-69D7-8D43-BE1E-27479B2A3BE7}"/>
              </a:ext>
            </a:extLst>
          </p:cNvPr>
          <p:cNvSpPr>
            <a:spLocks noGrp="1"/>
          </p:cNvSpPr>
          <p:nvPr>
            <p:ph type="title"/>
          </p:nvPr>
        </p:nvSpPr>
        <p:spPr/>
        <p:txBody>
          <a:bodyPr/>
          <a:lstStyle/>
          <a:p>
            <a:r>
              <a:rPr lang="en-US" dirty="0"/>
              <a:t>Plus court </a:t>
            </a:r>
            <a:r>
              <a:rPr lang="en-US" dirty="0" err="1"/>
              <a:t>chemin</a:t>
            </a:r>
            <a:endParaRPr lang="en-US" dirty="0"/>
          </a:p>
        </p:txBody>
      </p:sp>
      <p:sp>
        <p:nvSpPr>
          <p:cNvPr id="3" name="Espace réservé du contenu 2">
            <a:extLst>
              <a:ext uri="{FF2B5EF4-FFF2-40B4-BE49-F238E27FC236}">
                <a16:creationId xmlns:a16="http://schemas.microsoft.com/office/drawing/2014/main" id="{AA8A6D37-2C11-754F-A39D-4F697FBF552E}"/>
              </a:ext>
            </a:extLst>
          </p:cNvPr>
          <p:cNvSpPr>
            <a:spLocks noGrp="1"/>
          </p:cNvSpPr>
          <p:nvPr>
            <p:ph idx="1"/>
          </p:nvPr>
        </p:nvSpPr>
        <p:spPr/>
        <p:txBody>
          <a:bodyPr>
            <a:normAutofit/>
          </a:bodyPr>
          <a:lstStyle/>
          <a:p>
            <a:pPr marL="0" indent="0">
              <a:buNone/>
            </a:pPr>
            <a:r>
              <a:rPr lang="fr-FR" sz="2400" dirty="0"/>
              <a:t>Déterminer le chemin de coût minimum reliant un nœud </a:t>
            </a:r>
            <a:r>
              <a:rPr lang="fr-FR" sz="2400" dirty="0">
                <a:solidFill>
                  <a:schemeClr val="accent6"/>
                </a:solidFill>
              </a:rPr>
              <a:t>a</a:t>
            </a:r>
            <a:r>
              <a:rPr lang="fr-FR" sz="2400" dirty="0"/>
              <a:t> à un nœud </a:t>
            </a:r>
            <a:r>
              <a:rPr lang="fr-FR" sz="2400" dirty="0">
                <a:solidFill>
                  <a:schemeClr val="accent6"/>
                </a:solidFill>
              </a:rPr>
              <a:t>b</a:t>
            </a:r>
            <a:r>
              <a:rPr lang="fr-FR" sz="2400" dirty="0"/>
              <a:t>.</a:t>
            </a:r>
            <a:endParaRPr lang="en-US" sz="2400" dirty="0"/>
          </a:p>
        </p:txBody>
      </p:sp>
      <p:sp>
        <p:nvSpPr>
          <p:cNvPr id="4" name="Espace réservé du numéro de diapositive 3">
            <a:extLst>
              <a:ext uri="{FF2B5EF4-FFF2-40B4-BE49-F238E27FC236}">
                <a16:creationId xmlns:a16="http://schemas.microsoft.com/office/drawing/2014/main" id="{057CDF5C-3435-954F-8880-918355FF9FFB}"/>
              </a:ext>
            </a:extLst>
          </p:cNvPr>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60</a:t>
            </a:fld>
            <a:endParaRPr lang="fr-FR" noProof="0"/>
          </a:p>
        </p:txBody>
      </p:sp>
      <p:pic>
        <p:nvPicPr>
          <p:cNvPr id="5" name="Image 4">
            <a:extLst>
              <a:ext uri="{FF2B5EF4-FFF2-40B4-BE49-F238E27FC236}">
                <a16:creationId xmlns:a16="http://schemas.microsoft.com/office/drawing/2014/main" id="{5ED5295D-CFDB-9E4F-A040-3056C5660D4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03512" y="2957842"/>
            <a:ext cx="5736976" cy="3355447"/>
          </a:xfrm>
          <a:prstGeom prst="rect">
            <a:avLst/>
          </a:prstGeom>
        </p:spPr>
      </p:pic>
    </p:spTree>
    <p:extLst>
      <p:ext uri="{BB962C8B-B14F-4D97-AF65-F5344CB8AC3E}">
        <p14:creationId xmlns:p14="http://schemas.microsoft.com/office/powerpoint/2010/main" val="394995279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smtClean="0">
                <a:solidFill>
                  <a:srgbClr val="FF0000"/>
                </a:solidFill>
                <a:latin typeface="+mn-lt"/>
              </a:rPr>
              <a:t>Exercice</a:t>
            </a:r>
            <a:endParaRPr lang="fr-FR" dirty="0">
              <a:solidFill>
                <a:srgbClr val="FF0000"/>
              </a:solidFill>
              <a:latin typeface="+mn-lt"/>
            </a:endParaRPr>
          </a:p>
        </p:txBody>
      </p:sp>
      <p:sp>
        <p:nvSpPr>
          <p:cNvPr id="6" name="Espace réservé du contenu 5"/>
          <p:cNvSpPr>
            <a:spLocks noGrp="1"/>
          </p:cNvSpPr>
          <p:nvPr>
            <p:ph idx="1"/>
          </p:nvPr>
        </p:nvSpPr>
        <p:spPr/>
        <p:txBody>
          <a:bodyPr>
            <a:normAutofit/>
          </a:bodyPr>
          <a:lstStyle/>
          <a:p>
            <a:r>
              <a:rPr lang="fr-FR" sz="2400" dirty="0" smtClean="0">
                <a:solidFill>
                  <a:srgbClr val="FF0000"/>
                </a:solidFill>
              </a:rPr>
              <a:t>Modifiez </a:t>
            </a:r>
            <a:r>
              <a:rPr lang="fr-FR" sz="2400" dirty="0" err="1" smtClean="0">
                <a:solidFill>
                  <a:srgbClr val="FF0000"/>
                </a:solidFill>
              </a:rPr>
              <a:t>dfs</a:t>
            </a:r>
            <a:r>
              <a:rPr lang="fr-FR" sz="2400" dirty="0" smtClean="0">
                <a:solidFill>
                  <a:srgbClr val="FF0000"/>
                </a:solidFill>
              </a:rPr>
              <a:t> pour qu’il retourne un chemin entre deux sommets x et y </a:t>
            </a:r>
          </a:p>
          <a:p>
            <a:r>
              <a:rPr lang="fr-FR" sz="2400" dirty="0" smtClean="0">
                <a:solidFill>
                  <a:srgbClr val="FF0000"/>
                </a:solidFill>
              </a:rPr>
              <a:t>Aurez-vous le plus court chemin ? </a:t>
            </a:r>
          </a:p>
          <a:p>
            <a:r>
              <a:rPr lang="fr-FR" sz="2400" dirty="0" smtClean="0">
                <a:solidFill>
                  <a:srgbClr val="FF0000"/>
                </a:solidFill>
              </a:rPr>
              <a:t>Notez qu’on peut définir « plus court chemin » de deux façons différentes. Avis ?</a:t>
            </a:r>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782EDAE5-F9FA-4E3B-B6EE-D766A9337C4B}" type="slidenum">
              <a:rPr lang="fr-FR" noProof="0" smtClean="0"/>
              <a:pPr/>
              <a:t>61</a:t>
            </a:fld>
            <a:endParaRPr lang="fr-FR" noProof="0"/>
          </a:p>
        </p:txBody>
      </p:sp>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22796"/>
            <a:ext cx="2320863" cy="1547242"/>
          </a:xfrm>
          <a:prstGeom prst="rect">
            <a:avLst/>
          </a:prstGeom>
        </p:spPr>
      </p:pic>
    </p:spTree>
    <p:extLst>
      <p:ext uri="{BB962C8B-B14F-4D97-AF65-F5344CB8AC3E}">
        <p14:creationId xmlns:p14="http://schemas.microsoft.com/office/powerpoint/2010/main" val="29672602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0B49CC-828B-1947-9444-0DFF35C0C284}"/>
              </a:ext>
            </a:extLst>
          </p:cNvPr>
          <p:cNvSpPr>
            <a:spLocks noGrp="1"/>
          </p:cNvSpPr>
          <p:nvPr>
            <p:ph type="title"/>
          </p:nvPr>
        </p:nvSpPr>
        <p:spPr/>
        <p:txBody>
          <a:bodyPr/>
          <a:lstStyle/>
          <a:p>
            <a:r>
              <a:rPr lang="en-US" dirty="0" err="1" smtClean="0"/>
              <a:t>Algorithme</a:t>
            </a:r>
            <a:r>
              <a:rPr lang="en-US" dirty="0" smtClean="0"/>
              <a:t> </a:t>
            </a:r>
            <a:r>
              <a:rPr lang="en-US" dirty="0" err="1" smtClean="0"/>
              <a:t>Dijkstra</a:t>
            </a:r>
            <a:r>
              <a:rPr lang="en-US" dirty="0" smtClean="0"/>
              <a:t> (1959)</a:t>
            </a:r>
            <a:endParaRPr lang="en-US" dirty="0"/>
          </a:p>
        </p:txBody>
      </p:sp>
      <p:sp>
        <p:nvSpPr>
          <p:cNvPr id="3" name="Espace réservé du contenu 2">
            <a:extLst>
              <a:ext uri="{FF2B5EF4-FFF2-40B4-BE49-F238E27FC236}">
                <a16:creationId xmlns:a16="http://schemas.microsoft.com/office/drawing/2014/main" id="{08485AEC-FBA3-BF49-833F-7C07B229C90C}"/>
              </a:ext>
            </a:extLst>
          </p:cNvPr>
          <p:cNvSpPr>
            <a:spLocks noGrp="1"/>
          </p:cNvSpPr>
          <p:nvPr>
            <p:ph idx="1"/>
          </p:nvPr>
        </p:nvSpPr>
        <p:spPr>
          <a:xfrm>
            <a:off x="457200" y="1600200"/>
            <a:ext cx="8939336" cy="5121275"/>
          </a:xfrm>
        </p:spPr>
        <p:txBody>
          <a:bodyPr>
            <a:noAutofit/>
          </a:bodyPr>
          <a:lstStyle/>
          <a:p>
            <a:r>
              <a:rPr lang="fr-FR" sz="1600" u="sng" dirty="0">
                <a:latin typeface="Courier" pitchFamily="2" charset="0"/>
              </a:rPr>
              <a:t>Entrées :</a:t>
            </a:r>
            <a:r>
              <a:rPr lang="fr-FR" sz="1600" dirty="0">
                <a:latin typeface="Courier" pitchFamily="2" charset="0"/>
              </a:rPr>
              <a:t> </a:t>
            </a:r>
            <a:r>
              <a:rPr lang="fr-FR" sz="1600" b="1" dirty="0">
                <a:solidFill>
                  <a:schemeClr val="accent6"/>
                </a:solidFill>
                <a:latin typeface="Courier" pitchFamily="2" charset="0"/>
              </a:rPr>
              <a:t>G</a:t>
            </a:r>
            <a:r>
              <a:rPr lang="fr-FR" sz="1600" b="1" dirty="0" smtClean="0">
                <a:solidFill>
                  <a:schemeClr val="accent6"/>
                </a:solidFill>
                <a:latin typeface="Courier" pitchFamily="2" charset="0"/>
              </a:rPr>
              <a:t>=(X,A) </a:t>
            </a:r>
            <a:r>
              <a:rPr lang="fr-FR" sz="1600" dirty="0">
                <a:latin typeface="Courier" pitchFamily="2" charset="0"/>
              </a:rPr>
              <a:t>un graphe avec une </a:t>
            </a:r>
            <a:r>
              <a:rPr lang="fr-FR" sz="1600" dirty="0" smtClean="0">
                <a:latin typeface="Courier" pitchFamily="2" charset="0"/>
              </a:rPr>
              <a:t>valeur </a:t>
            </a:r>
            <a:r>
              <a:rPr lang="fr-FR" sz="1600" dirty="0">
                <a:solidFill>
                  <a:srgbClr val="FF0000"/>
                </a:solidFill>
                <a:latin typeface="Courier" pitchFamily="2" charset="0"/>
              </a:rPr>
              <a:t>positive</a:t>
            </a:r>
            <a:r>
              <a:rPr lang="fr-FR" sz="1600" dirty="0">
                <a:latin typeface="Courier" pitchFamily="2" charset="0"/>
              </a:rPr>
              <a:t> </a:t>
            </a:r>
            <a:r>
              <a:rPr lang="fr-FR" sz="1600" b="1" dirty="0">
                <a:solidFill>
                  <a:srgbClr val="92D050"/>
                </a:solidFill>
                <a:latin typeface="Courier" pitchFamily="2" charset="0"/>
              </a:rPr>
              <a:t>v</a:t>
            </a:r>
            <a:r>
              <a:rPr lang="fr-FR" sz="1600" dirty="0">
                <a:latin typeface="Courier" pitchFamily="2" charset="0"/>
              </a:rPr>
              <a:t> des arêtes, </a:t>
            </a:r>
            <a:r>
              <a:rPr lang="fr-FR" sz="1600" b="1" dirty="0" err="1" smtClean="0">
                <a:solidFill>
                  <a:schemeClr val="accent6"/>
                </a:solidFill>
                <a:latin typeface="Courier" pitchFamily="2" charset="0"/>
              </a:rPr>
              <a:t>debut</a:t>
            </a:r>
            <a:r>
              <a:rPr lang="fr-FR" sz="1600" dirty="0" smtClean="0">
                <a:latin typeface="Courier" pitchFamily="2" charset="0"/>
              </a:rPr>
              <a:t> </a:t>
            </a:r>
            <a:r>
              <a:rPr lang="fr-FR" sz="1600" dirty="0">
                <a:latin typeface="Courier" pitchFamily="2" charset="0"/>
              </a:rPr>
              <a:t>un sommet de départ de </a:t>
            </a:r>
            <a:r>
              <a:rPr lang="fr-FR" sz="1600" dirty="0" smtClean="0">
                <a:latin typeface="Courier" pitchFamily="2" charset="0"/>
              </a:rPr>
              <a:t>X </a:t>
            </a:r>
            <a:r>
              <a:rPr lang="fr-FR" sz="1600" dirty="0">
                <a:latin typeface="Courier" pitchFamily="2" charset="0"/>
              </a:rPr>
              <a:t>, </a:t>
            </a:r>
            <a:r>
              <a:rPr lang="fr-FR" sz="1600" b="1" dirty="0" smtClean="0">
                <a:solidFill>
                  <a:schemeClr val="accent6"/>
                </a:solidFill>
                <a:latin typeface="Courier" pitchFamily="2" charset="0"/>
              </a:rPr>
              <a:t>fin</a:t>
            </a:r>
            <a:r>
              <a:rPr lang="fr-FR" sz="1600" dirty="0" smtClean="0">
                <a:latin typeface="Courier" pitchFamily="2" charset="0"/>
              </a:rPr>
              <a:t> </a:t>
            </a:r>
            <a:r>
              <a:rPr lang="fr-FR" sz="1600" dirty="0">
                <a:latin typeface="Courier" pitchFamily="2" charset="0"/>
              </a:rPr>
              <a:t>un sommet d’arrivée de </a:t>
            </a:r>
            <a:r>
              <a:rPr lang="fr-FR" sz="1600" dirty="0" smtClean="0">
                <a:latin typeface="Courier" pitchFamily="2" charset="0"/>
              </a:rPr>
              <a:t>X</a:t>
            </a:r>
          </a:p>
          <a:p>
            <a:r>
              <a:rPr lang="fr-FR" sz="1600" u="sng" dirty="0" smtClean="0">
                <a:latin typeface="Courier" pitchFamily="2" charset="0"/>
              </a:rPr>
              <a:t>Sorties</a:t>
            </a:r>
            <a:r>
              <a:rPr lang="fr-FR" sz="1600" dirty="0" smtClean="0">
                <a:latin typeface="Courier" pitchFamily="2" charset="0"/>
              </a:rPr>
              <a:t> </a:t>
            </a:r>
            <a:r>
              <a:rPr lang="fr-FR" sz="1600" dirty="0">
                <a:latin typeface="Courier" pitchFamily="2" charset="0"/>
              </a:rPr>
              <a:t>: </a:t>
            </a:r>
            <a:r>
              <a:rPr lang="fr-FR" sz="1600" b="1" dirty="0">
                <a:solidFill>
                  <a:schemeClr val="accent6"/>
                </a:solidFill>
                <a:latin typeface="Courier" pitchFamily="2" charset="0"/>
              </a:rPr>
              <a:t>D </a:t>
            </a:r>
            <a:r>
              <a:rPr lang="fr-FR" sz="1600" b="1" dirty="0">
                <a:latin typeface="Courier" pitchFamily="2" charset="0"/>
              </a:rPr>
              <a:t>tableau des distances minimales</a:t>
            </a:r>
            <a:r>
              <a:rPr lang="fr-FR" sz="1600" dirty="0">
                <a:latin typeface="Courier" pitchFamily="2" charset="0"/>
              </a:rPr>
              <a:t> de chaque sommet depuis </a:t>
            </a:r>
            <a:r>
              <a:rPr lang="fr-FR" sz="1600" dirty="0" err="1" smtClean="0">
                <a:latin typeface="Courier" pitchFamily="2" charset="0"/>
              </a:rPr>
              <a:t>debut</a:t>
            </a:r>
            <a:r>
              <a:rPr lang="fr-FR" sz="1600" dirty="0" smtClean="0">
                <a:latin typeface="Courier" pitchFamily="2" charset="0"/>
              </a:rPr>
              <a:t>, </a:t>
            </a:r>
            <a:r>
              <a:rPr lang="fr-FR" sz="1600" b="1" dirty="0">
                <a:latin typeface="Courier" pitchFamily="2" charset="0"/>
              </a:rPr>
              <a:t>un tableau </a:t>
            </a:r>
            <a:r>
              <a:rPr lang="fr-FR" sz="1600" b="1" dirty="0">
                <a:solidFill>
                  <a:schemeClr val="accent6"/>
                </a:solidFill>
                <a:latin typeface="Courier" pitchFamily="2" charset="0"/>
              </a:rPr>
              <a:t>P</a:t>
            </a:r>
            <a:r>
              <a:rPr lang="fr-FR" sz="1600" dirty="0">
                <a:latin typeface="Courier" pitchFamily="2" charset="0"/>
              </a:rPr>
              <a:t> qui contient pour chaque sommet le sommet qui le précède dans un plus court chemin </a:t>
            </a:r>
            <a:r>
              <a:rPr lang="fr-FR" sz="1600" dirty="0" smtClean="0">
                <a:latin typeface="Courier" pitchFamily="2" charset="0"/>
              </a:rPr>
              <a:t>de </a:t>
            </a:r>
            <a:r>
              <a:rPr lang="fr-FR" sz="1600" dirty="0" err="1" smtClean="0">
                <a:latin typeface="Courier" pitchFamily="2" charset="0"/>
              </a:rPr>
              <a:t>debut</a:t>
            </a:r>
            <a:r>
              <a:rPr lang="fr-FR" sz="1600" dirty="0" smtClean="0">
                <a:latin typeface="Courier" pitchFamily="2" charset="0"/>
              </a:rPr>
              <a:t> </a:t>
            </a:r>
            <a:r>
              <a:rPr lang="fr-FR" sz="1600" dirty="0">
                <a:latin typeface="Courier" pitchFamily="2" charset="0"/>
              </a:rPr>
              <a:t>à </a:t>
            </a:r>
            <a:r>
              <a:rPr lang="fr-FR" sz="1600" dirty="0" smtClean="0">
                <a:latin typeface="Courier" pitchFamily="2" charset="0"/>
              </a:rPr>
              <a:t>fin</a:t>
            </a:r>
            <a:r>
              <a:rPr lang="fr-FR" sz="1600" dirty="0">
                <a:latin typeface="Courier" pitchFamily="2" charset="0"/>
              </a:rPr>
              <a:t>. </a:t>
            </a:r>
          </a:p>
          <a:p>
            <a:pPr indent="-285750"/>
            <a:endParaRPr lang="fr-FR" sz="1600" dirty="0">
              <a:latin typeface="Courier" pitchFamily="2" charset="0"/>
            </a:endParaRPr>
          </a:p>
          <a:p>
            <a:pPr marL="571500" indent="-514350">
              <a:buFont typeface="+mj-lt"/>
              <a:buAutoNum type="arabicPeriod"/>
            </a:pPr>
            <a:r>
              <a:rPr lang="fr-FR" sz="1800" dirty="0">
                <a:latin typeface="Courier" pitchFamily="2" charset="0"/>
              </a:rPr>
              <a:t>Initialiser tous les sommets comme </a:t>
            </a:r>
            <a:r>
              <a:rPr lang="fr-FR" sz="1800" i="1" dirty="0">
                <a:solidFill>
                  <a:schemeClr val="accent6"/>
                </a:solidFill>
                <a:latin typeface="Courier" pitchFamily="2" charset="0"/>
              </a:rPr>
              <a:t>non marqué</a:t>
            </a:r>
          </a:p>
          <a:p>
            <a:pPr marL="571500" indent="-514350">
              <a:buFont typeface="+mj-lt"/>
              <a:buAutoNum type="arabicPeriod"/>
            </a:pPr>
            <a:r>
              <a:rPr lang="fr-FR" sz="1800" dirty="0">
                <a:latin typeface="Courier" pitchFamily="2" charset="0"/>
              </a:rPr>
              <a:t>Affecter la valeur </a:t>
            </a:r>
            <a:r>
              <a:rPr lang="fr-FR" sz="1800" dirty="0">
                <a:solidFill>
                  <a:schemeClr val="accent6">
                    <a:lumMod val="75000"/>
                  </a:schemeClr>
                </a:solidFill>
                <a:latin typeface="Courier" pitchFamily="2" charset="0"/>
              </a:rPr>
              <a:t>∞</a:t>
            </a:r>
            <a:r>
              <a:rPr lang="fr-FR" sz="1800" dirty="0">
                <a:latin typeface="Courier" pitchFamily="2" charset="0"/>
              </a:rPr>
              <a:t> à tout D sauf </a:t>
            </a:r>
            <a:r>
              <a:rPr lang="fr-FR" sz="1800" dirty="0" smtClean="0">
                <a:solidFill>
                  <a:schemeClr val="accent6"/>
                </a:solidFill>
                <a:latin typeface="Courier" pitchFamily="2" charset="0"/>
              </a:rPr>
              <a:t>D(</a:t>
            </a:r>
            <a:r>
              <a:rPr lang="fr-FR" sz="1800" dirty="0" err="1" smtClean="0">
                <a:solidFill>
                  <a:schemeClr val="accent6"/>
                </a:solidFill>
                <a:latin typeface="Courier" pitchFamily="2" charset="0"/>
              </a:rPr>
              <a:t>debut</a:t>
            </a:r>
            <a:r>
              <a:rPr lang="fr-FR" sz="1800" dirty="0" smtClean="0">
                <a:solidFill>
                  <a:schemeClr val="accent6"/>
                </a:solidFill>
                <a:latin typeface="Courier" pitchFamily="2" charset="0"/>
              </a:rPr>
              <a:t>)=</a:t>
            </a:r>
            <a:r>
              <a:rPr lang="fr-FR" sz="1800" dirty="0">
                <a:solidFill>
                  <a:schemeClr val="accent6"/>
                </a:solidFill>
                <a:latin typeface="Courier" pitchFamily="2" charset="0"/>
              </a:rPr>
              <a:t>0 </a:t>
            </a:r>
          </a:p>
          <a:p>
            <a:pPr marL="571500" indent="-514350">
              <a:buFont typeface="+mj-lt"/>
              <a:buAutoNum type="arabicPeriod"/>
            </a:pPr>
            <a:r>
              <a:rPr lang="fr-FR" sz="1800" dirty="0">
                <a:latin typeface="Courier" pitchFamily="2" charset="0"/>
              </a:rPr>
              <a:t>Tant qu'il existe un sommet non marqué </a:t>
            </a:r>
            <a:r>
              <a:rPr lang="fr-FR" sz="1800" dirty="0" smtClean="0">
                <a:latin typeface="Courier" pitchFamily="2" charset="0"/>
              </a:rPr>
              <a:t>:</a:t>
            </a:r>
            <a:endParaRPr lang="fr-FR" sz="1800" dirty="0">
              <a:latin typeface="Courier" pitchFamily="2" charset="0"/>
            </a:endParaRPr>
          </a:p>
          <a:p>
            <a:pPr marL="971550" lvl="1" indent="-514350">
              <a:buFont typeface="+mj-lt"/>
              <a:buAutoNum type="arabicPeriod"/>
            </a:pPr>
            <a:r>
              <a:rPr lang="fr-FR" sz="1600" dirty="0">
                <a:latin typeface="Courier" pitchFamily="2" charset="0"/>
              </a:rPr>
              <a:t>Choisir un sommet a non marqué de plus petite valeur D </a:t>
            </a:r>
          </a:p>
          <a:p>
            <a:pPr marL="971550" lvl="1" indent="-514350">
              <a:buFont typeface="+mj-lt"/>
              <a:buAutoNum type="arabicPeriod"/>
            </a:pPr>
            <a:r>
              <a:rPr lang="fr-FR" sz="1600" dirty="0">
                <a:latin typeface="Courier" pitchFamily="2" charset="0"/>
              </a:rPr>
              <a:t>Marquer a </a:t>
            </a:r>
            <a:r>
              <a:rPr lang="fr-FR" sz="1600" dirty="0" smtClean="0">
                <a:latin typeface="Courier" pitchFamily="2" charset="0"/>
              </a:rPr>
              <a:t>; </a:t>
            </a:r>
          </a:p>
          <a:p>
            <a:pPr marL="457200" lvl="1" indent="0">
              <a:buNone/>
            </a:pPr>
            <a:r>
              <a:rPr lang="fr-FR" sz="1600" dirty="0">
                <a:latin typeface="Courier" pitchFamily="2" charset="0"/>
              </a:rPr>
              <a:t>	 </a:t>
            </a:r>
            <a:r>
              <a:rPr lang="fr-FR" sz="1600" dirty="0" smtClean="0">
                <a:latin typeface="Courier" pitchFamily="2" charset="0"/>
              </a:rPr>
              <a:t> Pour </a:t>
            </a:r>
            <a:r>
              <a:rPr lang="fr-FR" sz="1600" dirty="0">
                <a:latin typeface="Courier" pitchFamily="2" charset="0"/>
              </a:rPr>
              <a:t>chaque </a:t>
            </a:r>
            <a:r>
              <a:rPr lang="fr-FR" sz="1600" dirty="0">
                <a:solidFill>
                  <a:schemeClr val="accent6"/>
                </a:solidFill>
                <a:latin typeface="Courier" pitchFamily="2" charset="0"/>
              </a:rPr>
              <a:t>sommet b non marqué voisin de a </a:t>
            </a:r>
            <a:r>
              <a:rPr lang="fr-FR" sz="1600" dirty="0" smtClean="0">
                <a:latin typeface="Courier" pitchFamily="2" charset="0"/>
              </a:rPr>
              <a:t>faire</a:t>
            </a:r>
            <a:endParaRPr lang="fr-FR" sz="1600" dirty="0">
              <a:latin typeface="Courier" pitchFamily="2" charset="0"/>
            </a:endParaRPr>
          </a:p>
          <a:p>
            <a:pPr marL="457200" lvl="1" indent="0">
              <a:buNone/>
            </a:pPr>
            <a:r>
              <a:rPr lang="fr-FR" sz="1600" dirty="0">
                <a:latin typeface="Courier" pitchFamily="2" charset="0"/>
              </a:rPr>
              <a:t>	</a:t>
            </a:r>
            <a:r>
              <a:rPr lang="fr-FR" sz="1600" dirty="0" smtClean="0">
                <a:latin typeface="Courier" pitchFamily="2" charset="0"/>
              </a:rPr>
              <a:t>		Si </a:t>
            </a:r>
            <a:r>
              <a:rPr lang="fr-FR" sz="1600" dirty="0">
                <a:latin typeface="Courier" pitchFamily="2" charset="0"/>
              </a:rPr>
              <a:t>D(b)&gt;D(a)+v(</a:t>
            </a:r>
            <a:r>
              <a:rPr lang="fr-FR" sz="1600" dirty="0" err="1">
                <a:latin typeface="Courier" pitchFamily="2" charset="0"/>
              </a:rPr>
              <a:t>a,b</a:t>
            </a:r>
            <a:r>
              <a:rPr lang="fr-FR" sz="1600" dirty="0">
                <a:latin typeface="Courier" pitchFamily="2" charset="0"/>
              </a:rPr>
              <a:t>) </a:t>
            </a:r>
          </a:p>
          <a:p>
            <a:pPr marL="1314450" lvl="3" indent="0">
              <a:buNone/>
            </a:pPr>
            <a:r>
              <a:rPr lang="fr-FR" sz="1600" dirty="0" smtClean="0">
                <a:latin typeface="Courier" pitchFamily="2" charset="0"/>
              </a:rPr>
              <a:t>			Alors </a:t>
            </a:r>
            <a:r>
              <a:rPr lang="fr-FR" sz="1600" dirty="0">
                <a:latin typeface="Courier" pitchFamily="2" charset="0"/>
              </a:rPr>
              <a:t>D(b</a:t>
            </a:r>
            <a:r>
              <a:rPr lang="fr-FR" sz="1600" dirty="0" smtClean="0">
                <a:latin typeface="Courier" pitchFamily="2" charset="0"/>
              </a:rPr>
              <a:t>)</a:t>
            </a:r>
            <a:r>
              <a:rPr lang="fr-FR" sz="1600" dirty="0">
                <a:latin typeface="Courier New" panose="02070309020205020404" pitchFamily="49" charset="0"/>
                <a:cs typeface="Courier New" panose="02070309020205020404" pitchFamily="49" charset="0"/>
                <a:sym typeface="Symbol" panose="05050102010706020507" pitchFamily="18" charset="2"/>
              </a:rPr>
              <a:t>  </a:t>
            </a:r>
            <a:r>
              <a:rPr lang="fr-FR" sz="1600" dirty="0" smtClean="0">
                <a:latin typeface="Courier" pitchFamily="2" charset="0"/>
              </a:rPr>
              <a:t>D(a</a:t>
            </a:r>
            <a:r>
              <a:rPr lang="fr-FR" sz="1600" dirty="0">
                <a:latin typeface="Courier" pitchFamily="2" charset="0"/>
              </a:rPr>
              <a:t>)+v(</a:t>
            </a:r>
            <a:r>
              <a:rPr lang="fr-FR" sz="1600" dirty="0" err="1">
                <a:latin typeface="Courier" pitchFamily="2" charset="0"/>
              </a:rPr>
              <a:t>a,b</a:t>
            </a:r>
            <a:r>
              <a:rPr lang="fr-FR" sz="1600" dirty="0">
                <a:latin typeface="Courier" pitchFamily="2" charset="0"/>
              </a:rPr>
              <a:t>) </a:t>
            </a:r>
          </a:p>
          <a:p>
            <a:pPr marL="1314450" lvl="3" indent="0">
              <a:buNone/>
            </a:pPr>
            <a:r>
              <a:rPr lang="fr-FR" sz="1600" dirty="0">
                <a:latin typeface="Courier" pitchFamily="2" charset="0"/>
              </a:rPr>
              <a:t>	</a:t>
            </a:r>
            <a:r>
              <a:rPr lang="fr-FR" sz="1600" dirty="0" smtClean="0">
                <a:latin typeface="Courier" pitchFamily="2" charset="0"/>
              </a:rPr>
              <a:t>			 P(b)</a:t>
            </a:r>
            <a:r>
              <a:rPr lang="fr-FR" sz="1600" dirty="0">
                <a:latin typeface="Courier New" panose="02070309020205020404" pitchFamily="49" charset="0"/>
                <a:cs typeface="Courier New" panose="02070309020205020404" pitchFamily="49" charset="0"/>
                <a:sym typeface="Symbol" panose="05050102010706020507" pitchFamily="18" charset="2"/>
              </a:rPr>
              <a:t>  </a:t>
            </a:r>
            <a:r>
              <a:rPr lang="fr-FR" sz="1600" dirty="0" smtClean="0">
                <a:latin typeface="Courier" pitchFamily="2" charset="0"/>
              </a:rPr>
              <a:t>a </a:t>
            </a:r>
            <a:endParaRPr lang="fr-FR" dirty="0">
              <a:latin typeface="Courier" pitchFamily="2" charset="0"/>
            </a:endParaRPr>
          </a:p>
        </p:txBody>
      </p:sp>
      <p:sp>
        <p:nvSpPr>
          <p:cNvPr id="4" name="Espace réservé du numéro de diapositive 3">
            <a:extLst>
              <a:ext uri="{FF2B5EF4-FFF2-40B4-BE49-F238E27FC236}">
                <a16:creationId xmlns:a16="http://schemas.microsoft.com/office/drawing/2014/main" id="{A34B4236-3E86-854A-8472-FA2DD8AEC9DA}"/>
              </a:ext>
            </a:extLst>
          </p:cNvPr>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62</a:t>
            </a:fld>
            <a:endParaRPr lang="fr-FR" noProof="0"/>
          </a:p>
        </p:txBody>
      </p:sp>
      <p:sp>
        <p:nvSpPr>
          <p:cNvPr id="5" name="Rectangle 4"/>
          <p:cNvSpPr/>
          <p:nvPr/>
        </p:nvSpPr>
        <p:spPr>
          <a:xfrm>
            <a:off x="1691680" y="6246580"/>
            <a:ext cx="5112568" cy="369332"/>
          </a:xfrm>
          <a:prstGeom prst="rect">
            <a:avLst/>
          </a:prstGeom>
        </p:spPr>
        <p:txBody>
          <a:bodyPr wrap="square">
            <a:spAutoFit/>
          </a:bodyPr>
          <a:lstStyle/>
          <a:p>
            <a:r>
              <a:rPr lang="fr-FR" dirty="0">
                <a:hlinkClick r:id="rId3"/>
              </a:rPr>
              <a:t>https://</a:t>
            </a:r>
            <a:r>
              <a:rPr lang="fr-FR" dirty="0" smtClean="0">
                <a:hlinkClick r:id="rId3"/>
              </a:rPr>
              <a:t>www.youtube.com/watch?v=rHylCtXtdNs</a:t>
            </a:r>
            <a:r>
              <a:rPr lang="fr-FR" dirty="0" smtClean="0"/>
              <a:t> </a:t>
            </a:r>
            <a:endParaRPr lang="fr-FR" dirty="0"/>
          </a:p>
        </p:txBody>
      </p:sp>
    </p:spTree>
    <p:extLst>
      <p:ext uri="{BB962C8B-B14F-4D97-AF65-F5344CB8AC3E}">
        <p14:creationId xmlns:p14="http://schemas.microsoft.com/office/powerpoint/2010/main" val="364909848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Avant</a:t>
            </a:r>
            <a:endParaRPr lang="fr-FR" dirty="0"/>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63</a:t>
            </a:fld>
            <a:endParaRPr lang="fr-FR" noProof="0"/>
          </a:p>
        </p:txBody>
      </p:sp>
      <p:sp>
        <p:nvSpPr>
          <p:cNvPr id="5" name="Ellipse 4"/>
          <p:cNvSpPr/>
          <p:nvPr/>
        </p:nvSpPr>
        <p:spPr>
          <a:xfrm>
            <a:off x="2411760" y="3140968"/>
            <a:ext cx="1080120" cy="1008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14</a:t>
            </a:r>
            <a:endParaRPr lang="fr-FR" dirty="0"/>
          </a:p>
        </p:txBody>
      </p:sp>
      <p:sp>
        <p:nvSpPr>
          <p:cNvPr id="6" name="ZoneTexte 5"/>
          <p:cNvSpPr txBox="1"/>
          <p:nvPr/>
        </p:nvSpPr>
        <p:spPr>
          <a:xfrm>
            <a:off x="2463754" y="2702748"/>
            <a:ext cx="351378" cy="584775"/>
          </a:xfrm>
          <a:prstGeom prst="rect">
            <a:avLst/>
          </a:prstGeom>
          <a:noFill/>
        </p:spPr>
        <p:txBody>
          <a:bodyPr wrap="none" rtlCol="0">
            <a:spAutoFit/>
          </a:bodyPr>
          <a:lstStyle/>
          <a:p>
            <a:r>
              <a:rPr lang="fr-FR" sz="3200" dirty="0" smtClean="0"/>
              <a:t>a</a:t>
            </a:r>
            <a:endParaRPr lang="fr-FR" sz="3200" dirty="0"/>
          </a:p>
        </p:txBody>
      </p:sp>
      <p:sp>
        <p:nvSpPr>
          <p:cNvPr id="7" name="Ellipse 6"/>
          <p:cNvSpPr/>
          <p:nvPr/>
        </p:nvSpPr>
        <p:spPr>
          <a:xfrm>
            <a:off x="5599026" y="2461538"/>
            <a:ext cx="1080120"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15</a:t>
            </a:r>
            <a:endParaRPr lang="fr-FR" dirty="0"/>
          </a:p>
        </p:txBody>
      </p:sp>
      <p:sp>
        <p:nvSpPr>
          <p:cNvPr id="8" name="ZoneTexte 7"/>
          <p:cNvSpPr txBox="1"/>
          <p:nvPr/>
        </p:nvSpPr>
        <p:spPr>
          <a:xfrm>
            <a:off x="6714606" y="2661401"/>
            <a:ext cx="341760" cy="461665"/>
          </a:xfrm>
          <a:prstGeom prst="rect">
            <a:avLst/>
          </a:prstGeom>
          <a:noFill/>
        </p:spPr>
        <p:txBody>
          <a:bodyPr wrap="none" rtlCol="0">
            <a:spAutoFit/>
          </a:bodyPr>
          <a:lstStyle/>
          <a:p>
            <a:r>
              <a:rPr lang="fr-FR" sz="2400" dirty="0" smtClean="0"/>
              <a:t>b</a:t>
            </a:r>
            <a:endParaRPr lang="fr-FR" sz="2400" dirty="0"/>
          </a:p>
        </p:txBody>
      </p:sp>
      <p:sp>
        <p:nvSpPr>
          <p:cNvPr id="9" name="Ellipse 8"/>
          <p:cNvSpPr/>
          <p:nvPr/>
        </p:nvSpPr>
        <p:spPr>
          <a:xfrm>
            <a:off x="755576" y="5373216"/>
            <a:ext cx="1080120" cy="86409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0</a:t>
            </a:r>
            <a:endParaRPr lang="fr-FR" dirty="0"/>
          </a:p>
        </p:txBody>
      </p:sp>
      <p:sp>
        <p:nvSpPr>
          <p:cNvPr id="10" name="ZoneTexte 9"/>
          <p:cNvSpPr txBox="1"/>
          <p:nvPr/>
        </p:nvSpPr>
        <p:spPr>
          <a:xfrm>
            <a:off x="1741848" y="5987019"/>
            <a:ext cx="864339" cy="461665"/>
          </a:xfrm>
          <a:prstGeom prst="rect">
            <a:avLst/>
          </a:prstGeom>
          <a:noFill/>
        </p:spPr>
        <p:txBody>
          <a:bodyPr wrap="none" rtlCol="0">
            <a:spAutoFit/>
          </a:bodyPr>
          <a:lstStyle/>
          <a:p>
            <a:r>
              <a:rPr lang="fr-FR" sz="2400" dirty="0" smtClean="0"/>
              <a:t>début</a:t>
            </a:r>
            <a:endParaRPr lang="fr-FR" sz="2400" dirty="0"/>
          </a:p>
        </p:txBody>
      </p:sp>
      <p:cxnSp>
        <p:nvCxnSpPr>
          <p:cNvPr id="12" name="Connecteur en arc 11"/>
          <p:cNvCxnSpPr>
            <a:stCxn id="9" idx="1"/>
            <a:endCxn id="5" idx="3"/>
          </p:cNvCxnSpPr>
          <p:nvPr/>
        </p:nvCxnSpPr>
        <p:spPr>
          <a:xfrm rot="5400000" flipH="1" flipV="1">
            <a:off x="992691" y="3922511"/>
            <a:ext cx="1498315" cy="1656184"/>
          </a:xfrm>
          <a:prstGeom prst="curvedConnector3">
            <a:avLst/>
          </a:prstGeom>
          <a:ln>
            <a:prstDash val="dashDot"/>
            <a:tailEnd type="triangle"/>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1339174" y="4381271"/>
            <a:ext cx="402674" cy="369332"/>
          </a:xfrm>
          <a:prstGeom prst="rect">
            <a:avLst/>
          </a:prstGeom>
          <a:noFill/>
        </p:spPr>
        <p:txBody>
          <a:bodyPr wrap="none" rtlCol="0">
            <a:spAutoFit/>
          </a:bodyPr>
          <a:lstStyle/>
          <a:p>
            <a:r>
              <a:rPr lang="fr-FR" dirty="0" smtClean="0"/>
              <a:t>14</a:t>
            </a:r>
            <a:endParaRPr lang="fr-FR" dirty="0"/>
          </a:p>
        </p:txBody>
      </p:sp>
      <p:cxnSp>
        <p:nvCxnSpPr>
          <p:cNvPr id="15" name="Connecteur droit avec flèche 14"/>
          <p:cNvCxnSpPr>
            <a:stCxn id="5" idx="7"/>
            <a:endCxn id="7" idx="2"/>
          </p:cNvCxnSpPr>
          <p:nvPr/>
        </p:nvCxnSpPr>
        <p:spPr>
          <a:xfrm flipV="1">
            <a:off x="3333700" y="2965594"/>
            <a:ext cx="2265326" cy="3230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ZoneTexte 15"/>
          <p:cNvSpPr txBox="1"/>
          <p:nvPr/>
        </p:nvSpPr>
        <p:spPr>
          <a:xfrm>
            <a:off x="4387890" y="2628677"/>
            <a:ext cx="328936" cy="461665"/>
          </a:xfrm>
          <a:prstGeom prst="rect">
            <a:avLst/>
          </a:prstGeom>
          <a:noFill/>
        </p:spPr>
        <p:txBody>
          <a:bodyPr wrap="none" rtlCol="0">
            <a:spAutoFit/>
          </a:bodyPr>
          <a:lstStyle/>
          <a:p>
            <a:r>
              <a:rPr lang="fr-FR" sz="2400" dirty="0" smtClean="0"/>
              <a:t>3</a:t>
            </a:r>
            <a:endParaRPr lang="fr-FR" sz="2400" dirty="0"/>
          </a:p>
        </p:txBody>
      </p:sp>
      <p:sp>
        <p:nvSpPr>
          <p:cNvPr id="18" name="Ellipse 17"/>
          <p:cNvSpPr/>
          <p:nvPr/>
        </p:nvSpPr>
        <p:spPr>
          <a:xfrm>
            <a:off x="5599026" y="3920897"/>
            <a:ext cx="1080120"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19</a:t>
            </a:r>
            <a:endParaRPr lang="fr-FR" dirty="0"/>
          </a:p>
        </p:txBody>
      </p:sp>
      <p:sp>
        <p:nvSpPr>
          <p:cNvPr id="19" name="ZoneTexte 18"/>
          <p:cNvSpPr txBox="1"/>
          <p:nvPr/>
        </p:nvSpPr>
        <p:spPr>
          <a:xfrm>
            <a:off x="6714606" y="4095921"/>
            <a:ext cx="341760" cy="461665"/>
          </a:xfrm>
          <a:prstGeom prst="rect">
            <a:avLst/>
          </a:prstGeom>
          <a:noFill/>
        </p:spPr>
        <p:txBody>
          <a:bodyPr wrap="none" rtlCol="0">
            <a:spAutoFit/>
          </a:bodyPr>
          <a:lstStyle/>
          <a:p>
            <a:r>
              <a:rPr lang="fr-FR" sz="2400" dirty="0" smtClean="0"/>
              <a:t>b</a:t>
            </a:r>
            <a:endParaRPr lang="fr-FR" sz="2400" dirty="0"/>
          </a:p>
        </p:txBody>
      </p:sp>
      <p:cxnSp>
        <p:nvCxnSpPr>
          <p:cNvPr id="20" name="Connecteur droit avec flèche 19"/>
          <p:cNvCxnSpPr>
            <a:stCxn id="5" idx="6"/>
            <a:endCxn id="18" idx="2"/>
          </p:cNvCxnSpPr>
          <p:nvPr/>
        </p:nvCxnSpPr>
        <p:spPr>
          <a:xfrm>
            <a:off x="3491880" y="3645024"/>
            <a:ext cx="2107146" cy="7799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ZoneTexte 20"/>
          <p:cNvSpPr txBox="1"/>
          <p:nvPr/>
        </p:nvSpPr>
        <p:spPr>
          <a:xfrm>
            <a:off x="4474477" y="4028430"/>
            <a:ext cx="328936" cy="461665"/>
          </a:xfrm>
          <a:prstGeom prst="rect">
            <a:avLst/>
          </a:prstGeom>
          <a:noFill/>
        </p:spPr>
        <p:txBody>
          <a:bodyPr wrap="none" rtlCol="0">
            <a:spAutoFit/>
          </a:bodyPr>
          <a:lstStyle/>
          <a:p>
            <a:r>
              <a:rPr lang="fr-FR" sz="2400" dirty="0" smtClean="0"/>
              <a:t>4</a:t>
            </a:r>
            <a:endParaRPr lang="fr-FR" sz="2400" dirty="0"/>
          </a:p>
        </p:txBody>
      </p:sp>
      <p:sp>
        <p:nvSpPr>
          <p:cNvPr id="23" name="Ellipse 22"/>
          <p:cNvSpPr/>
          <p:nvPr/>
        </p:nvSpPr>
        <p:spPr>
          <a:xfrm>
            <a:off x="5634486" y="5206820"/>
            <a:ext cx="1080120"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sym typeface="Symbol" panose="05050102010706020507" pitchFamily="18" charset="2"/>
              </a:rPr>
              <a:t></a:t>
            </a:r>
            <a:endParaRPr lang="fr-FR"/>
          </a:p>
        </p:txBody>
      </p:sp>
      <p:sp>
        <p:nvSpPr>
          <p:cNvPr id="24" name="ZoneTexte 23"/>
          <p:cNvSpPr txBox="1"/>
          <p:nvPr/>
        </p:nvSpPr>
        <p:spPr>
          <a:xfrm>
            <a:off x="6827798" y="5435932"/>
            <a:ext cx="341760" cy="461665"/>
          </a:xfrm>
          <a:prstGeom prst="rect">
            <a:avLst/>
          </a:prstGeom>
          <a:noFill/>
        </p:spPr>
        <p:txBody>
          <a:bodyPr wrap="none" rtlCol="0">
            <a:spAutoFit/>
          </a:bodyPr>
          <a:lstStyle/>
          <a:p>
            <a:r>
              <a:rPr lang="fr-FR" sz="2400" dirty="0" smtClean="0"/>
              <a:t>b</a:t>
            </a:r>
            <a:endParaRPr lang="fr-FR" sz="2400" dirty="0"/>
          </a:p>
        </p:txBody>
      </p:sp>
      <p:cxnSp>
        <p:nvCxnSpPr>
          <p:cNvPr id="25" name="Connecteur droit avec flèche 24"/>
          <p:cNvCxnSpPr>
            <a:stCxn id="5" idx="5"/>
            <a:endCxn id="23" idx="2"/>
          </p:cNvCxnSpPr>
          <p:nvPr/>
        </p:nvCxnSpPr>
        <p:spPr>
          <a:xfrm>
            <a:off x="3333700" y="4001445"/>
            <a:ext cx="2300786" cy="17094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a:off x="4330207" y="4944537"/>
            <a:ext cx="473206" cy="461665"/>
          </a:xfrm>
          <a:prstGeom prst="rect">
            <a:avLst/>
          </a:prstGeom>
          <a:noFill/>
        </p:spPr>
        <p:txBody>
          <a:bodyPr wrap="none" rtlCol="0">
            <a:spAutoFit/>
          </a:bodyPr>
          <a:lstStyle/>
          <a:p>
            <a:r>
              <a:rPr lang="fr-FR" sz="2400" dirty="0" smtClean="0"/>
              <a:t>10</a:t>
            </a:r>
            <a:endParaRPr lang="fr-FR" sz="2400" dirty="0"/>
          </a:p>
        </p:txBody>
      </p:sp>
    </p:spTree>
    <p:extLst>
      <p:ext uri="{BB962C8B-B14F-4D97-AF65-F5344CB8AC3E}">
        <p14:creationId xmlns:p14="http://schemas.microsoft.com/office/powerpoint/2010/main" val="38763124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Après</a:t>
            </a:r>
            <a:endParaRPr lang="fr-FR" dirty="0"/>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64</a:t>
            </a:fld>
            <a:endParaRPr lang="fr-FR" noProof="0"/>
          </a:p>
        </p:txBody>
      </p:sp>
      <p:sp>
        <p:nvSpPr>
          <p:cNvPr id="5" name="Ellipse 4"/>
          <p:cNvSpPr/>
          <p:nvPr/>
        </p:nvSpPr>
        <p:spPr>
          <a:xfrm>
            <a:off x="2411760" y="3140968"/>
            <a:ext cx="1080120" cy="1008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14</a:t>
            </a:r>
            <a:endParaRPr lang="fr-FR" dirty="0"/>
          </a:p>
        </p:txBody>
      </p:sp>
      <p:sp>
        <p:nvSpPr>
          <p:cNvPr id="6" name="ZoneTexte 5"/>
          <p:cNvSpPr txBox="1"/>
          <p:nvPr/>
        </p:nvSpPr>
        <p:spPr>
          <a:xfrm>
            <a:off x="3275856" y="2780928"/>
            <a:ext cx="309700" cy="461665"/>
          </a:xfrm>
          <a:prstGeom prst="rect">
            <a:avLst/>
          </a:prstGeom>
          <a:noFill/>
        </p:spPr>
        <p:txBody>
          <a:bodyPr wrap="none" rtlCol="0">
            <a:spAutoFit/>
          </a:bodyPr>
          <a:lstStyle/>
          <a:p>
            <a:r>
              <a:rPr lang="fr-FR" sz="2400" dirty="0" smtClean="0"/>
              <a:t>a</a:t>
            </a:r>
            <a:endParaRPr lang="fr-FR" sz="2400" dirty="0"/>
          </a:p>
        </p:txBody>
      </p:sp>
      <p:sp>
        <p:nvSpPr>
          <p:cNvPr id="7" name="Ellipse 6"/>
          <p:cNvSpPr/>
          <p:nvPr/>
        </p:nvSpPr>
        <p:spPr>
          <a:xfrm>
            <a:off x="5599026" y="2461538"/>
            <a:ext cx="1080120"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15</a:t>
            </a:r>
            <a:endParaRPr lang="fr-FR" dirty="0"/>
          </a:p>
        </p:txBody>
      </p:sp>
      <p:sp>
        <p:nvSpPr>
          <p:cNvPr id="8" name="ZoneTexte 7"/>
          <p:cNvSpPr txBox="1"/>
          <p:nvPr/>
        </p:nvSpPr>
        <p:spPr>
          <a:xfrm>
            <a:off x="6714606" y="2661401"/>
            <a:ext cx="341760" cy="461665"/>
          </a:xfrm>
          <a:prstGeom prst="rect">
            <a:avLst/>
          </a:prstGeom>
          <a:noFill/>
        </p:spPr>
        <p:txBody>
          <a:bodyPr wrap="none" rtlCol="0">
            <a:spAutoFit/>
          </a:bodyPr>
          <a:lstStyle/>
          <a:p>
            <a:r>
              <a:rPr lang="fr-FR" sz="2400" dirty="0" smtClean="0"/>
              <a:t>b</a:t>
            </a:r>
            <a:endParaRPr lang="fr-FR" sz="2400" dirty="0"/>
          </a:p>
        </p:txBody>
      </p:sp>
      <p:sp>
        <p:nvSpPr>
          <p:cNvPr id="9" name="Ellipse 8"/>
          <p:cNvSpPr/>
          <p:nvPr/>
        </p:nvSpPr>
        <p:spPr>
          <a:xfrm>
            <a:off x="755576" y="5373216"/>
            <a:ext cx="1080120" cy="86409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0</a:t>
            </a:r>
            <a:endParaRPr lang="fr-FR" dirty="0"/>
          </a:p>
        </p:txBody>
      </p:sp>
      <p:sp>
        <p:nvSpPr>
          <p:cNvPr id="10" name="ZoneTexte 9"/>
          <p:cNvSpPr txBox="1"/>
          <p:nvPr/>
        </p:nvSpPr>
        <p:spPr>
          <a:xfrm>
            <a:off x="1741848" y="5987019"/>
            <a:ext cx="864339" cy="461665"/>
          </a:xfrm>
          <a:prstGeom prst="rect">
            <a:avLst/>
          </a:prstGeom>
          <a:noFill/>
        </p:spPr>
        <p:txBody>
          <a:bodyPr wrap="none" rtlCol="0">
            <a:spAutoFit/>
          </a:bodyPr>
          <a:lstStyle/>
          <a:p>
            <a:r>
              <a:rPr lang="fr-FR" sz="2400" dirty="0" smtClean="0"/>
              <a:t>début</a:t>
            </a:r>
            <a:endParaRPr lang="fr-FR" sz="2400" dirty="0"/>
          </a:p>
        </p:txBody>
      </p:sp>
      <p:cxnSp>
        <p:nvCxnSpPr>
          <p:cNvPr id="12" name="Connecteur en arc 11"/>
          <p:cNvCxnSpPr>
            <a:stCxn id="9" idx="1"/>
            <a:endCxn id="5" idx="3"/>
          </p:cNvCxnSpPr>
          <p:nvPr/>
        </p:nvCxnSpPr>
        <p:spPr>
          <a:xfrm rot="5400000" flipH="1" flipV="1">
            <a:off x="992691" y="3922511"/>
            <a:ext cx="1498315" cy="1656184"/>
          </a:xfrm>
          <a:prstGeom prst="curvedConnector3">
            <a:avLst/>
          </a:prstGeom>
          <a:ln>
            <a:prstDash val="dashDot"/>
            <a:tailEnd type="triangle"/>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1339174" y="4381271"/>
            <a:ext cx="402674" cy="369332"/>
          </a:xfrm>
          <a:prstGeom prst="rect">
            <a:avLst/>
          </a:prstGeom>
          <a:noFill/>
        </p:spPr>
        <p:txBody>
          <a:bodyPr wrap="none" rtlCol="0">
            <a:spAutoFit/>
          </a:bodyPr>
          <a:lstStyle/>
          <a:p>
            <a:r>
              <a:rPr lang="fr-FR" dirty="0" smtClean="0"/>
              <a:t>14</a:t>
            </a:r>
            <a:endParaRPr lang="fr-FR" dirty="0"/>
          </a:p>
        </p:txBody>
      </p:sp>
      <p:cxnSp>
        <p:nvCxnSpPr>
          <p:cNvPr id="15" name="Connecteur droit avec flèche 14"/>
          <p:cNvCxnSpPr>
            <a:stCxn id="5" idx="7"/>
            <a:endCxn id="7" idx="2"/>
          </p:cNvCxnSpPr>
          <p:nvPr/>
        </p:nvCxnSpPr>
        <p:spPr>
          <a:xfrm flipV="1">
            <a:off x="3333700" y="2965594"/>
            <a:ext cx="2265326" cy="3230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ZoneTexte 15"/>
          <p:cNvSpPr txBox="1"/>
          <p:nvPr/>
        </p:nvSpPr>
        <p:spPr>
          <a:xfrm>
            <a:off x="4380985" y="2734761"/>
            <a:ext cx="328936" cy="461665"/>
          </a:xfrm>
          <a:prstGeom prst="rect">
            <a:avLst/>
          </a:prstGeom>
          <a:noFill/>
        </p:spPr>
        <p:txBody>
          <a:bodyPr wrap="none" rtlCol="0">
            <a:spAutoFit/>
          </a:bodyPr>
          <a:lstStyle/>
          <a:p>
            <a:r>
              <a:rPr lang="fr-FR" sz="2400" dirty="0" smtClean="0"/>
              <a:t>3</a:t>
            </a:r>
            <a:endParaRPr lang="fr-FR" sz="2400" dirty="0"/>
          </a:p>
        </p:txBody>
      </p:sp>
      <p:sp>
        <p:nvSpPr>
          <p:cNvPr id="18" name="Ellipse 17"/>
          <p:cNvSpPr/>
          <p:nvPr/>
        </p:nvSpPr>
        <p:spPr>
          <a:xfrm>
            <a:off x="5599026" y="3920897"/>
            <a:ext cx="1080120"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18</a:t>
            </a:r>
            <a:endParaRPr lang="fr-FR" dirty="0"/>
          </a:p>
        </p:txBody>
      </p:sp>
      <p:sp>
        <p:nvSpPr>
          <p:cNvPr id="19" name="ZoneTexte 18"/>
          <p:cNvSpPr txBox="1"/>
          <p:nvPr/>
        </p:nvSpPr>
        <p:spPr>
          <a:xfrm>
            <a:off x="6714606" y="4095921"/>
            <a:ext cx="341760" cy="461665"/>
          </a:xfrm>
          <a:prstGeom prst="rect">
            <a:avLst/>
          </a:prstGeom>
          <a:noFill/>
        </p:spPr>
        <p:txBody>
          <a:bodyPr wrap="none" rtlCol="0">
            <a:spAutoFit/>
          </a:bodyPr>
          <a:lstStyle/>
          <a:p>
            <a:r>
              <a:rPr lang="fr-FR" sz="2400" dirty="0" smtClean="0"/>
              <a:t>b</a:t>
            </a:r>
            <a:endParaRPr lang="fr-FR" sz="2400" dirty="0"/>
          </a:p>
        </p:txBody>
      </p:sp>
      <p:cxnSp>
        <p:nvCxnSpPr>
          <p:cNvPr id="20" name="Connecteur droit avec flèche 19"/>
          <p:cNvCxnSpPr>
            <a:stCxn id="5" idx="6"/>
            <a:endCxn id="18" idx="2"/>
          </p:cNvCxnSpPr>
          <p:nvPr/>
        </p:nvCxnSpPr>
        <p:spPr>
          <a:xfrm>
            <a:off x="3491880" y="3645024"/>
            <a:ext cx="2107146" cy="7799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ZoneTexte 20"/>
          <p:cNvSpPr txBox="1"/>
          <p:nvPr/>
        </p:nvSpPr>
        <p:spPr>
          <a:xfrm>
            <a:off x="4474477" y="4028430"/>
            <a:ext cx="328936" cy="461665"/>
          </a:xfrm>
          <a:prstGeom prst="rect">
            <a:avLst/>
          </a:prstGeom>
          <a:noFill/>
        </p:spPr>
        <p:txBody>
          <a:bodyPr wrap="none" rtlCol="0">
            <a:spAutoFit/>
          </a:bodyPr>
          <a:lstStyle/>
          <a:p>
            <a:r>
              <a:rPr lang="fr-FR" sz="2400" dirty="0" smtClean="0"/>
              <a:t>4</a:t>
            </a:r>
            <a:endParaRPr lang="fr-FR" sz="2400" dirty="0"/>
          </a:p>
        </p:txBody>
      </p:sp>
      <p:sp>
        <p:nvSpPr>
          <p:cNvPr id="23" name="Ellipse 22"/>
          <p:cNvSpPr/>
          <p:nvPr/>
        </p:nvSpPr>
        <p:spPr>
          <a:xfrm>
            <a:off x="5634486" y="5206820"/>
            <a:ext cx="1080120"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ym typeface="Symbol" panose="05050102010706020507" pitchFamily="18" charset="2"/>
              </a:rPr>
              <a:t>24</a:t>
            </a:r>
            <a:endParaRPr lang="fr-FR" dirty="0"/>
          </a:p>
        </p:txBody>
      </p:sp>
      <p:sp>
        <p:nvSpPr>
          <p:cNvPr id="24" name="ZoneTexte 23"/>
          <p:cNvSpPr txBox="1"/>
          <p:nvPr/>
        </p:nvSpPr>
        <p:spPr>
          <a:xfrm>
            <a:off x="6827798" y="5435932"/>
            <a:ext cx="341760" cy="461665"/>
          </a:xfrm>
          <a:prstGeom prst="rect">
            <a:avLst/>
          </a:prstGeom>
          <a:noFill/>
        </p:spPr>
        <p:txBody>
          <a:bodyPr wrap="none" rtlCol="0">
            <a:spAutoFit/>
          </a:bodyPr>
          <a:lstStyle/>
          <a:p>
            <a:r>
              <a:rPr lang="fr-FR" sz="2400" dirty="0" smtClean="0"/>
              <a:t>b</a:t>
            </a:r>
            <a:endParaRPr lang="fr-FR" sz="2400" dirty="0"/>
          </a:p>
        </p:txBody>
      </p:sp>
      <p:cxnSp>
        <p:nvCxnSpPr>
          <p:cNvPr id="25" name="Connecteur droit avec flèche 24"/>
          <p:cNvCxnSpPr>
            <a:stCxn id="5" idx="5"/>
            <a:endCxn id="23" idx="2"/>
          </p:cNvCxnSpPr>
          <p:nvPr/>
        </p:nvCxnSpPr>
        <p:spPr>
          <a:xfrm>
            <a:off x="3333700" y="4001445"/>
            <a:ext cx="2300786" cy="17094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a:off x="4140215" y="4837082"/>
            <a:ext cx="473206" cy="461665"/>
          </a:xfrm>
          <a:prstGeom prst="rect">
            <a:avLst/>
          </a:prstGeom>
          <a:noFill/>
        </p:spPr>
        <p:txBody>
          <a:bodyPr wrap="none" rtlCol="0">
            <a:spAutoFit/>
          </a:bodyPr>
          <a:lstStyle/>
          <a:p>
            <a:r>
              <a:rPr lang="fr-FR" sz="2400" dirty="0" smtClean="0"/>
              <a:t>10</a:t>
            </a:r>
            <a:endParaRPr lang="fr-FR" sz="2400" dirty="0"/>
          </a:p>
        </p:txBody>
      </p:sp>
    </p:spTree>
    <p:extLst>
      <p:ext uri="{BB962C8B-B14F-4D97-AF65-F5344CB8AC3E}">
        <p14:creationId xmlns:p14="http://schemas.microsoft.com/office/powerpoint/2010/main" val="273019487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2"/>
          <p:cNvSpPr>
            <a:spLocks noGrp="1" noRot="1" noChangeArrowheads="1"/>
          </p:cNvSpPr>
          <p:nvPr>
            <p:ph type="title"/>
          </p:nvPr>
        </p:nvSpPr>
        <p:spPr/>
        <p:txBody>
          <a:bodyPr rtlCol="0">
            <a:normAutofit/>
          </a:bodyPr>
          <a:lstStyle/>
          <a:p>
            <a:pPr eaLnBrk="1" fontAlgn="auto" hangingPunct="1">
              <a:spcAft>
                <a:spcPts val="0"/>
              </a:spcAft>
              <a:defRPr/>
            </a:pPr>
            <a:r>
              <a:rPr lang="fr-FR" sz="4000">
                <a:latin typeface="Arial" charset="0"/>
                <a:ea typeface="+mj-ea"/>
                <a:cs typeface="+mj-cs"/>
              </a:rPr>
              <a:t>Ex : algorithme du plus court chemin </a:t>
            </a:r>
          </a:p>
        </p:txBody>
      </p:sp>
      <p:sp>
        <p:nvSpPr>
          <p:cNvPr id="43010" name="Rectangle 3"/>
          <p:cNvSpPr>
            <a:spLocks noGrp="1" noChangeArrowheads="1"/>
          </p:cNvSpPr>
          <p:nvPr>
            <p:ph idx="1"/>
          </p:nvPr>
        </p:nvSpPr>
        <p:spPr>
          <a:xfrm>
            <a:off x="5364163" y="1484313"/>
            <a:ext cx="3384550" cy="5068887"/>
          </a:xfrm>
        </p:spPr>
        <p:txBody>
          <a:bodyPr>
            <a:normAutofit fontScale="92500" lnSpcReduction="20000"/>
          </a:bodyPr>
          <a:lstStyle/>
          <a:p>
            <a:pPr eaLnBrk="1" hangingPunct="1">
              <a:lnSpc>
                <a:spcPct val="100000"/>
              </a:lnSpc>
              <a:spcBef>
                <a:spcPts val="450"/>
              </a:spcBef>
            </a:pPr>
            <a:r>
              <a:rPr lang="fr-FR" sz="1400" dirty="0">
                <a:latin typeface="Arial" charset="0"/>
              </a:rPr>
              <a:t> Le sommet E est à la distance 0 de lui-même</a:t>
            </a:r>
          </a:p>
          <a:p>
            <a:pPr eaLnBrk="1" hangingPunct="1">
              <a:lnSpc>
                <a:spcPct val="100000"/>
              </a:lnSpc>
              <a:spcBef>
                <a:spcPts val="450"/>
              </a:spcBef>
              <a:buFont typeface="Wingdings" charset="0"/>
              <a:buNone/>
            </a:pPr>
            <a:r>
              <a:rPr lang="fr-FR" sz="1400" dirty="0">
                <a:latin typeface="Arial" charset="0"/>
              </a:rPr>
              <a:t> </a:t>
            </a:r>
            <a:r>
              <a:rPr lang="fr-FR" sz="1400" dirty="0">
                <a:solidFill>
                  <a:srgbClr val="F79646"/>
                </a:solidFill>
                <a:latin typeface="Arial" charset="0"/>
              </a:rPr>
              <a:t>B : 2</a:t>
            </a:r>
            <a:r>
              <a:rPr lang="fr-FR" sz="1400" dirty="0">
                <a:latin typeface="Arial" charset="0"/>
              </a:rPr>
              <a:t>	C : 8	A : 6</a:t>
            </a:r>
          </a:p>
          <a:p>
            <a:pPr eaLnBrk="1" hangingPunct="1">
              <a:lnSpc>
                <a:spcPct val="100000"/>
              </a:lnSpc>
              <a:spcBef>
                <a:spcPts val="450"/>
              </a:spcBef>
            </a:pPr>
            <a:r>
              <a:rPr lang="fr-FR" sz="1400" dirty="0">
                <a:latin typeface="Arial" charset="0"/>
              </a:rPr>
              <a:t>Le sommet B est à la distance 2 du départ E</a:t>
            </a:r>
          </a:p>
          <a:p>
            <a:pPr eaLnBrk="1" hangingPunct="1">
              <a:lnSpc>
                <a:spcPct val="100000"/>
              </a:lnSpc>
              <a:spcBef>
                <a:spcPts val="450"/>
              </a:spcBef>
              <a:buFont typeface="Wingdings" charset="0"/>
              <a:buNone/>
            </a:pPr>
            <a:r>
              <a:rPr lang="fr-FR" sz="1400" dirty="0">
                <a:latin typeface="Arial" charset="0"/>
              </a:rPr>
              <a:t> C : 8	</a:t>
            </a:r>
            <a:r>
              <a:rPr lang="fr-FR" sz="1400" dirty="0">
                <a:solidFill>
                  <a:srgbClr val="F79646"/>
                </a:solidFill>
                <a:latin typeface="Arial" charset="0"/>
              </a:rPr>
              <a:t>D : 3</a:t>
            </a:r>
            <a:r>
              <a:rPr lang="fr-FR" sz="1400" dirty="0">
                <a:latin typeface="Arial" charset="0"/>
              </a:rPr>
              <a:t>	</a:t>
            </a:r>
            <a:r>
              <a:rPr lang="fr-FR" sz="1400" dirty="0">
                <a:solidFill>
                  <a:srgbClr val="FFFF00"/>
                </a:solidFill>
                <a:latin typeface="Arial" charset="0"/>
              </a:rPr>
              <a:t>A : 6</a:t>
            </a:r>
          </a:p>
          <a:p>
            <a:pPr eaLnBrk="1" hangingPunct="1">
              <a:lnSpc>
                <a:spcPct val="100000"/>
              </a:lnSpc>
              <a:spcBef>
                <a:spcPts val="450"/>
              </a:spcBef>
            </a:pPr>
            <a:r>
              <a:rPr lang="fr-FR" sz="1400" dirty="0">
                <a:latin typeface="Arial" charset="0"/>
              </a:rPr>
              <a:t>Le sommet D est à la distance 3 du départ E</a:t>
            </a:r>
          </a:p>
          <a:p>
            <a:pPr eaLnBrk="1" hangingPunct="1">
              <a:lnSpc>
                <a:spcPct val="100000"/>
              </a:lnSpc>
              <a:spcBef>
                <a:spcPts val="450"/>
              </a:spcBef>
              <a:buFont typeface="Wingdings" charset="0"/>
              <a:buNone/>
            </a:pPr>
            <a:r>
              <a:rPr lang="fr-FR" sz="1400" dirty="0">
                <a:latin typeface="Arial" charset="0"/>
              </a:rPr>
              <a:t> C : 8	 </a:t>
            </a:r>
            <a:r>
              <a:rPr lang="fr-FR" sz="1400" dirty="0">
                <a:solidFill>
                  <a:srgbClr val="F79646"/>
                </a:solidFill>
                <a:latin typeface="Arial" charset="0"/>
              </a:rPr>
              <a:t>A : 5</a:t>
            </a:r>
            <a:r>
              <a:rPr lang="fr-FR" sz="1400" dirty="0">
                <a:latin typeface="Arial" charset="0"/>
              </a:rPr>
              <a:t>	F : 11	G :12</a:t>
            </a:r>
          </a:p>
          <a:p>
            <a:pPr eaLnBrk="1" hangingPunct="1">
              <a:lnSpc>
                <a:spcPct val="100000"/>
              </a:lnSpc>
              <a:spcBef>
                <a:spcPts val="450"/>
              </a:spcBef>
            </a:pPr>
            <a:r>
              <a:rPr lang="fr-FR" sz="1400" dirty="0">
                <a:latin typeface="Arial" charset="0"/>
              </a:rPr>
              <a:t>Le sommet A est à la distance 5 du départ E</a:t>
            </a:r>
          </a:p>
          <a:p>
            <a:pPr eaLnBrk="1" hangingPunct="1">
              <a:lnSpc>
                <a:spcPct val="100000"/>
              </a:lnSpc>
              <a:spcBef>
                <a:spcPts val="450"/>
              </a:spcBef>
              <a:buFont typeface="Wingdings" charset="0"/>
              <a:buNone/>
            </a:pPr>
            <a:r>
              <a:rPr lang="fr-FR" sz="1400" dirty="0">
                <a:latin typeface="Arial" charset="0"/>
              </a:rPr>
              <a:t> </a:t>
            </a:r>
            <a:r>
              <a:rPr lang="fr-FR" sz="1400" dirty="0">
                <a:solidFill>
                  <a:schemeClr val="accent6"/>
                </a:solidFill>
                <a:latin typeface="Arial" charset="0"/>
              </a:rPr>
              <a:t>C : 7</a:t>
            </a:r>
            <a:r>
              <a:rPr lang="fr-FR" sz="1400" dirty="0">
                <a:latin typeface="Arial" charset="0"/>
              </a:rPr>
              <a:t>	F : 9	G : 12</a:t>
            </a:r>
          </a:p>
          <a:p>
            <a:pPr eaLnBrk="1" hangingPunct="1">
              <a:lnSpc>
                <a:spcPct val="100000"/>
              </a:lnSpc>
              <a:spcBef>
                <a:spcPts val="450"/>
              </a:spcBef>
            </a:pPr>
            <a:r>
              <a:rPr lang="fr-FR" sz="1400" dirty="0">
                <a:latin typeface="Arial" charset="0"/>
              </a:rPr>
              <a:t>Le sommet C est à la distance 7 du départ E</a:t>
            </a:r>
          </a:p>
          <a:p>
            <a:pPr eaLnBrk="1" hangingPunct="1">
              <a:lnSpc>
                <a:spcPct val="100000"/>
              </a:lnSpc>
              <a:spcBef>
                <a:spcPts val="450"/>
              </a:spcBef>
              <a:buFont typeface="Wingdings" charset="0"/>
              <a:buNone/>
            </a:pPr>
            <a:r>
              <a:rPr lang="fr-FR" sz="1400" dirty="0">
                <a:latin typeface="Arial" charset="0"/>
              </a:rPr>
              <a:t> </a:t>
            </a:r>
            <a:r>
              <a:rPr lang="fr-FR" sz="1400" dirty="0">
                <a:solidFill>
                  <a:srgbClr val="F79646"/>
                </a:solidFill>
                <a:latin typeface="Arial" charset="0"/>
              </a:rPr>
              <a:t>F : 9 </a:t>
            </a:r>
            <a:r>
              <a:rPr lang="fr-FR" sz="1400" dirty="0">
                <a:latin typeface="Arial" charset="0"/>
              </a:rPr>
              <a:t>	</a:t>
            </a:r>
            <a:r>
              <a:rPr lang="fr-FR" sz="1400" dirty="0">
                <a:solidFill>
                  <a:srgbClr val="FFFF00"/>
                </a:solidFill>
                <a:latin typeface="Arial" charset="0"/>
              </a:rPr>
              <a:t>G : 1</a:t>
            </a:r>
            <a:r>
              <a:rPr lang="fr-FR" sz="1400" dirty="0">
                <a:latin typeface="Arial" charset="0"/>
              </a:rPr>
              <a:t>2 	H : 14</a:t>
            </a:r>
          </a:p>
          <a:p>
            <a:pPr eaLnBrk="1" hangingPunct="1">
              <a:lnSpc>
                <a:spcPct val="100000"/>
              </a:lnSpc>
              <a:spcBef>
                <a:spcPts val="450"/>
              </a:spcBef>
            </a:pPr>
            <a:r>
              <a:rPr lang="fr-FR" sz="1400" dirty="0">
                <a:latin typeface="Arial" charset="0"/>
              </a:rPr>
              <a:t>Le sommet F est à la distance 9 du départ E</a:t>
            </a:r>
          </a:p>
          <a:p>
            <a:pPr eaLnBrk="1" hangingPunct="1">
              <a:lnSpc>
                <a:spcPct val="100000"/>
              </a:lnSpc>
              <a:spcBef>
                <a:spcPts val="450"/>
              </a:spcBef>
              <a:buFont typeface="Wingdings" charset="0"/>
              <a:buNone/>
            </a:pPr>
            <a:r>
              <a:rPr lang="fr-FR" sz="1400" dirty="0">
                <a:latin typeface="Arial" charset="0"/>
              </a:rPr>
              <a:t> </a:t>
            </a:r>
            <a:r>
              <a:rPr lang="fr-FR" sz="1400" dirty="0">
                <a:solidFill>
                  <a:srgbClr val="F79646"/>
                </a:solidFill>
                <a:latin typeface="Arial" charset="0"/>
              </a:rPr>
              <a:t>G : 10</a:t>
            </a:r>
            <a:r>
              <a:rPr lang="fr-FR" sz="1400" dirty="0">
                <a:latin typeface="Arial" charset="0"/>
              </a:rPr>
              <a:t>	 </a:t>
            </a:r>
            <a:r>
              <a:rPr lang="fr-FR" sz="1400" dirty="0">
                <a:solidFill>
                  <a:srgbClr val="FFFF00"/>
                </a:solidFill>
                <a:latin typeface="Arial" charset="0"/>
              </a:rPr>
              <a:t>H : 14</a:t>
            </a:r>
          </a:p>
          <a:p>
            <a:pPr eaLnBrk="1" hangingPunct="1">
              <a:lnSpc>
                <a:spcPct val="100000"/>
              </a:lnSpc>
              <a:spcBef>
                <a:spcPts val="450"/>
              </a:spcBef>
            </a:pPr>
            <a:r>
              <a:rPr lang="fr-FR" sz="1400" dirty="0">
                <a:latin typeface="Arial" charset="0"/>
              </a:rPr>
              <a:t>Le sommet G est à la distance 10 du départ E</a:t>
            </a:r>
          </a:p>
          <a:p>
            <a:pPr eaLnBrk="1" hangingPunct="1">
              <a:lnSpc>
                <a:spcPct val="100000"/>
              </a:lnSpc>
              <a:spcBef>
                <a:spcPts val="450"/>
              </a:spcBef>
              <a:buFont typeface="Wingdings" charset="0"/>
              <a:buNone/>
            </a:pPr>
            <a:r>
              <a:rPr lang="fr-FR" sz="1400" dirty="0">
                <a:latin typeface="Arial" charset="0"/>
              </a:rPr>
              <a:t> </a:t>
            </a:r>
            <a:r>
              <a:rPr lang="fr-FR" sz="1400" dirty="0">
                <a:solidFill>
                  <a:schemeClr val="accent6"/>
                </a:solidFill>
                <a:latin typeface="Arial" charset="0"/>
              </a:rPr>
              <a:t>H : 12</a:t>
            </a:r>
          </a:p>
          <a:p>
            <a:pPr eaLnBrk="1" hangingPunct="1">
              <a:lnSpc>
                <a:spcPct val="100000"/>
              </a:lnSpc>
              <a:spcBef>
                <a:spcPts val="450"/>
              </a:spcBef>
            </a:pPr>
            <a:r>
              <a:rPr lang="fr-FR" sz="1400" dirty="0">
                <a:latin typeface="Arial" charset="0"/>
              </a:rPr>
              <a:t>Le sommet H est à la distance 12 du départ E</a:t>
            </a:r>
          </a:p>
          <a:p>
            <a:pPr eaLnBrk="1" hangingPunct="1">
              <a:lnSpc>
                <a:spcPct val="100000"/>
              </a:lnSpc>
              <a:spcBef>
                <a:spcPts val="450"/>
              </a:spcBef>
              <a:buFont typeface="Wingdings" charset="0"/>
              <a:buNone/>
            </a:pPr>
            <a:r>
              <a:rPr lang="fr-FR" sz="1400" dirty="0">
                <a:latin typeface="Arial" charset="0"/>
              </a:rPr>
              <a:t>La chaîne la plus petite de E à H a pour valeur 12</a:t>
            </a:r>
          </a:p>
        </p:txBody>
      </p:sp>
      <p:sp>
        <p:nvSpPr>
          <p:cNvPr id="43011" name="Espace réservé du numéro de diapositive 4"/>
          <p:cNvSpPr>
            <a:spLocks noGrp="1"/>
          </p:cNvSpPr>
          <p:nvPr>
            <p:ph type="sldNum" sz="quarter" idx="4294967295"/>
          </p:nvPr>
        </p:nvSpPr>
        <p:spPr bwMode="auto">
          <a:xfrm>
            <a:off x="6457950" y="6356351"/>
            <a:ext cx="2057400" cy="3651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Garamond" charset="0"/>
                <a:ea typeface="ＭＳ Ｐゴシック" charset="0"/>
                <a:cs typeface="ＭＳ Ｐゴシック" charset="0"/>
              </a:defRPr>
            </a:lvl1pPr>
            <a:lvl2pPr marL="742950" indent="-285750" eaLnBrk="0" hangingPunct="0">
              <a:defRPr sz="2400">
                <a:solidFill>
                  <a:schemeClr val="tx1"/>
                </a:solidFill>
                <a:latin typeface="Garamond" charset="0"/>
                <a:ea typeface="ＭＳ Ｐゴシック" charset="0"/>
              </a:defRPr>
            </a:lvl2pPr>
            <a:lvl3pPr marL="1143000" indent="-228600" eaLnBrk="0" hangingPunct="0">
              <a:defRPr sz="2400">
                <a:solidFill>
                  <a:schemeClr val="tx1"/>
                </a:solidFill>
                <a:latin typeface="Garamond" charset="0"/>
                <a:ea typeface="ＭＳ Ｐゴシック" charset="0"/>
              </a:defRPr>
            </a:lvl3pPr>
            <a:lvl4pPr marL="1600200" indent="-228600" eaLnBrk="0" hangingPunct="0">
              <a:defRPr sz="2400">
                <a:solidFill>
                  <a:schemeClr val="tx1"/>
                </a:solidFill>
                <a:latin typeface="Garamond" charset="0"/>
                <a:ea typeface="ＭＳ Ｐゴシック" charset="0"/>
              </a:defRPr>
            </a:lvl4pPr>
            <a:lvl5pPr marL="2057400" indent="-228600" eaLnBrk="0" hangingPunct="0">
              <a:defRPr sz="2400">
                <a:solidFill>
                  <a:schemeClr val="tx1"/>
                </a:solidFill>
                <a:latin typeface="Garamond" charset="0"/>
                <a:ea typeface="ＭＳ Ｐゴシック" charset="0"/>
              </a:defRPr>
            </a:lvl5pPr>
            <a:lvl6pPr marL="2514600" indent="-228600" eaLnBrk="0" fontAlgn="base" hangingPunct="0">
              <a:spcBef>
                <a:spcPct val="0"/>
              </a:spcBef>
              <a:spcAft>
                <a:spcPct val="0"/>
              </a:spcAft>
              <a:defRPr sz="2400">
                <a:solidFill>
                  <a:schemeClr val="tx1"/>
                </a:solidFill>
                <a:latin typeface="Garamond" charset="0"/>
                <a:ea typeface="ＭＳ Ｐゴシック" charset="0"/>
              </a:defRPr>
            </a:lvl6pPr>
            <a:lvl7pPr marL="2971800" indent="-228600" eaLnBrk="0" fontAlgn="base" hangingPunct="0">
              <a:spcBef>
                <a:spcPct val="0"/>
              </a:spcBef>
              <a:spcAft>
                <a:spcPct val="0"/>
              </a:spcAft>
              <a:defRPr sz="2400">
                <a:solidFill>
                  <a:schemeClr val="tx1"/>
                </a:solidFill>
                <a:latin typeface="Garamond" charset="0"/>
                <a:ea typeface="ＭＳ Ｐゴシック" charset="0"/>
              </a:defRPr>
            </a:lvl7pPr>
            <a:lvl8pPr marL="3429000" indent="-228600" eaLnBrk="0" fontAlgn="base" hangingPunct="0">
              <a:spcBef>
                <a:spcPct val="0"/>
              </a:spcBef>
              <a:spcAft>
                <a:spcPct val="0"/>
              </a:spcAft>
              <a:defRPr sz="2400">
                <a:solidFill>
                  <a:schemeClr val="tx1"/>
                </a:solidFill>
                <a:latin typeface="Garamond" charset="0"/>
                <a:ea typeface="ＭＳ Ｐゴシック" charset="0"/>
              </a:defRPr>
            </a:lvl8pPr>
            <a:lvl9pPr marL="3886200" indent="-228600" eaLnBrk="0" fontAlgn="base" hangingPunct="0">
              <a:spcBef>
                <a:spcPct val="0"/>
              </a:spcBef>
              <a:spcAft>
                <a:spcPct val="0"/>
              </a:spcAft>
              <a:defRPr sz="2400">
                <a:solidFill>
                  <a:schemeClr val="tx1"/>
                </a:solidFill>
                <a:latin typeface="Garamond" charset="0"/>
                <a:ea typeface="ＭＳ Ｐゴシック" charset="0"/>
              </a:defRPr>
            </a:lvl9pPr>
          </a:lstStyle>
          <a:p>
            <a:pPr eaLnBrk="1" hangingPunct="1"/>
            <a:fld id="{A94A747F-2272-A346-BB6A-AB0F5D1B8380}" type="slidenum">
              <a:rPr lang="fr-FR" sz="1200">
                <a:latin typeface="Arial" charset="0"/>
              </a:rPr>
              <a:pPr eaLnBrk="1" hangingPunct="1"/>
              <a:t>65</a:t>
            </a:fld>
            <a:endParaRPr lang="fr-FR" sz="1200">
              <a:latin typeface="Arial" charset="0"/>
            </a:endParaRPr>
          </a:p>
        </p:txBody>
      </p:sp>
      <p:pic>
        <p:nvPicPr>
          <p:cNvPr id="43012" name="Picture 4" descr="graphepo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4076700"/>
            <a:ext cx="4535487" cy="2701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53286" name="Text Box 6"/>
          <p:cNvSpPr txBox="1">
            <a:spLocks noChangeArrowheads="1"/>
          </p:cNvSpPr>
          <p:nvPr/>
        </p:nvSpPr>
        <p:spPr bwMode="auto">
          <a:xfrm>
            <a:off x="250825" y="1628775"/>
            <a:ext cx="4826000" cy="2701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Garamond" charset="0"/>
                <a:ea typeface="ＭＳ Ｐゴシック" charset="0"/>
              </a:defRPr>
            </a:lvl1pPr>
            <a:lvl2pPr marL="742950" indent="-285750" eaLnBrk="0" hangingPunct="0">
              <a:defRPr>
                <a:solidFill>
                  <a:schemeClr val="tx1"/>
                </a:solidFill>
                <a:latin typeface="Garamond" charset="0"/>
                <a:ea typeface="ＭＳ Ｐゴシック" charset="0"/>
              </a:defRPr>
            </a:lvl2pPr>
            <a:lvl3pPr marL="1143000" indent="-228600" eaLnBrk="0" hangingPunct="0">
              <a:defRPr>
                <a:solidFill>
                  <a:schemeClr val="tx1"/>
                </a:solidFill>
                <a:latin typeface="Garamond" charset="0"/>
                <a:ea typeface="ＭＳ Ｐゴシック" charset="0"/>
              </a:defRPr>
            </a:lvl3pPr>
            <a:lvl4pPr marL="1600200" indent="-228600" eaLnBrk="0" hangingPunct="0">
              <a:defRPr>
                <a:solidFill>
                  <a:schemeClr val="tx1"/>
                </a:solidFill>
                <a:latin typeface="Garamond" charset="0"/>
                <a:ea typeface="ＭＳ Ｐゴシック" charset="0"/>
              </a:defRPr>
            </a:lvl4pPr>
            <a:lvl5pPr marL="2057400" indent="-228600" eaLnBrk="0" hangingPunct="0">
              <a:defRPr>
                <a:solidFill>
                  <a:schemeClr val="tx1"/>
                </a:solidFill>
                <a:latin typeface="Garamond" charset="0"/>
                <a:ea typeface="ＭＳ Ｐゴシック" charset="0"/>
              </a:defRPr>
            </a:lvl5pPr>
            <a:lvl6pPr marL="2514600" indent="-228600" eaLnBrk="0" fontAlgn="base" hangingPunct="0">
              <a:spcBef>
                <a:spcPct val="0"/>
              </a:spcBef>
              <a:spcAft>
                <a:spcPct val="0"/>
              </a:spcAft>
              <a:defRPr>
                <a:solidFill>
                  <a:schemeClr val="tx1"/>
                </a:solidFill>
                <a:latin typeface="Garamond" charset="0"/>
                <a:ea typeface="ＭＳ Ｐゴシック" charset="0"/>
              </a:defRPr>
            </a:lvl6pPr>
            <a:lvl7pPr marL="2971800" indent="-228600" eaLnBrk="0" fontAlgn="base" hangingPunct="0">
              <a:spcBef>
                <a:spcPct val="0"/>
              </a:spcBef>
              <a:spcAft>
                <a:spcPct val="0"/>
              </a:spcAft>
              <a:defRPr>
                <a:solidFill>
                  <a:schemeClr val="tx1"/>
                </a:solidFill>
                <a:latin typeface="Garamond" charset="0"/>
                <a:ea typeface="ＭＳ Ｐゴシック" charset="0"/>
              </a:defRPr>
            </a:lvl7pPr>
            <a:lvl8pPr marL="3429000" indent="-228600" eaLnBrk="0" fontAlgn="base" hangingPunct="0">
              <a:spcBef>
                <a:spcPct val="0"/>
              </a:spcBef>
              <a:spcAft>
                <a:spcPct val="0"/>
              </a:spcAft>
              <a:defRPr>
                <a:solidFill>
                  <a:schemeClr val="tx1"/>
                </a:solidFill>
                <a:latin typeface="Garamond" charset="0"/>
                <a:ea typeface="ＭＳ Ｐゴシック" charset="0"/>
              </a:defRPr>
            </a:lvl8pPr>
            <a:lvl9pPr marL="3886200" indent="-228600" eaLnBrk="0" fontAlgn="base" hangingPunct="0">
              <a:spcBef>
                <a:spcPct val="0"/>
              </a:spcBef>
              <a:spcAft>
                <a:spcPct val="0"/>
              </a:spcAft>
              <a:defRPr>
                <a:solidFill>
                  <a:schemeClr val="tx1"/>
                </a:solidFill>
                <a:latin typeface="Garamond" charset="0"/>
                <a:ea typeface="ＭＳ Ｐゴシック" charset="0"/>
              </a:defRPr>
            </a:lvl9pPr>
          </a:lstStyle>
          <a:p>
            <a:pPr eaLnBrk="1" hangingPunct="1">
              <a:defRPr/>
            </a:pPr>
            <a:r>
              <a:rPr lang="fr-FR" dirty="0">
                <a:solidFill>
                  <a:srgbClr val="0070C0"/>
                </a:solidFill>
                <a:latin typeface="Arial" charset="0"/>
                <a:cs typeface="+mn-cs"/>
              </a:rPr>
              <a:t>Recherche d'une chaîne de valeur minimum de E à H (plus courte chaîne)</a:t>
            </a:r>
          </a:p>
          <a:p>
            <a:pPr eaLnBrk="1" hangingPunct="1">
              <a:defRPr/>
            </a:pPr>
            <a:endParaRPr lang="fr-FR" dirty="0">
              <a:solidFill>
                <a:srgbClr val="0070C0"/>
              </a:solidFill>
              <a:latin typeface="Arial" charset="0"/>
              <a:cs typeface="+mn-cs"/>
            </a:endParaRPr>
          </a:p>
          <a:p>
            <a:pPr eaLnBrk="1" hangingPunct="1">
              <a:defRPr/>
            </a:pPr>
            <a:r>
              <a:rPr lang="fr-FR" dirty="0">
                <a:solidFill>
                  <a:srgbClr val="0070C0"/>
                </a:solidFill>
                <a:latin typeface="Arial" charset="0"/>
                <a:cs typeface="+mn-cs"/>
              </a:rPr>
              <a:t>À chaque étape on choisit un nouveau sommet qui doit être</a:t>
            </a:r>
          </a:p>
          <a:p>
            <a:pPr eaLnBrk="1" hangingPunct="1">
              <a:buFontTx/>
              <a:buAutoNum type="arabicPeriod"/>
              <a:defRPr/>
            </a:pPr>
            <a:r>
              <a:rPr lang="fr-FR" dirty="0">
                <a:solidFill>
                  <a:srgbClr val="0070C0"/>
                </a:solidFill>
                <a:latin typeface="Arial" charset="0"/>
                <a:cs typeface="+mn-cs"/>
              </a:rPr>
              <a:t>  relié à un sommet déjà choisi</a:t>
            </a:r>
          </a:p>
          <a:p>
            <a:pPr eaLnBrk="1" hangingPunct="1">
              <a:buFontTx/>
              <a:buAutoNum type="arabicPeriod"/>
              <a:defRPr/>
            </a:pPr>
            <a:r>
              <a:rPr lang="fr-FR" dirty="0">
                <a:solidFill>
                  <a:srgbClr val="0070C0"/>
                </a:solidFill>
                <a:latin typeface="Arial" charset="0"/>
                <a:cs typeface="+mn-cs"/>
              </a:rPr>
              <a:t>  le plus proche possible de E parmi ceux qui restent à choisir</a:t>
            </a:r>
          </a:p>
          <a:p>
            <a:pPr eaLnBrk="1" hangingPunct="1">
              <a:spcBef>
                <a:spcPct val="50000"/>
              </a:spcBef>
              <a:buFontTx/>
              <a:buAutoNum type="arabicPeriod"/>
              <a:defRPr/>
            </a:pPr>
            <a:endParaRPr lang="fr-FR" dirty="0">
              <a:solidFill>
                <a:srgbClr val="0070C0"/>
              </a:solidFill>
              <a:latin typeface="Arial" charset="0"/>
              <a:cs typeface="+mn-cs"/>
            </a:endParaRPr>
          </a:p>
        </p:txBody>
      </p:sp>
      <p:grpSp>
        <p:nvGrpSpPr>
          <p:cNvPr id="353294" name="Group 14"/>
          <p:cNvGrpSpPr>
            <a:grpSpLocks/>
          </p:cNvGrpSpPr>
          <p:nvPr/>
        </p:nvGrpSpPr>
        <p:grpSpPr bwMode="auto">
          <a:xfrm>
            <a:off x="755650" y="4437063"/>
            <a:ext cx="3311525" cy="1008062"/>
            <a:chOff x="476" y="2795"/>
            <a:chExt cx="2086" cy="635"/>
          </a:xfrm>
        </p:grpSpPr>
        <p:sp>
          <p:nvSpPr>
            <p:cNvPr id="27656" name="Line 8"/>
            <p:cNvSpPr>
              <a:spLocks noChangeShapeType="1"/>
            </p:cNvSpPr>
            <p:nvPr/>
          </p:nvSpPr>
          <p:spPr bwMode="auto">
            <a:xfrm flipV="1">
              <a:off x="839" y="2795"/>
              <a:ext cx="590" cy="0"/>
            </a:xfrm>
            <a:prstGeom prst="line">
              <a:avLst/>
            </a:prstGeom>
            <a:noFill/>
            <a:ln w="50800">
              <a:solidFill>
                <a:schemeClr va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grpSp>
          <p:nvGrpSpPr>
            <p:cNvPr id="43016" name="Group 13"/>
            <p:cNvGrpSpPr>
              <a:grpSpLocks/>
            </p:cNvGrpSpPr>
            <p:nvPr/>
          </p:nvGrpSpPr>
          <p:grpSpPr bwMode="auto">
            <a:xfrm>
              <a:off x="476" y="2795"/>
              <a:ext cx="2086" cy="635"/>
              <a:chOff x="476" y="2795"/>
              <a:chExt cx="2086" cy="635"/>
            </a:xfrm>
          </p:grpSpPr>
          <p:sp>
            <p:nvSpPr>
              <p:cNvPr id="27658" name="Line 7"/>
              <p:cNvSpPr>
                <a:spLocks noChangeShapeType="1"/>
              </p:cNvSpPr>
              <p:nvPr/>
            </p:nvSpPr>
            <p:spPr bwMode="auto">
              <a:xfrm flipV="1">
                <a:off x="476" y="2795"/>
                <a:ext cx="363" cy="590"/>
              </a:xfrm>
              <a:prstGeom prst="line">
                <a:avLst/>
              </a:prstGeom>
              <a:noFill/>
              <a:ln w="50800">
                <a:solidFill>
                  <a:schemeClr va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27659" name="Line 9"/>
              <p:cNvSpPr>
                <a:spLocks noChangeShapeType="1"/>
              </p:cNvSpPr>
              <p:nvPr/>
            </p:nvSpPr>
            <p:spPr bwMode="auto">
              <a:xfrm flipV="1">
                <a:off x="1066" y="2795"/>
                <a:ext cx="363" cy="590"/>
              </a:xfrm>
              <a:prstGeom prst="line">
                <a:avLst/>
              </a:prstGeom>
              <a:noFill/>
              <a:ln w="50800">
                <a:solidFill>
                  <a:schemeClr va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27660" name="Line 10"/>
              <p:cNvSpPr>
                <a:spLocks noChangeShapeType="1"/>
              </p:cNvSpPr>
              <p:nvPr/>
            </p:nvSpPr>
            <p:spPr bwMode="auto">
              <a:xfrm flipH="1" flipV="1">
                <a:off x="1111" y="3430"/>
                <a:ext cx="408" cy="0"/>
              </a:xfrm>
              <a:prstGeom prst="line">
                <a:avLst/>
              </a:prstGeom>
              <a:noFill/>
              <a:ln w="50800">
                <a:solidFill>
                  <a:schemeClr va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27661" name="Line 11"/>
              <p:cNvSpPr>
                <a:spLocks noChangeShapeType="1"/>
              </p:cNvSpPr>
              <p:nvPr/>
            </p:nvSpPr>
            <p:spPr bwMode="auto">
              <a:xfrm flipV="1">
                <a:off x="1610" y="3385"/>
                <a:ext cx="454" cy="0"/>
              </a:xfrm>
              <a:prstGeom prst="line">
                <a:avLst/>
              </a:prstGeom>
              <a:noFill/>
              <a:ln w="50800">
                <a:solidFill>
                  <a:schemeClr va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27662" name="Line 12"/>
              <p:cNvSpPr>
                <a:spLocks noChangeShapeType="1"/>
              </p:cNvSpPr>
              <p:nvPr/>
            </p:nvSpPr>
            <p:spPr bwMode="auto">
              <a:xfrm>
                <a:off x="2109" y="3430"/>
                <a:ext cx="453" cy="0"/>
              </a:xfrm>
              <a:prstGeom prst="line">
                <a:avLst/>
              </a:prstGeom>
              <a:noFill/>
              <a:ln w="50800">
                <a:solidFill>
                  <a:schemeClr va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grpSp>
      </p:grpSp>
    </p:spTree>
    <p:extLst>
      <p:ext uri="{BB962C8B-B14F-4D97-AF65-F5344CB8AC3E}">
        <p14:creationId xmlns:p14="http://schemas.microsoft.com/office/powerpoint/2010/main" val="13233732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532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fonction la plus compliquée</a:t>
            </a:r>
            <a:endParaRPr lang="fr-FR" dirty="0"/>
          </a:p>
        </p:txBody>
      </p:sp>
      <p:sp>
        <p:nvSpPr>
          <p:cNvPr id="3" name="Espace réservé du contenu 2"/>
          <p:cNvSpPr>
            <a:spLocks noGrp="1"/>
          </p:cNvSpPr>
          <p:nvPr>
            <p:ph idx="1"/>
          </p:nvPr>
        </p:nvSpPr>
        <p:spPr/>
        <p:txBody>
          <a:bodyPr/>
          <a:lstStyle/>
          <a:p>
            <a:r>
              <a:rPr lang="fr-FR" altLang="fr-FR" sz="2000" dirty="0" err="1">
                <a:solidFill>
                  <a:srgbClr val="FF0000"/>
                </a:solidFill>
                <a:latin typeface="Courier New" panose="02070309020205020404" pitchFamily="49" charset="0"/>
                <a:cs typeface="Courier New" panose="02070309020205020404" pitchFamily="49" charset="0"/>
              </a:rPr>
              <a:t>Trouve_min</a:t>
            </a:r>
            <a:r>
              <a:rPr lang="fr-FR" altLang="fr-FR" sz="2000" dirty="0">
                <a:latin typeface="Courier New" panose="02070309020205020404" pitchFamily="49" charset="0"/>
                <a:cs typeface="Courier New" panose="02070309020205020404" pitchFamily="49" charset="0"/>
              </a:rPr>
              <a:t>(G</a:t>
            </a:r>
            <a:r>
              <a:rPr lang="fr-FR" altLang="fr-FR" sz="2000" dirty="0" smtClean="0">
                <a:latin typeface="Courier New" panose="02070309020205020404" pitchFamily="49" charset="0"/>
                <a:cs typeface="Courier New" panose="02070309020205020404" pitchFamily="49" charset="0"/>
              </a:rPr>
              <a:t>) </a:t>
            </a:r>
            <a:r>
              <a:rPr lang="fr-FR" altLang="fr-FR" sz="2000" dirty="0" smtClean="0">
                <a:latin typeface="Calibri" panose="020F0502020204030204" pitchFamily="34" charset="0"/>
                <a:cs typeface="Courier New" panose="02070309020205020404" pitchFamily="49" charset="0"/>
              </a:rPr>
              <a:t>doit retourner le nœud non marqué de plus petite valeur (point 3.1 se l’algorithme du slide 62)</a:t>
            </a:r>
          </a:p>
          <a:p>
            <a:r>
              <a:rPr lang="fr-FR" sz="2000" dirty="0" smtClean="0">
                <a:cs typeface="Courier New" panose="02070309020205020404" pitchFamily="49" charset="0"/>
              </a:rPr>
              <a:t>L’implémenter efficacement a une grande influence sur la complexité</a:t>
            </a:r>
          </a:p>
          <a:p>
            <a:r>
              <a:rPr lang="fr-FR" sz="2000" dirty="0" smtClean="0">
                <a:cs typeface="Courier New" panose="02070309020205020404" pitchFamily="49" charset="0"/>
              </a:rPr>
              <a:t>Comme c’est une recherche de minimum, on peut penser que c’est en O(</a:t>
            </a:r>
            <a:r>
              <a:rPr lang="fr-FR" sz="2000" i="1" dirty="0" smtClean="0">
                <a:cs typeface="Courier New" panose="02070309020205020404" pitchFamily="49" charset="0"/>
              </a:rPr>
              <a:t>n</a:t>
            </a:r>
            <a:r>
              <a:rPr lang="fr-FR" sz="2000" dirty="0" smtClean="0">
                <a:cs typeface="Courier New" panose="02070309020205020404" pitchFamily="49" charset="0"/>
              </a:rPr>
              <a:t>). Effectué </a:t>
            </a:r>
            <a:r>
              <a:rPr lang="fr-FR" sz="2000" i="1" dirty="0" smtClean="0">
                <a:cs typeface="Courier New" panose="02070309020205020404" pitchFamily="49" charset="0"/>
              </a:rPr>
              <a:t>n</a:t>
            </a:r>
            <a:r>
              <a:rPr lang="fr-FR" sz="2000" dirty="0" smtClean="0">
                <a:cs typeface="Courier New" panose="02070309020205020404" pitchFamily="49" charset="0"/>
              </a:rPr>
              <a:t> fois.</a:t>
            </a:r>
          </a:p>
          <a:p>
            <a:r>
              <a:rPr lang="fr-FR" sz="2000" dirty="0" smtClean="0">
                <a:cs typeface="Courier New" panose="02070309020205020404" pitchFamily="49" charset="0"/>
              </a:rPr>
              <a:t>Et dans ce cas la complexité totale est en O(</a:t>
            </a:r>
            <a:r>
              <a:rPr lang="fr-FR" sz="2000" i="1" dirty="0" smtClean="0">
                <a:cs typeface="Courier New" panose="02070309020205020404" pitchFamily="49" charset="0"/>
              </a:rPr>
              <a:t>n</a:t>
            </a:r>
            <a:r>
              <a:rPr lang="fr-FR" sz="2000" baseline="30000" dirty="0" smtClean="0">
                <a:cs typeface="Courier New" panose="02070309020205020404" pitchFamily="49" charset="0"/>
              </a:rPr>
              <a:t>2</a:t>
            </a:r>
            <a:r>
              <a:rPr lang="fr-FR" sz="2000" dirty="0" smtClean="0">
                <a:cs typeface="Courier New" panose="02070309020205020404" pitchFamily="49" charset="0"/>
              </a:rPr>
              <a:t>+(</a:t>
            </a:r>
            <a:r>
              <a:rPr lang="fr-FR" sz="2000" i="1" dirty="0" err="1" smtClean="0">
                <a:cs typeface="Courier New" panose="02070309020205020404" pitchFamily="49" charset="0"/>
              </a:rPr>
              <a:t>n</a:t>
            </a:r>
            <a:r>
              <a:rPr lang="fr-FR" sz="2000" dirty="0" err="1" smtClean="0">
                <a:cs typeface="Courier New" panose="02070309020205020404" pitchFamily="49" charset="0"/>
              </a:rPr>
              <a:t>+</a:t>
            </a:r>
            <a:r>
              <a:rPr lang="fr-FR" sz="2000" i="1" dirty="0" err="1" smtClean="0">
                <a:cs typeface="Courier New" panose="02070309020205020404" pitchFamily="49" charset="0"/>
              </a:rPr>
              <a:t>m</a:t>
            </a:r>
            <a:r>
              <a:rPr lang="fr-FR" sz="2000" dirty="0" smtClean="0">
                <a:cs typeface="Courier New" panose="02070309020205020404" pitchFamily="49" charset="0"/>
              </a:rPr>
              <a:t>))</a:t>
            </a:r>
          </a:p>
          <a:p>
            <a:r>
              <a:rPr lang="fr-FR" sz="2000" dirty="0" smtClean="0">
                <a:cs typeface="Courier New" panose="02070309020205020404" pitchFamily="49" charset="0"/>
              </a:rPr>
              <a:t>Mais si on implémente D comme une file ou une liste ordonnée (avec des </a:t>
            </a:r>
            <a:r>
              <a:rPr lang="fr-FR" sz="2000" dirty="0" err="1" smtClean="0">
                <a:cs typeface="Courier New" panose="02070309020205020404" pitchFamily="49" charset="0"/>
              </a:rPr>
              <a:t>sda</a:t>
            </a:r>
            <a:r>
              <a:rPr lang="fr-FR" sz="2000" dirty="0" smtClean="0">
                <a:cs typeface="Courier New" panose="02070309020205020404" pitchFamily="49" charset="0"/>
              </a:rPr>
              <a:t> adaptées : </a:t>
            </a:r>
            <a:r>
              <a:rPr lang="fr-FR" sz="2000" b="1" dirty="0" smtClean="0">
                <a:cs typeface="Courier New" panose="02070309020205020404" pitchFamily="49" charset="0"/>
              </a:rPr>
              <a:t>tas</a:t>
            </a:r>
            <a:r>
              <a:rPr lang="fr-FR" sz="2000" dirty="0" smtClean="0">
                <a:cs typeface="Courier New" panose="02070309020205020404" pitchFamily="49" charset="0"/>
              </a:rPr>
              <a:t>, </a:t>
            </a:r>
            <a:r>
              <a:rPr lang="fr-FR" sz="2000" b="1" dirty="0" smtClean="0">
                <a:cs typeface="Courier New" panose="02070309020205020404" pitchFamily="49" charset="0"/>
              </a:rPr>
              <a:t>tas de </a:t>
            </a:r>
            <a:r>
              <a:rPr lang="fr-FR" sz="2000" b="1" dirty="0" err="1" smtClean="0">
                <a:cs typeface="Courier New" panose="02070309020205020404" pitchFamily="49" charset="0"/>
              </a:rPr>
              <a:t>Fibonacci</a:t>
            </a:r>
            <a:r>
              <a:rPr lang="fr-FR" sz="2000" dirty="0" smtClean="0">
                <a:cs typeface="Courier New" panose="02070309020205020404" pitchFamily="49" charset="0"/>
              </a:rPr>
              <a:t>) on arrive à faire descendre la complexité à </a:t>
            </a:r>
          </a:p>
          <a:p>
            <a:pPr lvl="1"/>
            <a:r>
              <a:rPr lang="fr-FR" dirty="0" smtClean="0">
                <a:cs typeface="Courier New" panose="02070309020205020404" pitchFamily="49" charset="0"/>
              </a:rPr>
              <a:t>O( (</a:t>
            </a:r>
            <a:r>
              <a:rPr lang="fr-FR" i="1" dirty="0" err="1" smtClean="0">
                <a:cs typeface="Courier New" panose="02070309020205020404" pitchFamily="49" charset="0"/>
              </a:rPr>
              <a:t>n</a:t>
            </a:r>
            <a:r>
              <a:rPr lang="fr-FR" dirty="0" err="1" smtClean="0">
                <a:cs typeface="Courier New" panose="02070309020205020404" pitchFamily="49" charset="0"/>
              </a:rPr>
              <a:t>+</a:t>
            </a:r>
            <a:r>
              <a:rPr lang="fr-FR" i="1" dirty="0" err="1" smtClean="0">
                <a:cs typeface="Courier New" panose="02070309020205020404" pitchFamily="49" charset="0"/>
              </a:rPr>
              <a:t>m</a:t>
            </a:r>
            <a:r>
              <a:rPr lang="fr-FR" dirty="0" smtClean="0">
                <a:cs typeface="Courier New" panose="02070309020205020404" pitchFamily="49" charset="0"/>
              </a:rPr>
              <a:t>)</a:t>
            </a:r>
            <a:r>
              <a:rPr lang="fr-FR" dirty="0">
                <a:cs typeface="Courier New" panose="02070309020205020404" pitchFamily="49" charset="0"/>
              </a:rPr>
              <a:t> log </a:t>
            </a:r>
            <a:r>
              <a:rPr lang="fr-FR" i="1" dirty="0">
                <a:cs typeface="Courier New" panose="02070309020205020404" pitchFamily="49" charset="0"/>
              </a:rPr>
              <a:t>n</a:t>
            </a:r>
            <a:r>
              <a:rPr lang="fr-FR" dirty="0" smtClean="0">
                <a:cs typeface="Courier New" panose="02070309020205020404" pitchFamily="49" charset="0"/>
              </a:rPr>
              <a:t>), voire</a:t>
            </a:r>
          </a:p>
          <a:p>
            <a:pPr lvl="1"/>
            <a:r>
              <a:rPr lang="fr-FR" dirty="0" smtClean="0">
                <a:cs typeface="Courier New" panose="02070309020205020404" pitchFamily="49" charset="0"/>
              </a:rPr>
              <a:t>O(</a:t>
            </a:r>
            <a:r>
              <a:rPr lang="fr-FR" i="1" dirty="0" err="1" smtClean="0">
                <a:cs typeface="Courier New" panose="02070309020205020404" pitchFamily="49" charset="0"/>
              </a:rPr>
              <a:t>m</a:t>
            </a:r>
            <a:r>
              <a:rPr lang="fr-FR" dirty="0" err="1" smtClean="0">
                <a:cs typeface="Courier New" panose="02070309020205020404" pitchFamily="49" charset="0"/>
              </a:rPr>
              <a:t>+</a:t>
            </a:r>
            <a:r>
              <a:rPr lang="fr-FR" i="1" dirty="0" err="1" smtClean="0">
                <a:cs typeface="Courier New" panose="02070309020205020404" pitchFamily="49" charset="0"/>
              </a:rPr>
              <a:t>n</a:t>
            </a:r>
            <a:r>
              <a:rPr lang="fr-FR" dirty="0" smtClean="0">
                <a:cs typeface="Courier New" panose="02070309020205020404" pitchFamily="49" charset="0"/>
              </a:rPr>
              <a:t> </a:t>
            </a:r>
            <a:r>
              <a:rPr lang="fr-FR" dirty="0">
                <a:cs typeface="Courier New" panose="02070309020205020404" pitchFamily="49" charset="0"/>
              </a:rPr>
              <a:t>log </a:t>
            </a:r>
            <a:r>
              <a:rPr lang="fr-FR" i="1" dirty="0">
                <a:cs typeface="Courier New" panose="02070309020205020404" pitchFamily="49" charset="0"/>
              </a:rPr>
              <a:t>n</a:t>
            </a:r>
            <a:r>
              <a:rPr lang="fr-FR" dirty="0" smtClean="0">
                <a:cs typeface="Courier New" panose="02070309020205020404" pitchFamily="49" charset="0"/>
              </a:rPr>
              <a:t>)</a:t>
            </a:r>
            <a:endParaRPr lang="fr-FR" dirty="0">
              <a:cs typeface="Courier New" panose="02070309020205020404" pitchFamily="49" charset="0"/>
            </a:endParaRPr>
          </a:p>
          <a:p>
            <a:pPr lvl="1"/>
            <a:endParaRPr lang="fr-FR" dirty="0"/>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66</a:t>
            </a:fld>
            <a:endParaRPr lang="fr-FR" noProof="0"/>
          </a:p>
        </p:txBody>
      </p:sp>
    </p:spTree>
    <p:extLst>
      <p:ext uri="{BB962C8B-B14F-4D97-AF65-F5344CB8AC3E}">
        <p14:creationId xmlns:p14="http://schemas.microsoft.com/office/powerpoint/2010/main" val="197124734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Remarque</a:t>
            </a:r>
            <a:endParaRPr lang="fr-FR" dirty="0"/>
          </a:p>
        </p:txBody>
      </p:sp>
      <p:sp>
        <p:nvSpPr>
          <p:cNvPr id="3" name="Espace réservé du contenu 2"/>
          <p:cNvSpPr>
            <a:spLocks noGrp="1"/>
          </p:cNvSpPr>
          <p:nvPr>
            <p:ph idx="1"/>
          </p:nvPr>
        </p:nvSpPr>
        <p:spPr/>
        <p:txBody>
          <a:bodyPr/>
          <a:lstStyle/>
          <a:p>
            <a:r>
              <a:rPr lang="fr-FR" dirty="0" smtClean="0"/>
              <a:t>L’algorithme de </a:t>
            </a:r>
            <a:r>
              <a:rPr lang="fr-FR" dirty="0" err="1" smtClean="0"/>
              <a:t>Dijkstra</a:t>
            </a:r>
            <a:r>
              <a:rPr lang="fr-FR" dirty="0" smtClean="0"/>
              <a:t> ne fonctionne qu’avec des poids positifs.</a:t>
            </a:r>
          </a:p>
          <a:p>
            <a:r>
              <a:rPr lang="fr-FR" dirty="0" smtClean="0"/>
              <a:t>Avec des poids négatifs (mais pas de circuits négatifs !!!) on peut utiliser d’autres algorithmes.</a:t>
            </a:r>
            <a:endParaRPr lang="fr-FR" dirty="0"/>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67</a:t>
            </a:fld>
            <a:endParaRPr lang="fr-FR" noProof="0"/>
          </a:p>
        </p:txBody>
      </p:sp>
    </p:spTree>
    <p:extLst>
      <p:ext uri="{BB962C8B-B14F-4D97-AF65-F5344CB8AC3E}">
        <p14:creationId xmlns:p14="http://schemas.microsoft.com/office/powerpoint/2010/main" val="144306030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Autres éléments et conclusions</a:t>
            </a:r>
            <a:endParaRPr lang="fr-FR" dirty="0"/>
          </a:p>
        </p:txBody>
      </p:sp>
      <p:sp>
        <p:nvSpPr>
          <p:cNvPr id="3" name="Espace réservé du texte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782EDAE5-F9FA-4E3B-B6EE-D766A9337C4B}" type="slidenum">
              <a:rPr lang="fr-FR" noProof="0" smtClean="0"/>
              <a:pPr/>
              <a:t>68</a:t>
            </a:fld>
            <a:endParaRPr lang="fr-FR" noProof="0"/>
          </a:p>
        </p:txBody>
      </p:sp>
    </p:spTree>
    <p:extLst>
      <p:ext uri="{BB962C8B-B14F-4D97-AF65-F5344CB8AC3E}">
        <p14:creationId xmlns:p14="http://schemas.microsoft.com/office/powerpoint/2010/main" val="52817716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algorithmes de graphes sont importants</a:t>
            </a:r>
            <a:endParaRPr lang="fr-FR" dirty="0"/>
          </a:p>
        </p:txBody>
      </p:sp>
      <p:sp>
        <p:nvSpPr>
          <p:cNvPr id="3" name="Espace réservé du contenu 2"/>
          <p:cNvSpPr>
            <a:spLocks noGrp="1"/>
          </p:cNvSpPr>
          <p:nvPr>
            <p:ph idx="1"/>
          </p:nvPr>
        </p:nvSpPr>
        <p:spPr/>
        <p:txBody>
          <a:bodyPr/>
          <a:lstStyle/>
          <a:p>
            <a:r>
              <a:rPr lang="fr-FR" dirty="0" smtClean="0"/>
              <a:t>Beaucoup de graphes explicites (la carte de France, le réseau social,…)</a:t>
            </a:r>
          </a:p>
          <a:p>
            <a:r>
              <a:rPr lang="fr-FR" dirty="0" smtClean="0"/>
              <a:t>Mais aussi beaucoup de graphes implicites :</a:t>
            </a:r>
          </a:p>
          <a:p>
            <a:pPr lvl="1"/>
            <a:r>
              <a:rPr lang="fr-FR" dirty="0" smtClean="0"/>
              <a:t>Les sommets sont toutes les positions possibles aux échecs</a:t>
            </a:r>
          </a:p>
          <a:p>
            <a:pPr lvl="1"/>
            <a:r>
              <a:rPr lang="fr-FR" dirty="0" smtClean="0"/>
              <a:t>Les arcs sont les coups pour passer d’une position à une autre</a:t>
            </a:r>
          </a:p>
          <a:p>
            <a:pPr lvl="1"/>
            <a:r>
              <a:rPr lang="fr-FR" dirty="0" smtClean="0"/>
              <a:t>On aimerait explorer ce graphe</a:t>
            </a:r>
          </a:p>
          <a:p>
            <a:pPr lvl="1"/>
            <a:r>
              <a:rPr lang="fr-FR" dirty="0" smtClean="0"/>
              <a:t>Et d’ailleurs on l’a fait (</a:t>
            </a:r>
            <a:r>
              <a:rPr lang="fr-FR" dirty="0" err="1" smtClean="0"/>
              <a:t>cf</a:t>
            </a:r>
            <a:r>
              <a:rPr lang="fr-FR" dirty="0" smtClean="0"/>
              <a:t> bloc 2)</a:t>
            </a:r>
          </a:p>
          <a:p>
            <a:r>
              <a:rPr lang="fr-FR" dirty="0" smtClean="0"/>
              <a:t>Typiquement, beaucoup de problèmes d’IA peuvent être vus comme des problèmes de recherche dans un grand espace implicite appelé graphe d’états</a:t>
            </a:r>
            <a:endParaRPr lang="fr-FR" dirty="0"/>
          </a:p>
        </p:txBody>
      </p:sp>
      <p:sp>
        <p:nvSpPr>
          <p:cNvPr id="4" name="Espace réservé du numéro de diapositive 3"/>
          <p:cNvSpPr>
            <a:spLocks noGrp="1"/>
          </p:cNvSpPr>
          <p:nvPr>
            <p:ph type="sldNum" sz="quarter" idx="4294967295"/>
          </p:nvPr>
        </p:nvSpPr>
        <p:spPr>
          <a:xfrm>
            <a:off x="6457950" y="6356351"/>
            <a:ext cx="2057400" cy="365125"/>
          </a:xfrm>
        </p:spPr>
        <p:txBody>
          <a:bodyPr/>
          <a:lstStyle/>
          <a:p>
            <a:fld id="{9D506A79-CC3A-4C0E-B41E-3FB995DABA5D}" type="slidenum">
              <a:rPr lang="fr-FR" noProof="0" smtClean="0"/>
              <a:pPr/>
              <a:t>69</a:t>
            </a:fld>
            <a:endParaRPr lang="fr-FR" noProof="0"/>
          </a:p>
        </p:txBody>
      </p:sp>
    </p:spTree>
    <p:extLst>
      <p:ext uri="{BB962C8B-B14F-4D97-AF65-F5344CB8AC3E}">
        <p14:creationId xmlns:p14="http://schemas.microsoft.com/office/powerpoint/2010/main" val="3474876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01625" y="0"/>
            <a:ext cx="8540750" cy="1143000"/>
          </a:xfrm>
        </p:spPr>
        <p:txBody>
          <a:bodyPr>
            <a:normAutofit fontScale="90000"/>
          </a:bodyPr>
          <a:lstStyle/>
          <a:p>
            <a:pPr defTabSz="912813"/>
            <a:r>
              <a:rPr lang="en-US" sz="4000">
                <a:solidFill>
                  <a:srgbClr val="CC3300"/>
                </a:solidFill>
              </a:rPr>
              <a:t>Réseaux sociaux:</a:t>
            </a:r>
            <a:br>
              <a:rPr lang="en-US" sz="4000">
                <a:solidFill>
                  <a:srgbClr val="CC3300"/>
                </a:solidFill>
              </a:rPr>
            </a:br>
            <a:r>
              <a:rPr lang="en-US" sz="4000">
                <a:solidFill>
                  <a:srgbClr val="CC3300"/>
                </a:solidFill>
              </a:rPr>
              <a:t>l’expérience de Milgram</a:t>
            </a:r>
          </a:p>
        </p:txBody>
      </p:sp>
      <p:sp>
        <p:nvSpPr>
          <p:cNvPr id="6148" name="Text Box 4"/>
          <p:cNvSpPr txBox="1">
            <a:spLocks noChangeArrowheads="1"/>
          </p:cNvSpPr>
          <p:nvPr/>
        </p:nvSpPr>
        <p:spPr bwMode="auto">
          <a:xfrm>
            <a:off x="4767263" y="1795463"/>
            <a:ext cx="4197350" cy="784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1410" tIns="45706" rIns="91410" bIns="45706">
            <a:spAutoFit/>
          </a:bodyPr>
          <a:lstStyle/>
          <a:p>
            <a:pPr eaLnBrk="0" hangingPunct="0">
              <a:spcBef>
                <a:spcPct val="50000"/>
              </a:spcBef>
            </a:pPr>
            <a:r>
              <a:rPr lang="en-US" sz="1800">
                <a:latin typeface="Tahoma" charset="0"/>
              </a:rPr>
              <a:t>Milgram, </a:t>
            </a:r>
            <a:r>
              <a:rPr lang="en-US" sz="1800" i="1">
                <a:latin typeface="Tahoma" charset="0"/>
              </a:rPr>
              <a:t>Psych Today</a:t>
            </a:r>
            <a:r>
              <a:rPr lang="en-US" sz="1800">
                <a:latin typeface="Tahoma" charset="0"/>
              </a:rPr>
              <a:t> </a:t>
            </a:r>
            <a:r>
              <a:rPr lang="en-US" sz="1800" b="1">
                <a:latin typeface="Tahoma" charset="0"/>
              </a:rPr>
              <a:t>2</a:t>
            </a:r>
            <a:r>
              <a:rPr lang="en-US" sz="1800">
                <a:latin typeface="Tahoma" charset="0"/>
              </a:rPr>
              <a:t>, 60 (1967)</a:t>
            </a:r>
          </a:p>
          <a:p>
            <a:pPr eaLnBrk="0" hangingPunct="0">
              <a:spcBef>
                <a:spcPct val="50000"/>
              </a:spcBef>
            </a:pPr>
            <a:r>
              <a:rPr lang="en-US" sz="1800">
                <a:latin typeface="Tahoma" charset="0"/>
              </a:rPr>
              <a:t>Dodds et al., </a:t>
            </a:r>
            <a:r>
              <a:rPr lang="en-US" sz="1800" i="1">
                <a:latin typeface="Tahoma" charset="0"/>
              </a:rPr>
              <a:t>Science </a:t>
            </a:r>
            <a:r>
              <a:rPr lang="en-US" sz="1800" b="1">
                <a:latin typeface="Tahoma" charset="0"/>
              </a:rPr>
              <a:t>301</a:t>
            </a:r>
            <a:r>
              <a:rPr lang="en-US" sz="1800">
                <a:latin typeface="Tahoma" charset="0"/>
              </a:rPr>
              <a:t>, 827 (2003)</a:t>
            </a:r>
          </a:p>
        </p:txBody>
      </p:sp>
      <p:grpSp>
        <p:nvGrpSpPr>
          <p:cNvPr id="6149" name="Group 5"/>
          <p:cNvGrpSpPr>
            <a:grpSpLocks/>
          </p:cNvGrpSpPr>
          <p:nvPr/>
        </p:nvGrpSpPr>
        <p:grpSpPr bwMode="auto">
          <a:xfrm>
            <a:off x="0" y="1376363"/>
            <a:ext cx="4495800" cy="2857500"/>
            <a:chOff x="48" y="1049"/>
            <a:chExt cx="2832" cy="1800"/>
          </a:xfrm>
        </p:grpSpPr>
        <p:pic>
          <p:nvPicPr>
            <p:cNvPr id="6150" name="Picture 6" descr="map_u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 y="1049"/>
              <a:ext cx="2832" cy="1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sp>
          <p:nvSpPr>
            <p:cNvPr id="6151" name="AutoShape 7"/>
            <p:cNvSpPr>
              <a:spLocks noChangeArrowheads="1"/>
            </p:cNvSpPr>
            <p:nvPr/>
          </p:nvSpPr>
          <p:spPr bwMode="auto">
            <a:xfrm>
              <a:off x="1406" y="1684"/>
              <a:ext cx="113" cy="136"/>
            </a:xfrm>
            <a:prstGeom prst="star4">
              <a:avLst>
                <a:gd name="adj" fmla="val 12500"/>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a:p>
          </p:txBody>
        </p:sp>
        <p:sp>
          <p:nvSpPr>
            <p:cNvPr id="6152" name="AutoShape 8"/>
            <p:cNvSpPr>
              <a:spLocks noChangeArrowheads="1"/>
            </p:cNvSpPr>
            <p:nvPr/>
          </p:nvSpPr>
          <p:spPr bwMode="auto">
            <a:xfrm>
              <a:off x="2721" y="1412"/>
              <a:ext cx="159" cy="159"/>
            </a:xfrm>
            <a:prstGeom prst="star5">
              <a:avLst/>
            </a:prstGeom>
            <a:solidFill>
              <a:srgbClr val="FF000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a:p>
          </p:txBody>
        </p:sp>
        <p:sp>
          <p:nvSpPr>
            <p:cNvPr id="6153" name="AutoShape 9"/>
            <p:cNvSpPr>
              <a:spLocks noChangeArrowheads="1"/>
            </p:cNvSpPr>
            <p:nvPr/>
          </p:nvSpPr>
          <p:spPr bwMode="auto">
            <a:xfrm>
              <a:off x="1429" y="1888"/>
              <a:ext cx="113" cy="136"/>
            </a:xfrm>
            <a:prstGeom prst="star4">
              <a:avLst>
                <a:gd name="adj" fmla="val 12500"/>
              </a:avLst>
            </a:prstGeom>
            <a:solidFill>
              <a:schemeClr val="tx2"/>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a:p>
          </p:txBody>
        </p:sp>
      </p:grpSp>
      <p:pic>
        <p:nvPicPr>
          <p:cNvPr id="6154" name="Picture 10" descr="milgram-distanc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7035" y="243681"/>
            <a:ext cx="3960812" cy="3887788"/>
          </a:xfrm>
          <a:prstGeom prst="rect">
            <a:avLst/>
          </a:prstGeom>
          <a:noFill/>
          <a:extLst>
            <a:ext uri="{909E8E84-426E-40dd-AFC4-6F175D3DCCD1}">
              <a14:hiddenFill xmlns:a14="http://schemas.microsoft.com/office/drawing/2010/main" xmlns="">
                <a:solidFill>
                  <a:srgbClr val="FFFFFF"/>
                </a:solidFill>
              </a14:hiddenFill>
            </a:ext>
          </a:extLst>
        </p:spPr>
      </p:pic>
      <p:sp>
        <p:nvSpPr>
          <p:cNvPr id="6155" name="Text Box 11"/>
          <p:cNvSpPr txBox="1">
            <a:spLocks noChangeArrowheads="1"/>
          </p:cNvSpPr>
          <p:nvPr/>
        </p:nvSpPr>
        <p:spPr bwMode="auto">
          <a:xfrm>
            <a:off x="1476376" y="4467226"/>
            <a:ext cx="7488237" cy="1911350"/>
          </a:xfrm>
          <a:prstGeom prst="rect">
            <a:avLst/>
          </a:prstGeom>
          <a:solidFill>
            <a:schemeClr val="bg1"/>
          </a:solidFill>
          <a:ln>
            <a:noFill/>
          </a:ln>
          <a:effectLst/>
          <a:extLst>
            <a:ext uri="{91240B29-F687-4f45-9708-019B960494DF}">
              <a14:hiddenLine xmlns:a14="http://schemas.microsoft.com/office/drawing/2010/main" xmlns="" w="5397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82927" tIns="41464" rIns="82927" bIns="41464">
            <a:spAutoFit/>
          </a:bodyPr>
          <a:lstStyle>
            <a:lvl1pPr defTabSz="828675">
              <a:defRPr>
                <a:solidFill>
                  <a:schemeClr val="tx1"/>
                </a:solidFill>
                <a:latin typeface="Arial" charset="0"/>
                <a:ea typeface="ＭＳ Ｐゴシック" charset="0"/>
              </a:defRPr>
            </a:lvl1pPr>
            <a:lvl2pPr marL="414338" defTabSz="828675">
              <a:defRPr>
                <a:solidFill>
                  <a:schemeClr val="tx1"/>
                </a:solidFill>
                <a:latin typeface="Arial" charset="0"/>
                <a:ea typeface="ＭＳ Ｐゴシック" charset="0"/>
              </a:defRPr>
            </a:lvl2pPr>
            <a:lvl3pPr marL="828675" defTabSz="828675">
              <a:defRPr>
                <a:solidFill>
                  <a:schemeClr val="tx1"/>
                </a:solidFill>
                <a:latin typeface="Arial" charset="0"/>
                <a:ea typeface="ＭＳ Ｐゴシック" charset="0"/>
              </a:defRPr>
            </a:lvl3pPr>
            <a:lvl4pPr marL="1244600" defTabSz="828675">
              <a:defRPr>
                <a:solidFill>
                  <a:schemeClr val="tx1"/>
                </a:solidFill>
                <a:latin typeface="Arial" charset="0"/>
                <a:ea typeface="ＭＳ Ｐゴシック" charset="0"/>
              </a:defRPr>
            </a:lvl4pPr>
            <a:lvl5pPr marL="1658938" defTabSz="828675">
              <a:defRPr>
                <a:solidFill>
                  <a:schemeClr val="tx1"/>
                </a:solidFill>
                <a:latin typeface="Arial" charset="0"/>
                <a:ea typeface="ＭＳ Ｐゴシック" charset="0"/>
              </a:defRPr>
            </a:lvl5pPr>
            <a:lvl6pPr marL="2116138" defTabSz="828675" fontAlgn="base">
              <a:spcBef>
                <a:spcPct val="0"/>
              </a:spcBef>
              <a:spcAft>
                <a:spcPct val="0"/>
              </a:spcAft>
              <a:defRPr>
                <a:solidFill>
                  <a:schemeClr val="tx1"/>
                </a:solidFill>
                <a:latin typeface="Arial" charset="0"/>
                <a:ea typeface="ＭＳ Ｐゴシック" charset="0"/>
              </a:defRPr>
            </a:lvl6pPr>
            <a:lvl7pPr marL="2573338" defTabSz="828675" fontAlgn="base">
              <a:spcBef>
                <a:spcPct val="0"/>
              </a:spcBef>
              <a:spcAft>
                <a:spcPct val="0"/>
              </a:spcAft>
              <a:defRPr>
                <a:solidFill>
                  <a:schemeClr val="tx1"/>
                </a:solidFill>
                <a:latin typeface="Arial" charset="0"/>
                <a:ea typeface="ＭＳ Ｐゴシック" charset="0"/>
              </a:defRPr>
            </a:lvl7pPr>
            <a:lvl8pPr marL="3030538" defTabSz="828675" fontAlgn="base">
              <a:spcBef>
                <a:spcPct val="0"/>
              </a:spcBef>
              <a:spcAft>
                <a:spcPct val="0"/>
              </a:spcAft>
              <a:defRPr>
                <a:solidFill>
                  <a:schemeClr val="tx1"/>
                </a:solidFill>
                <a:latin typeface="Arial" charset="0"/>
                <a:ea typeface="ＭＳ Ｐゴシック" charset="0"/>
              </a:defRPr>
            </a:lvl8pPr>
            <a:lvl9pPr marL="3487738" defTabSz="828675" fontAlgn="base">
              <a:spcBef>
                <a:spcPct val="0"/>
              </a:spcBef>
              <a:spcAft>
                <a:spcPct val="0"/>
              </a:spcAft>
              <a:defRPr>
                <a:solidFill>
                  <a:schemeClr val="tx1"/>
                </a:solidFill>
                <a:latin typeface="Arial" charset="0"/>
                <a:ea typeface="ＭＳ Ｐゴシック" charset="0"/>
              </a:defRPr>
            </a:lvl9pPr>
          </a:lstStyle>
          <a:p>
            <a:pPr eaLnBrk="0" hangingPunct="0"/>
            <a:r>
              <a:rPr lang="en-GB" sz="4500" b="1" dirty="0">
                <a:solidFill>
                  <a:srgbClr val="990000"/>
                </a:solidFill>
                <a:latin typeface="Times New Roman" charset="0"/>
              </a:rPr>
              <a:t>“Six </a:t>
            </a:r>
            <a:r>
              <a:rPr lang="en-GB" sz="4500" b="1" dirty="0" err="1">
                <a:solidFill>
                  <a:srgbClr val="990000"/>
                </a:solidFill>
                <a:latin typeface="Times New Roman" charset="0"/>
              </a:rPr>
              <a:t>degrés</a:t>
            </a:r>
            <a:r>
              <a:rPr lang="en-GB" sz="4500" b="1" dirty="0">
                <a:solidFill>
                  <a:srgbClr val="990000"/>
                </a:solidFill>
                <a:latin typeface="Times New Roman" charset="0"/>
              </a:rPr>
              <a:t> de </a:t>
            </a:r>
            <a:r>
              <a:rPr lang="en-GB" sz="4500" b="1" dirty="0" err="1">
                <a:solidFill>
                  <a:srgbClr val="990000"/>
                </a:solidFill>
                <a:latin typeface="Times New Roman" charset="0"/>
              </a:rPr>
              <a:t>séparation</a:t>
            </a:r>
            <a:r>
              <a:rPr lang="en-GB" sz="4500" b="1" dirty="0">
                <a:solidFill>
                  <a:srgbClr val="990000"/>
                </a:solidFill>
                <a:latin typeface="Times New Roman" charset="0"/>
              </a:rPr>
              <a:t>”:</a:t>
            </a:r>
          </a:p>
          <a:p>
            <a:pPr eaLnBrk="0" hangingPunct="0"/>
            <a:r>
              <a:rPr lang="en-GB" sz="4500" b="1" dirty="0">
                <a:solidFill>
                  <a:srgbClr val="990000"/>
                </a:solidFill>
                <a:latin typeface="Times New Roman" charset="0"/>
              </a:rPr>
              <a:t>     “petit-monde”</a:t>
            </a:r>
            <a:endParaRPr lang="en-GB" sz="4500" b="1" baseline="-25000" dirty="0">
              <a:solidFill>
                <a:srgbClr val="990000"/>
              </a:solidFill>
              <a:latin typeface="Times New Roman" charset="0"/>
            </a:endParaRPr>
          </a:p>
          <a:p>
            <a:pPr eaLnBrk="0" hangingPunct="0"/>
            <a:endParaRPr lang="en-GB" sz="4500" b="1" baseline="-25000" dirty="0">
              <a:solidFill>
                <a:srgbClr val="990000"/>
              </a:solidFill>
              <a:latin typeface="Times New Roman" charset="0"/>
            </a:endParaRPr>
          </a:p>
        </p:txBody>
      </p:sp>
      <p:sp>
        <p:nvSpPr>
          <p:cNvPr id="2" name="Espace réservé du contenu 1"/>
          <p:cNvSpPr>
            <a:spLocks noGrp="1"/>
          </p:cNvSpPr>
          <p:nvPr>
            <p:ph sz="half" idx="1"/>
          </p:nvPr>
        </p:nvSpPr>
        <p:spPr/>
        <p:txBody>
          <a:bodyPr/>
          <a:lstStyle/>
          <a:p>
            <a:endParaRPr lang="fr-FR"/>
          </a:p>
        </p:txBody>
      </p:sp>
    </p:spTree>
    <p:extLst>
      <p:ext uri="{BB962C8B-B14F-4D97-AF65-F5344CB8AC3E}">
        <p14:creationId xmlns:p14="http://schemas.microsoft.com/office/powerpoint/2010/main" val="5305863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6154"/>
                                        </p:tgtEl>
                                        <p:attrNameLst>
                                          <p:attrName>style.visibility</p:attrName>
                                        </p:attrNameLst>
                                      </p:cBhvr>
                                      <p:to>
                                        <p:strVal val="visible"/>
                                      </p:to>
                                    </p:set>
                                    <p:anim calcmode="lin" valueType="num">
                                      <p:cBhvr additive="base">
                                        <p:cTn id="7" dur="500" fill="hold"/>
                                        <p:tgtEl>
                                          <p:spTgt spid="6154"/>
                                        </p:tgtEl>
                                        <p:attrNameLst>
                                          <p:attrName>ppt_x</p:attrName>
                                        </p:attrNameLst>
                                      </p:cBhvr>
                                      <p:tavLst>
                                        <p:tav tm="0">
                                          <p:val>
                                            <p:strVal val="1+#ppt_w/2"/>
                                          </p:val>
                                        </p:tav>
                                        <p:tav tm="100000">
                                          <p:val>
                                            <p:strVal val="#ppt_x"/>
                                          </p:val>
                                        </p:tav>
                                      </p:tavLst>
                                    </p:anim>
                                    <p:anim calcmode="lin" valueType="num">
                                      <p:cBhvr additive="base">
                                        <p:cTn id="8" dur="500" fill="hold"/>
                                        <p:tgtEl>
                                          <p:spTgt spid="615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6" presetClass="entr" presetSubtype="26" fill="hold" grpId="0" nodeType="clickEffect">
                                  <p:stCondLst>
                                    <p:cond delay="0"/>
                                  </p:stCondLst>
                                  <p:childTnLst>
                                    <p:set>
                                      <p:cBhvr>
                                        <p:cTn id="12" dur="1" fill="hold">
                                          <p:stCondLst>
                                            <p:cond delay="0"/>
                                          </p:stCondLst>
                                        </p:cTn>
                                        <p:tgtEl>
                                          <p:spTgt spid="6155"/>
                                        </p:tgtEl>
                                        <p:attrNameLst>
                                          <p:attrName>style.visibility</p:attrName>
                                        </p:attrNameLst>
                                      </p:cBhvr>
                                      <p:to>
                                        <p:strVal val="visible"/>
                                      </p:to>
                                    </p:set>
                                    <p:animEffect transition="in" filter="barn(inHorizontal)">
                                      <p:cBhvr>
                                        <p:cTn id="13" dur="500"/>
                                        <p:tgtEl>
                                          <p:spTgt spid="6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10" name="Rectangle 2"/>
          <p:cNvSpPr>
            <a:spLocks noGrp="1" noChangeArrowheads="1"/>
          </p:cNvSpPr>
          <p:nvPr>
            <p:ph idx="1"/>
          </p:nvPr>
        </p:nvSpPr>
        <p:spPr>
          <a:xfrm>
            <a:off x="1066800" y="260350"/>
            <a:ext cx="7772400" cy="873125"/>
          </a:xfrm>
        </p:spPr>
        <p:txBody>
          <a:bodyPr>
            <a:normAutofit fontScale="55000" lnSpcReduction="20000"/>
          </a:bodyPr>
          <a:lstStyle/>
          <a:p>
            <a:pPr algn="ctr">
              <a:buFont typeface="Wingdings" pitchFamily="2" charset="2"/>
              <a:buNone/>
            </a:pPr>
            <a:r>
              <a:rPr lang="fr-FR" sz="4400" dirty="0"/>
              <a:t>Etude de </a:t>
            </a:r>
            <a:r>
              <a:rPr lang="fr-FR" sz="4400" dirty="0">
                <a:solidFill>
                  <a:srgbClr val="F79646"/>
                </a:solidFill>
              </a:rPr>
              <a:t>la propriété des graphes</a:t>
            </a:r>
            <a:r>
              <a:rPr lang="fr-FR" sz="4400" dirty="0"/>
              <a:t>: le « Bacon </a:t>
            </a:r>
            <a:r>
              <a:rPr lang="fr-FR" sz="4400" dirty="0" err="1"/>
              <a:t>number</a:t>
            </a:r>
            <a:r>
              <a:rPr lang="fr-FR" sz="4400" dirty="0"/>
              <a:t> »</a:t>
            </a:r>
          </a:p>
          <a:p>
            <a:pPr algn="ctr">
              <a:buFont typeface="Wingdings" pitchFamily="2" charset="2"/>
              <a:buNone/>
            </a:pPr>
            <a:r>
              <a:rPr lang="fr-FR" i="1" dirty="0"/>
              <a:t> </a:t>
            </a:r>
            <a:r>
              <a:rPr lang="fr-FR" i="1" dirty="0" err="1"/>
              <a:t>https</a:t>
            </a:r>
            <a:r>
              <a:rPr lang="fr-FR" i="1" dirty="0"/>
              <a:t>://</a:t>
            </a:r>
            <a:r>
              <a:rPr lang="fr-FR" i="1" dirty="0" err="1"/>
              <a:t>oracleof</a:t>
            </a:r>
            <a:r>
              <a:rPr lang="fr-FR" b="1" i="1" dirty="0" err="1"/>
              <a:t>bacon</a:t>
            </a:r>
            <a:r>
              <a:rPr lang="fr-FR" i="1" dirty="0" err="1"/>
              <a:t>.org</a:t>
            </a:r>
            <a:r>
              <a:rPr lang="fr-FR" i="1" dirty="0"/>
              <a:t>/</a:t>
            </a:r>
            <a:endParaRPr lang="fr-FR" sz="4400" dirty="0"/>
          </a:p>
        </p:txBody>
      </p:sp>
      <p:sp>
        <p:nvSpPr>
          <p:cNvPr id="9" name="Espace réservé du numéro de diapositive 4"/>
          <p:cNvSpPr>
            <a:spLocks noGrp="1"/>
          </p:cNvSpPr>
          <p:nvPr>
            <p:ph type="sldNum" sz="quarter" idx="4294967295"/>
          </p:nvPr>
        </p:nvSpPr>
        <p:spPr>
          <a:xfrm>
            <a:off x="6457950" y="6356351"/>
            <a:ext cx="2057400" cy="365125"/>
          </a:xfrm>
        </p:spPr>
        <p:txBody>
          <a:bodyPr/>
          <a:lstStyle/>
          <a:p>
            <a:fld id="{D83E96B9-9357-462E-B4C1-D389C7817165}" type="slidenum">
              <a:rPr lang="fr-FR"/>
              <a:pPr/>
              <a:t>8</a:t>
            </a:fld>
            <a:endParaRPr lang="fr-FR"/>
          </a:p>
        </p:txBody>
      </p:sp>
      <p:sp>
        <p:nvSpPr>
          <p:cNvPr id="401411" name="Rectangle 3"/>
          <p:cNvSpPr>
            <a:spLocks noChangeArrowheads="1"/>
          </p:cNvSpPr>
          <p:nvPr/>
        </p:nvSpPr>
        <p:spPr bwMode="auto">
          <a:xfrm>
            <a:off x="323850" y="1295400"/>
            <a:ext cx="5760318" cy="1054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476250" indent="-476250" defTabSz="320675">
              <a:buClr>
                <a:srgbClr val="FFFF00"/>
              </a:buClr>
              <a:buSzPct val="75000"/>
              <a:buFont typeface="Wingdings" pitchFamily="2" charset="2"/>
              <a:buChar char="l"/>
            </a:pPr>
            <a:r>
              <a:rPr lang="fr-FR" sz="2000" dirty="0">
                <a:latin typeface="Arial" charset="0"/>
              </a:rPr>
              <a:t>Sommets = acteurs</a:t>
            </a:r>
          </a:p>
          <a:p>
            <a:pPr marL="476250" indent="-476250" defTabSz="320675">
              <a:spcBef>
                <a:spcPct val="50000"/>
              </a:spcBef>
              <a:buClr>
                <a:srgbClr val="FFFF00"/>
              </a:buClr>
              <a:buSzPct val="75000"/>
              <a:buFont typeface="Wingdings" pitchFamily="2" charset="2"/>
              <a:buChar char="l"/>
            </a:pPr>
            <a:r>
              <a:rPr lang="fr-FR" sz="2000" dirty="0">
                <a:latin typeface="Arial" charset="0"/>
              </a:rPr>
              <a:t>Arêtes entre acteurs ayant joué dans un même film…</a:t>
            </a:r>
          </a:p>
        </p:txBody>
      </p:sp>
      <p:sp>
        <p:nvSpPr>
          <p:cNvPr id="401413" name="Rectangle 5"/>
          <p:cNvSpPr>
            <a:spLocks noChangeArrowheads="1"/>
          </p:cNvSpPr>
          <p:nvPr/>
        </p:nvSpPr>
        <p:spPr bwMode="auto">
          <a:xfrm>
            <a:off x="539750" y="2708920"/>
            <a:ext cx="4824413" cy="15836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476250" indent="-476250" algn="ctr" defTabSz="320675">
              <a:spcBef>
                <a:spcPct val="20000"/>
              </a:spcBef>
              <a:buClr>
                <a:srgbClr val="FFFF00"/>
              </a:buClr>
              <a:buSzPct val="75000"/>
              <a:buFont typeface="Wingdings" pitchFamily="2" charset="2"/>
              <a:buNone/>
            </a:pPr>
            <a:r>
              <a:rPr lang="fr-FR" sz="2800" b="1" dirty="0">
                <a:solidFill>
                  <a:srgbClr val="FFC000"/>
                </a:solidFill>
                <a:effectLst>
                  <a:outerShdw blurRad="38100" dist="38100" dir="2700000" algn="tl">
                    <a:srgbClr val="000000"/>
                  </a:outerShdw>
                </a:effectLst>
                <a:latin typeface="Arial" charset="0"/>
              </a:rPr>
              <a:t>Propriété :</a:t>
            </a:r>
          </a:p>
          <a:p>
            <a:pPr marL="476250" indent="-476250" algn="ctr" defTabSz="320675">
              <a:spcBef>
                <a:spcPct val="20000"/>
              </a:spcBef>
              <a:buClr>
                <a:srgbClr val="FFFF00"/>
              </a:buClr>
              <a:buSzPct val="75000"/>
              <a:buFont typeface="Wingdings" pitchFamily="2" charset="2"/>
              <a:buNone/>
            </a:pPr>
            <a:r>
              <a:rPr lang="fr-FR" sz="2800" b="1" dirty="0">
                <a:solidFill>
                  <a:srgbClr val="FFC000"/>
                </a:solidFill>
                <a:effectLst>
                  <a:outerShdw blurRad="38100" dist="38100" dir="2700000" algn="tl">
                    <a:srgbClr val="000000"/>
                  </a:outerShdw>
                </a:effectLst>
                <a:latin typeface="Arial" charset="0"/>
              </a:rPr>
              <a:t>Tout acteur est à distance au plus 6 de Kevin Bacon !…</a:t>
            </a:r>
          </a:p>
        </p:txBody>
      </p:sp>
      <p:pic>
        <p:nvPicPr>
          <p:cNvPr id="2" name="Imag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60232" y="1412776"/>
            <a:ext cx="2158107" cy="2149014"/>
          </a:xfrm>
          <a:prstGeom prst="rect">
            <a:avLst/>
          </a:prstGeom>
        </p:spPr>
      </p:pic>
      <p:sp>
        <p:nvSpPr>
          <p:cNvPr id="3" name="ZoneTexte 2"/>
          <p:cNvSpPr txBox="1"/>
          <p:nvPr/>
        </p:nvSpPr>
        <p:spPr>
          <a:xfrm>
            <a:off x="508843" y="4652020"/>
            <a:ext cx="8208912" cy="1631216"/>
          </a:xfrm>
          <a:prstGeom prst="rect">
            <a:avLst/>
          </a:prstGeom>
          <a:noFill/>
          <a:ln>
            <a:no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defPPr>
              <a:defRPr lang="fr-FR"/>
            </a:defPPr>
            <a:lvl1pPr marL="476250" indent="-476250" defTabSz="320675">
              <a:buClr>
                <a:srgbClr val="FFFF00"/>
              </a:buClr>
              <a:buSzPct val="75000"/>
              <a:buFont typeface="Wingdings" pitchFamily="2" charset="2"/>
              <a:buChar char="l"/>
              <a:defRPr sz="2000">
                <a:effectLst>
                  <a:outerShdw blurRad="38100" dist="38100" dir="2700000" algn="tl">
                    <a:srgbClr val="000000"/>
                  </a:outerShdw>
                </a:effectLst>
                <a:latin typeface="Arial" charset="0"/>
              </a:defRPr>
            </a:lvl1pPr>
          </a:lstStyle>
          <a:p>
            <a:pPr marL="0" indent="0">
              <a:buNone/>
            </a:pPr>
            <a:r>
              <a:rPr lang="fr-FR" dirty="0">
                <a:effectLst/>
              </a:rPr>
              <a:t>Angelina Jolie Pitt </a:t>
            </a:r>
            <a:r>
              <a:rPr lang="fr-FR" b="1" dirty="0">
                <a:solidFill>
                  <a:srgbClr val="F79646"/>
                </a:solidFill>
                <a:effectLst/>
              </a:rPr>
              <a:t>(2)</a:t>
            </a:r>
            <a:r>
              <a:rPr lang="fr-FR" dirty="0">
                <a:effectLst/>
              </a:rPr>
              <a:t> </a:t>
            </a:r>
            <a:r>
              <a:rPr lang="fr-FR" dirty="0">
                <a:effectLst/>
                <a:sym typeface="Wingdings"/>
              </a:rPr>
              <a:t> </a:t>
            </a:r>
            <a:r>
              <a:rPr lang="fr-FR" dirty="0">
                <a:effectLst/>
              </a:rPr>
              <a:t>Lara </a:t>
            </a:r>
            <a:r>
              <a:rPr lang="fr-FR" dirty="0" err="1">
                <a:effectLst/>
              </a:rPr>
              <a:t>Croft</a:t>
            </a:r>
            <a:r>
              <a:rPr lang="fr-FR" dirty="0">
                <a:effectLst/>
              </a:rPr>
              <a:t> </a:t>
            </a:r>
            <a:r>
              <a:rPr lang="fr-FR" dirty="0" err="1">
                <a:effectLst/>
              </a:rPr>
              <a:t>Tomb</a:t>
            </a:r>
            <a:r>
              <a:rPr lang="fr-FR" dirty="0">
                <a:effectLst/>
              </a:rPr>
              <a:t> Raider: The </a:t>
            </a:r>
            <a:r>
              <a:rPr lang="fr-FR" dirty="0" err="1">
                <a:effectLst/>
              </a:rPr>
              <a:t>Cradle</a:t>
            </a:r>
            <a:r>
              <a:rPr lang="fr-FR" dirty="0">
                <a:effectLst/>
              </a:rPr>
              <a:t> of Life (2003) avec </a:t>
            </a:r>
            <a:r>
              <a:rPr lang="fr-FR" dirty="0" err="1">
                <a:effectLst/>
              </a:rPr>
              <a:t>Djimon</a:t>
            </a:r>
            <a:r>
              <a:rPr lang="fr-FR" dirty="0">
                <a:effectLst/>
              </a:rPr>
              <a:t> </a:t>
            </a:r>
            <a:r>
              <a:rPr lang="fr-FR" dirty="0" err="1">
                <a:effectLst/>
              </a:rPr>
              <a:t>Hounsou</a:t>
            </a:r>
            <a:r>
              <a:rPr lang="fr-FR" dirty="0">
                <a:effectLst/>
              </a:rPr>
              <a:t> </a:t>
            </a:r>
            <a:r>
              <a:rPr lang="fr-FR" dirty="0">
                <a:effectLst/>
                <a:sym typeface="Wingdings"/>
              </a:rPr>
              <a:t> </a:t>
            </a:r>
            <a:r>
              <a:rPr lang="fr-FR" dirty="0">
                <a:effectLst/>
              </a:rPr>
              <a:t>Beauty Shop (2005) avec Kevin Bacon </a:t>
            </a:r>
          </a:p>
          <a:p>
            <a:pPr marL="0" indent="0">
              <a:buNone/>
            </a:pPr>
            <a:endParaRPr lang="fr-FR" dirty="0">
              <a:effectLst/>
            </a:endParaRPr>
          </a:p>
          <a:p>
            <a:pPr marL="0" indent="0">
              <a:buNone/>
            </a:pPr>
            <a:r>
              <a:rPr lang="fr-FR" dirty="0">
                <a:effectLst/>
              </a:rPr>
              <a:t>Emma Stone </a:t>
            </a:r>
            <a:r>
              <a:rPr lang="fr-FR" b="1" dirty="0">
                <a:solidFill>
                  <a:srgbClr val="F79646"/>
                </a:solidFill>
                <a:effectLst/>
              </a:rPr>
              <a:t>(1) </a:t>
            </a:r>
            <a:r>
              <a:rPr lang="fr-FR" dirty="0">
                <a:effectLst/>
                <a:sym typeface="Wingdings"/>
              </a:rPr>
              <a:t> </a:t>
            </a:r>
            <a:r>
              <a:rPr lang="fr-FR" dirty="0">
                <a:effectLst/>
              </a:rPr>
              <a:t>Crazy, Stupid, Love. (2011) </a:t>
            </a:r>
            <a:r>
              <a:rPr lang="fr-FR" dirty="0" err="1">
                <a:effectLst/>
              </a:rPr>
              <a:t>with</a:t>
            </a:r>
            <a:r>
              <a:rPr lang="fr-FR" dirty="0">
                <a:effectLst/>
              </a:rPr>
              <a:t> Kevin Bacon</a:t>
            </a:r>
          </a:p>
          <a:p>
            <a:pPr marL="0" indent="0">
              <a:buNone/>
            </a:pPr>
            <a:endParaRPr lang="fr-FR" dirty="0">
              <a:effectLst/>
            </a:endParaRPr>
          </a:p>
          <a:p>
            <a:endParaRPr lang="fr-FR" dirty="0">
              <a:effectLst/>
            </a:endParaRPr>
          </a:p>
        </p:txBody>
      </p:sp>
    </p:spTree>
    <p:extLst>
      <p:ext uri="{BB962C8B-B14F-4D97-AF65-F5344CB8AC3E}">
        <p14:creationId xmlns:p14="http://schemas.microsoft.com/office/powerpoint/2010/main" val="18355323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4" name="Rectangle 2"/>
          <p:cNvSpPr>
            <a:spLocks noGrp="1" noRot="1" noChangeArrowheads="1"/>
          </p:cNvSpPr>
          <p:nvPr>
            <p:ph type="title"/>
          </p:nvPr>
        </p:nvSpPr>
        <p:spPr/>
        <p:txBody>
          <a:bodyPr/>
          <a:lstStyle/>
          <a:p>
            <a:r>
              <a:rPr lang="fr-FR" sz="4000"/>
              <a:t>Découvertes pharmaceutiques</a:t>
            </a:r>
          </a:p>
        </p:txBody>
      </p:sp>
      <p:sp>
        <p:nvSpPr>
          <p:cNvPr id="7" name="Espace réservé du numéro de diapositive 4"/>
          <p:cNvSpPr>
            <a:spLocks noGrp="1"/>
          </p:cNvSpPr>
          <p:nvPr>
            <p:ph type="sldNum" sz="quarter" idx="4294967295"/>
          </p:nvPr>
        </p:nvSpPr>
        <p:spPr>
          <a:xfrm>
            <a:off x="6457950" y="6356351"/>
            <a:ext cx="2057400" cy="365125"/>
          </a:xfrm>
        </p:spPr>
        <p:txBody>
          <a:bodyPr/>
          <a:lstStyle/>
          <a:p>
            <a:fld id="{ADB6E6DB-0AA5-498F-873F-3C268C93F15A}" type="slidenum">
              <a:rPr lang="fr-FR"/>
              <a:pPr/>
              <a:t>9</a:t>
            </a:fld>
            <a:endParaRPr lang="fr-FR"/>
          </a:p>
        </p:txBody>
      </p:sp>
      <p:sp>
        <p:nvSpPr>
          <p:cNvPr id="402435" name="Text Box 3"/>
          <p:cNvSpPr txBox="1">
            <a:spLocks noChangeArrowheads="1"/>
          </p:cNvSpPr>
          <p:nvPr/>
        </p:nvSpPr>
        <p:spPr bwMode="auto">
          <a:xfrm>
            <a:off x="4033143" y="5070933"/>
            <a:ext cx="4860032" cy="15696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spcBef>
                <a:spcPct val="50000"/>
              </a:spcBef>
            </a:pPr>
            <a:r>
              <a:rPr lang="fr-FR" sz="2400" dirty="0">
                <a:latin typeface="Arial" charset="0"/>
              </a:rPr>
              <a:t>Chercher des sous parties de molécules communes dans certains médicaments (Isomorphismes de sous-graphes)</a:t>
            </a:r>
          </a:p>
        </p:txBody>
      </p:sp>
      <p:pic>
        <p:nvPicPr>
          <p:cNvPr id="402436" name="Picture 4" descr="molecules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758950"/>
            <a:ext cx="3068638" cy="3614738"/>
          </a:xfrm>
          <a:prstGeom prst="rect">
            <a:avLst/>
          </a:prstGeom>
          <a:noFill/>
          <a:extLst>
            <a:ext uri="{909E8E84-426E-40dd-AFC4-6F175D3DCCD1}">
              <a14:hiddenFill xmlns:a14="http://schemas.microsoft.com/office/drawing/2010/main" xmlns="">
                <a:solidFill>
                  <a:srgbClr val="FFFFFF"/>
                </a:solidFill>
              </a14:hiddenFill>
            </a:ext>
          </a:extLst>
        </p:spPr>
      </p:pic>
      <p:pic>
        <p:nvPicPr>
          <p:cNvPr id="402437" name="Picture 5" descr="molecu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4963" y="1958975"/>
            <a:ext cx="4748212" cy="25495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24595072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99353</TotalTime>
  <Words>3847</Words>
  <Application>Microsoft Office PowerPoint</Application>
  <PresentationFormat>Affichage à l'écran (4:3)</PresentationFormat>
  <Paragraphs>713</Paragraphs>
  <Slides>69</Slides>
  <Notes>16</Notes>
  <HiddenSlides>0</HiddenSlides>
  <MMClips>0</MMClips>
  <ScaleCrop>false</ScaleCrop>
  <HeadingPairs>
    <vt:vector size="8" baseType="variant">
      <vt:variant>
        <vt:lpstr>Polices utilisées</vt:lpstr>
      </vt:variant>
      <vt:variant>
        <vt:i4>15</vt:i4>
      </vt:variant>
      <vt:variant>
        <vt:lpstr>Thème</vt:lpstr>
      </vt:variant>
      <vt:variant>
        <vt:i4>1</vt:i4>
      </vt:variant>
      <vt:variant>
        <vt:lpstr>Serveurs OLE incorporés</vt:lpstr>
      </vt:variant>
      <vt:variant>
        <vt:i4>1</vt:i4>
      </vt:variant>
      <vt:variant>
        <vt:lpstr>Titres des diapositives</vt:lpstr>
      </vt:variant>
      <vt:variant>
        <vt:i4>69</vt:i4>
      </vt:variant>
    </vt:vector>
  </HeadingPairs>
  <TitlesOfParts>
    <vt:vector size="86" baseType="lpstr">
      <vt:lpstr>ＭＳ Ｐゴシック</vt:lpstr>
      <vt:lpstr>Arial</vt:lpstr>
      <vt:lpstr>Calibri</vt:lpstr>
      <vt:lpstr>Calibri Light</vt:lpstr>
      <vt:lpstr>Comic Sans MS</vt:lpstr>
      <vt:lpstr>Courier</vt:lpstr>
      <vt:lpstr>Courier New</vt:lpstr>
      <vt:lpstr>Garamond</vt:lpstr>
      <vt:lpstr>Monotype Sorts</vt:lpstr>
      <vt:lpstr>Source Code Pro</vt:lpstr>
      <vt:lpstr>Symbol</vt:lpstr>
      <vt:lpstr>Tahoma</vt:lpstr>
      <vt:lpstr>Times New Roman</vt:lpstr>
      <vt:lpstr>Verdana</vt:lpstr>
      <vt:lpstr>Wingdings</vt:lpstr>
      <vt:lpstr>Thème Office</vt:lpstr>
      <vt:lpstr>Image bitmap</vt:lpstr>
      <vt:lpstr>  Graphes et algorithmique  sur les graphes Bloc 5: cours 3</vt:lpstr>
      <vt:lpstr>Programme de Terminale NSI</vt:lpstr>
      <vt:lpstr>Une structure de données  utile : le graphe !</vt:lpstr>
      <vt:lpstr>Des graphes naturellement partout !!</vt:lpstr>
      <vt:lpstr>Analyse de réseaux (sociaux)</vt:lpstr>
      <vt:lpstr>Réseaux sociaux: l’expérience de Milgram</vt:lpstr>
      <vt:lpstr>Réseaux sociaux: l’expérience de Milgram</vt:lpstr>
      <vt:lpstr>Présentation PowerPoint</vt:lpstr>
      <vt:lpstr>Découvertes pharmaceutiques</vt:lpstr>
      <vt:lpstr>Isomorphes ?</vt:lpstr>
      <vt:lpstr>Logistique</vt:lpstr>
      <vt:lpstr>Réseaux</vt:lpstr>
      <vt:lpstr>Jeux  </vt:lpstr>
      <vt:lpstr>Un autre exemple introductif</vt:lpstr>
      <vt:lpstr>Une modélisation par les graphes</vt:lpstr>
      <vt:lpstr>Une partie du graphe (c’est donc un sous-graphe partiel)</vt:lpstr>
      <vt:lpstr>Un sous graphe partiel un peu plus complet</vt:lpstr>
      <vt:lpstr>En quoi avons-nous prouvé que la solution à 17 est optimale ?</vt:lpstr>
      <vt:lpstr>Un exemple introductif</vt:lpstr>
      <vt:lpstr>Un exemple introductif</vt:lpstr>
      <vt:lpstr>Parenthèse ODD 5</vt:lpstr>
      <vt:lpstr>Graphes non orientés (1)</vt:lpstr>
      <vt:lpstr>Présentation PowerPoint</vt:lpstr>
      <vt:lpstr>Exemple</vt:lpstr>
      <vt:lpstr>Graphes orientés</vt:lpstr>
      <vt:lpstr>Graphes orientés</vt:lpstr>
      <vt:lpstr>Graphe valué</vt:lpstr>
      <vt:lpstr>Présentation PowerPoint</vt:lpstr>
      <vt:lpstr>Une représentation possible : la  matrice d’adjacence </vt:lpstr>
      <vt:lpstr>Graphe et matrice d’adjacence</vt:lpstr>
      <vt:lpstr>Une seconde représentation possible : listes d’adjacence </vt:lpstr>
      <vt:lpstr>Graphe et liste d’adjacence dans Python</vt:lpstr>
      <vt:lpstr>Avec un dictionnaire</vt:lpstr>
      <vt:lpstr>Présentation PowerPoint</vt:lpstr>
      <vt:lpstr>Exercices 2 </vt:lpstr>
      <vt:lpstr>Le cas particulier des arbres</vt:lpstr>
      <vt:lpstr>Quelques algorithmes sur les graphes</vt:lpstr>
      <vt:lpstr>Explorer/parcourir un graphe</vt:lpstr>
      <vt:lpstr>Exemple introductif : on part d’Arad</vt:lpstr>
      <vt:lpstr>Difficultés</vt:lpstr>
      <vt:lpstr>Exemple introductif : on part d’Arad</vt:lpstr>
      <vt:lpstr>Algorithme 1 : recherche en profondeur d’abord </vt:lpstr>
      <vt:lpstr>Algorithme DFS</vt:lpstr>
      <vt:lpstr>Quelques éléments de discussion</vt:lpstr>
      <vt:lpstr>Complexité</vt:lpstr>
      <vt:lpstr>En Python</vt:lpstr>
      <vt:lpstr>Algorithme 2 : recherche en largeur d’abord </vt:lpstr>
      <vt:lpstr>Algorithme BFS</vt:lpstr>
      <vt:lpstr>Présentation PowerPoint</vt:lpstr>
      <vt:lpstr>Correction et complexité</vt:lpstr>
      <vt:lpstr>Connexité</vt:lpstr>
      <vt:lpstr>Cas des graphes non orientés</vt:lpstr>
      <vt:lpstr>Définitions</vt:lpstr>
      <vt:lpstr>Cas des graphes orientés</vt:lpstr>
      <vt:lpstr>Théorème</vt:lpstr>
      <vt:lpstr>L’algorithme de Kosaraju (1)</vt:lpstr>
      <vt:lpstr>L’algorithme de Kosaraju (2)</vt:lpstr>
      <vt:lpstr>Correction et Complexité</vt:lpstr>
      <vt:lpstr>Plus court chemin</vt:lpstr>
      <vt:lpstr>Plus court chemin</vt:lpstr>
      <vt:lpstr>Exercice</vt:lpstr>
      <vt:lpstr>Algorithme Dijkstra (1959)</vt:lpstr>
      <vt:lpstr>Avant</vt:lpstr>
      <vt:lpstr>Après</vt:lpstr>
      <vt:lpstr>Ex : algorithme du plus court chemin </vt:lpstr>
      <vt:lpstr>La fonction la plus compliquée</vt:lpstr>
      <vt:lpstr>Remarque</vt:lpstr>
      <vt:lpstr>Autres éléments et conclusions</vt:lpstr>
      <vt:lpstr>Les algorithmes de graphes sont importants</vt:lpstr>
    </vt:vector>
  </TitlesOfParts>
  <Company>SUT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Apprentissage automatique</dc:title>
  <dc:creator>elisa</dc:creator>
  <cp:lastModifiedBy>cdlh</cp:lastModifiedBy>
  <cp:revision>1075</cp:revision>
  <cp:lastPrinted>2019-12-09T14:49:16Z</cp:lastPrinted>
  <dcterms:created xsi:type="dcterms:W3CDTF">2009-01-06T10:31:55Z</dcterms:created>
  <dcterms:modified xsi:type="dcterms:W3CDTF">2020-04-22T15:12:51Z</dcterms:modified>
</cp:coreProperties>
</file>