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ebp"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8"/>
  </p:notesMasterIdLst>
  <p:handoutMasterIdLst>
    <p:handoutMasterId r:id="rId69"/>
  </p:handoutMasterIdLst>
  <p:sldIdLst>
    <p:sldId id="256" r:id="rId2"/>
    <p:sldId id="352" r:id="rId3"/>
    <p:sldId id="431" r:id="rId4"/>
    <p:sldId id="432" r:id="rId5"/>
    <p:sldId id="433" r:id="rId6"/>
    <p:sldId id="456" r:id="rId7"/>
    <p:sldId id="453" r:id="rId8"/>
    <p:sldId id="439" r:id="rId9"/>
    <p:sldId id="440" r:id="rId10"/>
    <p:sldId id="438" r:id="rId11"/>
    <p:sldId id="457" r:id="rId12"/>
    <p:sldId id="458" r:id="rId13"/>
    <p:sldId id="434" r:id="rId14"/>
    <p:sldId id="443" r:id="rId15"/>
    <p:sldId id="444" r:id="rId16"/>
    <p:sldId id="445" r:id="rId17"/>
    <p:sldId id="446" r:id="rId18"/>
    <p:sldId id="447" r:id="rId19"/>
    <p:sldId id="448" r:id="rId20"/>
    <p:sldId id="436" r:id="rId21"/>
    <p:sldId id="435" r:id="rId22"/>
    <p:sldId id="437" r:id="rId23"/>
    <p:sldId id="467" r:id="rId24"/>
    <p:sldId id="323" r:id="rId25"/>
    <p:sldId id="404" r:id="rId26"/>
    <p:sldId id="449" r:id="rId27"/>
    <p:sldId id="468" r:id="rId28"/>
    <p:sldId id="450" r:id="rId29"/>
    <p:sldId id="451" r:id="rId30"/>
    <p:sldId id="415" r:id="rId31"/>
    <p:sldId id="454" r:id="rId32"/>
    <p:sldId id="472" r:id="rId33"/>
    <p:sldId id="473" r:id="rId34"/>
    <p:sldId id="474" r:id="rId35"/>
    <p:sldId id="452" r:id="rId36"/>
    <p:sldId id="469" r:id="rId37"/>
    <p:sldId id="418" r:id="rId38"/>
    <p:sldId id="419" r:id="rId39"/>
    <p:sldId id="420" r:id="rId40"/>
    <p:sldId id="475" r:id="rId41"/>
    <p:sldId id="477" r:id="rId42"/>
    <p:sldId id="417" r:id="rId43"/>
    <p:sldId id="471" r:id="rId44"/>
    <p:sldId id="416" r:id="rId45"/>
    <p:sldId id="441" r:id="rId46"/>
    <p:sldId id="421" r:id="rId47"/>
    <p:sldId id="466" r:id="rId48"/>
    <p:sldId id="422" r:id="rId49"/>
    <p:sldId id="367" r:id="rId50"/>
    <p:sldId id="459" r:id="rId51"/>
    <p:sldId id="442" r:id="rId52"/>
    <p:sldId id="423" r:id="rId53"/>
    <p:sldId id="460" r:id="rId54"/>
    <p:sldId id="461" r:id="rId55"/>
    <p:sldId id="462" r:id="rId56"/>
    <p:sldId id="464" r:id="rId57"/>
    <p:sldId id="465" r:id="rId58"/>
    <p:sldId id="424" r:id="rId59"/>
    <p:sldId id="425" r:id="rId60"/>
    <p:sldId id="426" r:id="rId61"/>
    <p:sldId id="427" r:id="rId62"/>
    <p:sldId id="428" r:id="rId63"/>
    <p:sldId id="429" r:id="rId64"/>
    <p:sldId id="430" r:id="rId65"/>
    <p:sldId id="455" r:id="rId66"/>
    <p:sldId id="470" r:id="rId67"/>
  </p:sldIdLst>
  <p:sldSz cx="9144000" cy="6858000" type="screen4x3"/>
  <p:notesSz cx="6881813" cy="96615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85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18" autoAdjust="0"/>
    <p:restoredTop sz="94660"/>
  </p:normalViewPr>
  <p:slideViewPr>
    <p:cSldViewPr snapToGrid="0">
      <p:cViewPr varScale="1">
        <p:scale>
          <a:sx n="74" d="100"/>
          <a:sy n="74" d="100"/>
        </p:scale>
        <p:origin x="122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82118" cy="484754"/>
          </a:xfrm>
          <a:prstGeom prst="rect">
            <a:avLst/>
          </a:prstGeom>
        </p:spPr>
        <p:txBody>
          <a:bodyPr vert="horz" lIns="91595" tIns="45798" rIns="91595" bIns="45798" rtlCol="0"/>
          <a:lstStyle>
            <a:lvl1pPr algn="l">
              <a:defRPr sz="1200"/>
            </a:lvl1pPr>
          </a:lstStyle>
          <a:p>
            <a:endParaRPr lang="fr-FR"/>
          </a:p>
        </p:txBody>
      </p:sp>
      <p:sp>
        <p:nvSpPr>
          <p:cNvPr id="3" name="Espace réservé de la date 2"/>
          <p:cNvSpPr>
            <a:spLocks noGrp="1"/>
          </p:cNvSpPr>
          <p:nvPr>
            <p:ph type="dt" sz="quarter" idx="1"/>
          </p:nvPr>
        </p:nvSpPr>
        <p:spPr>
          <a:xfrm>
            <a:off x="3898103" y="0"/>
            <a:ext cx="2982118" cy="484754"/>
          </a:xfrm>
          <a:prstGeom prst="rect">
            <a:avLst/>
          </a:prstGeom>
        </p:spPr>
        <p:txBody>
          <a:bodyPr vert="horz" lIns="91595" tIns="45798" rIns="91595" bIns="45798" rtlCol="0"/>
          <a:lstStyle>
            <a:lvl1pPr algn="r">
              <a:defRPr sz="1200"/>
            </a:lvl1pPr>
          </a:lstStyle>
          <a:p>
            <a:fld id="{699C66DA-12C4-4FBF-873D-6D8587CC165B}" type="datetimeFigureOut">
              <a:rPr lang="fr-FR" smtClean="0"/>
              <a:t>22/04/2020</a:t>
            </a:fld>
            <a:endParaRPr lang="fr-FR"/>
          </a:p>
        </p:txBody>
      </p:sp>
      <p:sp>
        <p:nvSpPr>
          <p:cNvPr id="4" name="Espace réservé du pied de page 3"/>
          <p:cNvSpPr>
            <a:spLocks noGrp="1"/>
          </p:cNvSpPr>
          <p:nvPr>
            <p:ph type="ftr" sz="quarter" idx="2"/>
          </p:nvPr>
        </p:nvSpPr>
        <p:spPr>
          <a:xfrm>
            <a:off x="1" y="9176773"/>
            <a:ext cx="2982118" cy="484753"/>
          </a:xfrm>
          <a:prstGeom prst="rect">
            <a:avLst/>
          </a:prstGeom>
        </p:spPr>
        <p:txBody>
          <a:bodyPr vert="horz" lIns="91595" tIns="45798" rIns="91595" bIns="45798"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98103" y="9176773"/>
            <a:ext cx="2982118" cy="484753"/>
          </a:xfrm>
          <a:prstGeom prst="rect">
            <a:avLst/>
          </a:prstGeom>
        </p:spPr>
        <p:txBody>
          <a:bodyPr vert="horz" lIns="91595" tIns="45798" rIns="91595" bIns="45798" rtlCol="0" anchor="b"/>
          <a:lstStyle>
            <a:lvl1pPr algn="r">
              <a:defRPr sz="1200"/>
            </a:lvl1pPr>
          </a:lstStyle>
          <a:p>
            <a:fld id="{E8EBE990-98FC-4FFE-B27F-FCFFA375B7AD}" type="slidenum">
              <a:rPr lang="fr-FR" smtClean="0"/>
              <a:t>‹N°›</a:t>
            </a:fld>
            <a:endParaRPr lang="fr-FR"/>
          </a:p>
        </p:txBody>
      </p:sp>
    </p:spTree>
    <p:extLst>
      <p:ext uri="{BB962C8B-B14F-4D97-AF65-F5344CB8AC3E}">
        <p14:creationId xmlns:p14="http://schemas.microsoft.com/office/powerpoint/2010/main" val="41034527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82118" cy="484754"/>
          </a:xfrm>
          <a:prstGeom prst="rect">
            <a:avLst/>
          </a:prstGeom>
        </p:spPr>
        <p:txBody>
          <a:bodyPr vert="horz" lIns="91595" tIns="45798" rIns="91595" bIns="45798" rtlCol="0"/>
          <a:lstStyle>
            <a:lvl1pPr algn="l">
              <a:defRPr sz="1200"/>
            </a:lvl1pPr>
          </a:lstStyle>
          <a:p>
            <a:endParaRPr lang="fr-FR"/>
          </a:p>
        </p:txBody>
      </p:sp>
      <p:sp>
        <p:nvSpPr>
          <p:cNvPr id="3" name="Espace réservé de la date 2"/>
          <p:cNvSpPr>
            <a:spLocks noGrp="1"/>
          </p:cNvSpPr>
          <p:nvPr>
            <p:ph type="dt" idx="1"/>
          </p:nvPr>
        </p:nvSpPr>
        <p:spPr>
          <a:xfrm>
            <a:off x="3898103" y="0"/>
            <a:ext cx="2982118" cy="484754"/>
          </a:xfrm>
          <a:prstGeom prst="rect">
            <a:avLst/>
          </a:prstGeom>
        </p:spPr>
        <p:txBody>
          <a:bodyPr vert="horz" lIns="91595" tIns="45798" rIns="91595" bIns="45798" rtlCol="0"/>
          <a:lstStyle>
            <a:lvl1pPr algn="r">
              <a:defRPr sz="1200"/>
            </a:lvl1pPr>
          </a:lstStyle>
          <a:p>
            <a:fld id="{CB4068BF-13EE-4CB4-BB68-894FD48FF021}" type="datetimeFigureOut">
              <a:rPr lang="fr-FR" smtClean="0"/>
              <a:t>22/04/2020</a:t>
            </a:fld>
            <a:endParaRPr lang="fr-FR"/>
          </a:p>
        </p:txBody>
      </p:sp>
      <p:sp>
        <p:nvSpPr>
          <p:cNvPr id="4" name="Espace réservé de l'image des diapositives 3"/>
          <p:cNvSpPr>
            <a:spLocks noGrp="1" noRot="1" noChangeAspect="1"/>
          </p:cNvSpPr>
          <p:nvPr>
            <p:ph type="sldImg" idx="2"/>
          </p:nvPr>
        </p:nvSpPr>
        <p:spPr>
          <a:xfrm>
            <a:off x="1268413" y="1208088"/>
            <a:ext cx="4344987" cy="3259137"/>
          </a:xfrm>
          <a:prstGeom prst="rect">
            <a:avLst/>
          </a:prstGeom>
          <a:noFill/>
          <a:ln w="12700">
            <a:solidFill>
              <a:prstClr val="black"/>
            </a:solidFill>
          </a:ln>
        </p:spPr>
        <p:txBody>
          <a:bodyPr vert="horz" lIns="91595" tIns="45798" rIns="91595" bIns="45798" rtlCol="0" anchor="ctr"/>
          <a:lstStyle/>
          <a:p>
            <a:endParaRPr lang="fr-FR"/>
          </a:p>
        </p:txBody>
      </p:sp>
      <p:sp>
        <p:nvSpPr>
          <p:cNvPr id="5" name="Espace réservé des notes 4"/>
          <p:cNvSpPr>
            <a:spLocks noGrp="1"/>
          </p:cNvSpPr>
          <p:nvPr>
            <p:ph type="body" sz="quarter" idx="3"/>
          </p:nvPr>
        </p:nvSpPr>
        <p:spPr>
          <a:xfrm>
            <a:off x="688182" y="4649610"/>
            <a:ext cx="5505450" cy="3804226"/>
          </a:xfrm>
          <a:prstGeom prst="rect">
            <a:avLst/>
          </a:prstGeom>
        </p:spPr>
        <p:txBody>
          <a:bodyPr vert="horz" lIns="91595" tIns="45798" rIns="91595" bIns="45798"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1" y="9176773"/>
            <a:ext cx="2982118" cy="484753"/>
          </a:xfrm>
          <a:prstGeom prst="rect">
            <a:avLst/>
          </a:prstGeom>
        </p:spPr>
        <p:txBody>
          <a:bodyPr vert="horz" lIns="91595" tIns="45798" rIns="91595" bIns="45798"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98103" y="9176773"/>
            <a:ext cx="2982118" cy="484753"/>
          </a:xfrm>
          <a:prstGeom prst="rect">
            <a:avLst/>
          </a:prstGeom>
        </p:spPr>
        <p:txBody>
          <a:bodyPr vert="horz" lIns="91595" tIns="45798" rIns="91595" bIns="45798" rtlCol="0" anchor="b"/>
          <a:lstStyle>
            <a:lvl1pPr algn="r">
              <a:defRPr sz="1200"/>
            </a:lvl1pPr>
          </a:lstStyle>
          <a:p>
            <a:fld id="{34E6062D-6B09-4F90-A5B9-19068CD1EF91}" type="slidenum">
              <a:rPr lang="fr-FR" smtClean="0"/>
              <a:t>‹N°›</a:t>
            </a:fld>
            <a:endParaRPr lang="fr-FR"/>
          </a:p>
        </p:txBody>
      </p:sp>
    </p:spTree>
    <p:extLst>
      <p:ext uri="{BB962C8B-B14F-4D97-AF65-F5344CB8AC3E}">
        <p14:creationId xmlns:p14="http://schemas.microsoft.com/office/powerpoint/2010/main" val="3002406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p:spPr>
        <p:txBody>
          <a:bodyPr anchor="b"/>
          <a:lstStyle>
            <a:lvl1pPr algn="ctr">
              <a:defRPr sz="4500"/>
            </a:lvl1pPr>
          </a:lstStyle>
          <a:p>
            <a:r>
              <a:rPr lang="fr-FR" smtClean="0"/>
              <a:t>Modifiez le style du titre</a:t>
            </a:r>
            <a:endParaRPr lang="fr-FR"/>
          </a:p>
        </p:txBody>
      </p:sp>
      <p:sp>
        <p:nvSpPr>
          <p:cNvPr id="3" name="Sous-titr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smtClean="0"/>
              <a:t>Modifier le style des sous-titres du masque</a:t>
            </a:r>
            <a:endParaRPr lang="fr-FR"/>
          </a:p>
        </p:txBody>
      </p:sp>
      <p:sp>
        <p:nvSpPr>
          <p:cNvPr id="6" name="Espace réservé du numéro de diapositive 5"/>
          <p:cNvSpPr>
            <a:spLocks noGrp="1"/>
          </p:cNvSpPr>
          <p:nvPr>
            <p:ph type="sldNum" sz="quarter" idx="12"/>
          </p:nvPr>
        </p:nvSpPr>
        <p:spPr/>
        <p:txBody>
          <a:bodyPr/>
          <a:lstStyle/>
          <a:p>
            <a:fld id="{629C58E0-5633-4184-89BC-B4001FC3C0A0}" type="slidenum">
              <a:rPr lang="fr-FR" smtClean="0"/>
              <a:t>‹N°›</a:t>
            </a:fld>
            <a:endParaRPr lang="fr-FR"/>
          </a:p>
        </p:txBody>
      </p:sp>
    </p:spTree>
    <p:extLst>
      <p:ext uri="{BB962C8B-B14F-4D97-AF65-F5344CB8AC3E}">
        <p14:creationId xmlns:p14="http://schemas.microsoft.com/office/powerpoint/2010/main" val="45009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628650" y="6356351"/>
            <a:ext cx="2057400" cy="365125"/>
          </a:xfrm>
          <a:prstGeom prst="rect">
            <a:avLst/>
          </a:prstGeom>
        </p:spPr>
        <p:txBody>
          <a:bodyPr/>
          <a:lstStyle/>
          <a:p>
            <a:fld id="{59EBF8BA-B4E7-41BA-A7B9-8540395FCB78}" type="datetime1">
              <a:rPr lang="fr-FR" smtClean="0"/>
              <a:t>22/04/2020</a:t>
            </a:fld>
            <a:endParaRPr lang="fr-FR"/>
          </a:p>
        </p:txBody>
      </p:sp>
      <p:sp>
        <p:nvSpPr>
          <p:cNvPr id="5" name="Espace réservé du pied de page 4"/>
          <p:cNvSpPr>
            <a:spLocks noGrp="1"/>
          </p:cNvSpPr>
          <p:nvPr>
            <p:ph type="ftr" sz="quarter" idx="11"/>
          </p:nvPr>
        </p:nvSpPr>
        <p:spPr>
          <a:xfrm>
            <a:off x="3028950" y="6356351"/>
            <a:ext cx="3086100" cy="365125"/>
          </a:xfrm>
          <a:prstGeom prst="rect">
            <a:avLst/>
          </a:prstGeom>
        </p:spPr>
        <p:txBody>
          <a:bodyPr/>
          <a:lstStyle/>
          <a:p>
            <a:r>
              <a:rPr lang="fr-FR" smtClean="0"/>
              <a:t>DIU 2019</a:t>
            </a:r>
            <a:endParaRPr lang="fr-FR"/>
          </a:p>
        </p:txBody>
      </p:sp>
      <p:sp>
        <p:nvSpPr>
          <p:cNvPr id="6" name="Espace réservé du numéro de diapositive 5"/>
          <p:cNvSpPr>
            <a:spLocks noGrp="1"/>
          </p:cNvSpPr>
          <p:nvPr>
            <p:ph type="sldNum" sz="quarter" idx="12"/>
          </p:nvPr>
        </p:nvSpPr>
        <p:spPr/>
        <p:txBody>
          <a:bodyPr/>
          <a:lstStyle/>
          <a:p>
            <a:fld id="{629C58E0-5633-4184-89BC-B4001FC3C0A0}" type="slidenum">
              <a:rPr lang="fr-FR" smtClean="0"/>
              <a:t>‹N°›</a:t>
            </a:fld>
            <a:endParaRPr lang="fr-FR"/>
          </a:p>
        </p:txBody>
      </p:sp>
    </p:spTree>
    <p:extLst>
      <p:ext uri="{BB962C8B-B14F-4D97-AF65-F5344CB8AC3E}">
        <p14:creationId xmlns:p14="http://schemas.microsoft.com/office/powerpoint/2010/main" val="203327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365125"/>
            <a:ext cx="1971675"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628650" y="365125"/>
            <a:ext cx="5800725"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628650" y="6356351"/>
            <a:ext cx="2057400" cy="365125"/>
          </a:xfrm>
          <a:prstGeom prst="rect">
            <a:avLst/>
          </a:prstGeom>
        </p:spPr>
        <p:txBody>
          <a:bodyPr/>
          <a:lstStyle/>
          <a:p>
            <a:fld id="{0190DF11-8668-468E-B420-F663E8B78848}" type="datetime1">
              <a:rPr lang="fr-FR" smtClean="0"/>
              <a:t>22/04/2020</a:t>
            </a:fld>
            <a:endParaRPr lang="fr-FR"/>
          </a:p>
        </p:txBody>
      </p:sp>
      <p:sp>
        <p:nvSpPr>
          <p:cNvPr id="5" name="Espace réservé du pied de page 4"/>
          <p:cNvSpPr>
            <a:spLocks noGrp="1"/>
          </p:cNvSpPr>
          <p:nvPr>
            <p:ph type="ftr" sz="quarter" idx="11"/>
          </p:nvPr>
        </p:nvSpPr>
        <p:spPr>
          <a:xfrm>
            <a:off x="3028950" y="6356351"/>
            <a:ext cx="3086100" cy="365125"/>
          </a:xfrm>
          <a:prstGeom prst="rect">
            <a:avLst/>
          </a:prstGeom>
        </p:spPr>
        <p:txBody>
          <a:bodyPr/>
          <a:lstStyle/>
          <a:p>
            <a:r>
              <a:rPr lang="fr-FR" smtClean="0"/>
              <a:t>DIU 2019</a:t>
            </a:r>
            <a:endParaRPr lang="fr-FR"/>
          </a:p>
        </p:txBody>
      </p:sp>
      <p:sp>
        <p:nvSpPr>
          <p:cNvPr id="6" name="Espace réservé du numéro de diapositive 5"/>
          <p:cNvSpPr>
            <a:spLocks noGrp="1"/>
          </p:cNvSpPr>
          <p:nvPr>
            <p:ph type="sldNum" sz="quarter" idx="12"/>
          </p:nvPr>
        </p:nvSpPr>
        <p:spPr/>
        <p:txBody>
          <a:bodyPr/>
          <a:lstStyle/>
          <a:p>
            <a:fld id="{629C58E0-5633-4184-89BC-B4001FC3C0A0}" type="slidenum">
              <a:rPr lang="fr-FR" smtClean="0"/>
              <a:t>‹N°›</a:t>
            </a:fld>
            <a:endParaRPr lang="fr-FR"/>
          </a:p>
        </p:txBody>
      </p:sp>
    </p:spTree>
    <p:extLst>
      <p:ext uri="{BB962C8B-B14F-4D97-AF65-F5344CB8AC3E}">
        <p14:creationId xmlns:p14="http://schemas.microsoft.com/office/powerpoint/2010/main" val="2344986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numéro de diapositive 5"/>
          <p:cNvSpPr>
            <a:spLocks noGrp="1"/>
          </p:cNvSpPr>
          <p:nvPr>
            <p:ph type="sldNum" sz="quarter" idx="12"/>
          </p:nvPr>
        </p:nvSpPr>
        <p:spPr/>
        <p:txBody>
          <a:bodyPr/>
          <a:lstStyle/>
          <a:p>
            <a:fld id="{629C58E0-5633-4184-89BC-B4001FC3C0A0}" type="slidenum">
              <a:rPr lang="fr-FR" smtClean="0"/>
              <a:t>‹N°›</a:t>
            </a:fld>
            <a:endParaRPr lang="fr-FR"/>
          </a:p>
        </p:txBody>
      </p:sp>
    </p:spTree>
    <p:extLst>
      <p:ext uri="{BB962C8B-B14F-4D97-AF65-F5344CB8AC3E}">
        <p14:creationId xmlns:p14="http://schemas.microsoft.com/office/powerpoint/2010/main" val="611328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709739"/>
            <a:ext cx="7886700" cy="2852737"/>
          </a:xfrm>
        </p:spPr>
        <p:txBody>
          <a:bodyPr anchor="b"/>
          <a:lstStyle>
            <a:lvl1pPr>
              <a:defRPr sz="4500"/>
            </a:lvl1pPr>
          </a:lstStyle>
          <a:p>
            <a:r>
              <a:rPr lang="fr-FR" smtClean="0"/>
              <a:t>Modifiez le style du titre</a:t>
            </a:r>
            <a:endParaRPr lang="fr-FR"/>
          </a:p>
        </p:txBody>
      </p:sp>
      <p:sp>
        <p:nvSpPr>
          <p:cNvPr id="3" name="Espace réservé du texte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smtClean="0"/>
              <a:t>Modifier les styles du texte du masque</a:t>
            </a:r>
          </a:p>
        </p:txBody>
      </p:sp>
      <p:sp>
        <p:nvSpPr>
          <p:cNvPr id="6" name="Espace réservé du numéro de diapositive 5"/>
          <p:cNvSpPr>
            <a:spLocks noGrp="1"/>
          </p:cNvSpPr>
          <p:nvPr>
            <p:ph type="sldNum" sz="quarter" idx="12"/>
          </p:nvPr>
        </p:nvSpPr>
        <p:spPr/>
        <p:txBody>
          <a:bodyPr/>
          <a:lstStyle/>
          <a:p>
            <a:fld id="{629C58E0-5633-4184-89BC-B4001FC3C0A0}" type="slidenum">
              <a:rPr lang="fr-FR" smtClean="0"/>
              <a:t>‹N°›</a:t>
            </a:fld>
            <a:endParaRPr lang="fr-FR"/>
          </a:p>
        </p:txBody>
      </p:sp>
    </p:spTree>
    <p:extLst>
      <p:ext uri="{BB962C8B-B14F-4D97-AF65-F5344CB8AC3E}">
        <p14:creationId xmlns:p14="http://schemas.microsoft.com/office/powerpoint/2010/main" val="1396243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628650" y="1825625"/>
            <a:ext cx="38862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29150" y="1825625"/>
            <a:ext cx="38862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a:xfrm>
            <a:off x="628650" y="6356351"/>
            <a:ext cx="2057400" cy="365125"/>
          </a:xfrm>
          <a:prstGeom prst="rect">
            <a:avLst/>
          </a:prstGeom>
        </p:spPr>
        <p:txBody>
          <a:bodyPr/>
          <a:lstStyle/>
          <a:p>
            <a:fld id="{01235E7E-09B6-426F-9725-09D2E460FB3F}" type="datetime1">
              <a:rPr lang="fr-FR" smtClean="0"/>
              <a:t>22/04/2020</a:t>
            </a:fld>
            <a:endParaRPr lang="fr-FR"/>
          </a:p>
        </p:txBody>
      </p:sp>
      <p:sp>
        <p:nvSpPr>
          <p:cNvPr id="6" name="Espace réservé du pied de page 5"/>
          <p:cNvSpPr>
            <a:spLocks noGrp="1"/>
          </p:cNvSpPr>
          <p:nvPr>
            <p:ph type="ftr" sz="quarter" idx="11"/>
          </p:nvPr>
        </p:nvSpPr>
        <p:spPr>
          <a:xfrm>
            <a:off x="3028950" y="6356351"/>
            <a:ext cx="3086100" cy="365125"/>
          </a:xfrm>
          <a:prstGeom prst="rect">
            <a:avLst/>
          </a:prstGeom>
        </p:spPr>
        <p:txBody>
          <a:bodyPr/>
          <a:lstStyle/>
          <a:p>
            <a:r>
              <a:rPr lang="fr-FR" smtClean="0"/>
              <a:t>DIU 2019</a:t>
            </a:r>
            <a:endParaRPr lang="fr-FR"/>
          </a:p>
        </p:txBody>
      </p:sp>
      <p:sp>
        <p:nvSpPr>
          <p:cNvPr id="7" name="Espace réservé du numéro de diapositive 6"/>
          <p:cNvSpPr>
            <a:spLocks noGrp="1"/>
          </p:cNvSpPr>
          <p:nvPr>
            <p:ph type="sldNum" sz="quarter" idx="12"/>
          </p:nvPr>
        </p:nvSpPr>
        <p:spPr/>
        <p:txBody>
          <a:bodyPr/>
          <a:lstStyle/>
          <a:p>
            <a:fld id="{629C58E0-5633-4184-89BC-B4001FC3C0A0}" type="slidenum">
              <a:rPr lang="fr-FR" smtClean="0"/>
              <a:t>‹N°›</a:t>
            </a:fld>
            <a:endParaRPr lang="fr-FR"/>
          </a:p>
        </p:txBody>
      </p:sp>
    </p:spTree>
    <p:extLst>
      <p:ext uri="{BB962C8B-B14F-4D97-AF65-F5344CB8AC3E}">
        <p14:creationId xmlns:p14="http://schemas.microsoft.com/office/powerpoint/2010/main" val="4093420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29841" y="365126"/>
            <a:ext cx="78867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Modifier les styles du texte du masque</a:t>
            </a:r>
          </a:p>
        </p:txBody>
      </p:sp>
      <p:sp>
        <p:nvSpPr>
          <p:cNvPr id="4" name="Espace réservé du contenu 3"/>
          <p:cNvSpPr>
            <a:spLocks noGrp="1"/>
          </p:cNvSpPr>
          <p:nvPr>
            <p:ph sz="half" idx="2"/>
          </p:nvPr>
        </p:nvSpPr>
        <p:spPr>
          <a:xfrm>
            <a:off x="629842" y="2505075"/>
            <a:ext cx="3868340"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Modifier les styles du texte du masque</a:t>
            </a:r>
          </a:p>
        </p:txBody>
      </p:sp>
      <p:sp>
        <p:nvSpPr>
          <p:cNvPr id="6" name="Espace réservé du contenu 5"/>
          <p:cNvSpPr>
            <a:spLocks noGrp="1"/>
          </p:cNvSpPr>
          <p:nvPr>
            <p:ph sz="quarter" idx="4"/>
          </p:nvPr>
        </p:nvSpPr>
        <p:spPr>
          <a:xfrm>
            <a:off x="4629150" y="2505075"/>
            <a:ext cx="3887391"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a:xfrm>
            <a:off x="628650" y="6356351"/>
            <a:ext cx="2057400" cy="365125"/>
          </a:xfrm>
          <a:prstGeom prst="rect">
            <a:avLst/>
          </a:prstGeom>
        </p:spPr>
        <p:txBody>
          <a:bodyPr/>
          <a:lstStyle/>
          <a:p>
            <a:fld id="{F7899156-5E6C-4631-8004-29878EC9C3DE}" type="datetime1">
              <a:rPr lang="fr-FR" smtClean="0"/>
              <a:t>22/04/2020</a:t>
            </a:fld>
            <a:endParaRPr lang="fr-FR"/>
          </a:p>
        </p:txBody>
      </p:sp>
      <p:sp>
        <p:nvSpPr>
          <p:cNvPr id="8" name="Espace réservé du pied de page 7"/>
          <p:cNvSpPr>
            <a:spLocks noGrp="1"/>
          </p:cNvSpPr>
          <p:nvPr>
            <p:ph type="ftr" sz="quarter" idx="11"/>
          </p:nvPr>
        </p:nvSpPr>
        <p:spPr>
          <a:xfrm>
            <a:off x="3028950" y="6356351"/>
            <a:ext cx="3086100" cy="365125"/>
          </a:xfrm>
          <a:prstGeom prst="rect">
            <a:avLst/>
          </a:prstGeom>
        </p:spPr>
        <p:txBody>
          <a:bodyPr/>
          <a:lstStyle/>
          <a:p>
            <a:r>
              <a:rPr lang="fr-FR" smtClean="0"/>
              <a:t>DIU 2019</a:t>
            </a:r>
            <a:endParaRPr lang="fr-FR"/>
          </a:p>
        </p:txBody>
      </p:sp>
      <p:sp>
        <p:nvSpPr>
          <p:cNvPr id="9" name="Espace réservé du numéro de diapositive 8"/>
          <p:cNvSpPr>
            <a:spLocks noGrp="1"/>
          </p:cNvSpPr>
          <p:nvPr>
            <p:ph type="sldNum" sz="quarter" idx="12"/>
          </p:nvPr>
        </p:nvSpPr>
        <p:spPr/>
        <p:txBody>
          <a:bodyPr/>
          <a:lstStyle/>
          <a:p>
            <a:fld id="{629C58E0-5633-4184-89BC-B4001FC3C0A0}" type="slidenum">
              <a:rPr lang="fr-FR" smtClean="0"/>
              <a:t>‹N°›</a:t>
            </a:fld>
            <a:endParaRPr lang="fr-FR"/>
          </a:p>
        </p:txBody>
      </p:sp>
    </p:spTree>
    <p:extLst>
      <p:ext uri="{BB962C8B-B14F-4D97-AF65-F5344CB8AC3E}">
        <p14:creationId xmlns:p14="http://schemas.microsoft.com/office/powerpoint/2010/main" val="2675477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a:xfrm>
            <a:off x="628650" y="6356351"/>
            <a:ext cx="2057400" cy="365125"/>
          </a:xfrm>
          <a:prstGeom prst="rect">
            <a:avLst/>
          </a:prstGeom>
        </p:spPr>
        <p:txBody>
          <a:bodyPr/>
          <a:lstStyle/>
          <a:p>
            <a:fld id="{075B8EB3-4409-4AFF-9266-9B2D0719F567}" type="datetime1">
              <a:rPr lang="fr-FR" smtClean="0"/>
              <a:t>22/04/2020</a:t>
            </a:fld>
            <a:endParaRPr lang="fr-FR"/>
          </a:p>
        </p:txBody>
      </p:sp>
      <p:sp>
        <p:nvSpPr>
          <p:cNvPr id="4" name="Espace réservé du pied de page 3"/>
          <p:cNvSpPr>
            <a:spLocks noGrp="1"/>
          </p:cNvSpPr>
          <p:nvPr>
            <p:ph type="ftr" sz="quarter" idx="11"/>
          </p:nvPr>
        </p:nvSpPr>
        <p:spPr>
          <a:xfrm>
            <a:off x="3028950" y="6356351"/>
            <a:ext cx="3086100" cy="365125"/>
          </a:xfrm>
          <a:prstGeom prst="rect">
            <a:avLst/>
          </a:prstGeom>
        </p:spPr>
        <p:txBody>
          <a:bodyPr/>
          <a:lstStyle/>
          <a:p>
            <a:r>
              <a:rPr lang="fr-FR" smtClean="0"/>
              <a:t>DIU 2019</a:t>
            </a:r>
            <a:endParaRPr lang="fr-FR"/>
          </a:p>
        </p:txBody>
      </p:sp>
      <p:sp>
        <p:nvSpPr>
          <p:cNvPr id="5" name="Espace réservé du numéro de diapositive 4"/>
          <p:cNvSpPr>
            <a:spLocks noGrp="1"/>
          </p:cNvSpPr>
          <p:nvPr>
            <p:ph type="sldNum" sz="quarter" idx="12"/>
          </p:nvPr>
        </p:nvSpPr>
        <p:spPr/>
        <p:txBody>
          <a:bodyPr/>
          <a:lstStyle/>
          <a:p>
            <a:fld id="{629C58E0-5633-4184-89BC-B4001FC3C0A0}" type="slidenum">
              <a:rPr lang="fr-FR" smtClean="0"/>
              <a:t>‹N°›</a:t>
            </a:fld>
            <a:endParaRPr lang="fr-FR"/>
          </a:p>
        </p:txBody>
      </p:sp>
    </p:spTree>
    <p:extLst>
      <p:ext uri="{BB962C8B-B14F-4D97-AF65-F5344CB8AC3E}">
        <p14:creationId xmlns:p14="http://schemas.microsoft.com/office/powerpoint/2010/main" val="42048084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628650" y="6356351"/>
            <a:ext cx="2057400" cy="365125"/>
          </a:xfrm>
          <a:prstGeom prst="rect">
            <a:avLst/>
          </a:prstGeom>
        </p:spPr>
        <p:txBody>
          <a:bodyPr/>
          <a:lstStyle/>
          <a:p>
            <a:fld id="{C9476BCB-01C2-47AC-AE50-7D17CF8572DA}" type="datetime1">
              <a:rPr lang="fr-FR" smtClean="0"/>
              <a:t>22/04/2020</a:t>
            </a:fld>
            <a:endParaRPr lang="fr-FR"/>
          </a:p>
        </p:txBody>
      </p:sp>
      <p:sp>
        <p:nvSpPr>
          <p:cNvPr id="3" name="Espace réservé du pied de page 2"/>
          <p:cNvSpPr>
            <a:spLocks noGrp="1"/>
          </p:cNvSpPr>
          <p:nvPr>
            <p:ph type="ftr" sz="quarter" idx="11"/>
          </p:nvPr>
        </p:nvSpPr>
        <p:spPr>
          <a:xfrm>
            <a:off x="3028950" y="6356351"/>
            <a:ext cx="3086100" cy="365125"/>
          </a:xfrm>
          <a:prstGeom prst="rect">
            <a:avLst/>
          </a:prstGeom>
        </p:spPr>
        <p:txBody>
          <a:bodyPr/>
          <a:lstStyle/>
          <a:p>
            <a:r>
              <a:rPr lang="fr-FR" smtClean="0"/>
              <a:t>DIU 2019</a:t>
            </a:r>
            <a:endParaRPr lang="fr-FR"/>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‹N°›</a:t>
            </a:fld>
            <a:endParaRPr lang="fr-FR"/>
          </a:p>
        </p:txBody>
      </p:sp>
    </p:spTree>
    <p:extLst>
      <p:ext uri="{BB962C8B-B14F-4D97-AF65-F5344CB8AC3E}">
        <p14:creationId xmlns:p14="http://schemas.microsoft.com/office/powerpoint/2010/main" val="549248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2400"/>
            </a:lvl1pPr>
          </a:lstStyle>
          <a:p>
            <a:r>
              <a:rPr lang="fr-FR" smtClean="0"/>
              <a:t>Modifiez le style du titre</a:t>
            </a:r>
            <a:endParaRPr lang="fr-FR"/>
          </a:p>
        </p:txBody>
      </p:sp>
      <p:sp>
        <p:nvSpPr>
          <p:cNvPr id="3" name="Espace réservé du contenu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Modifier les styles du texte du masque</a:t>
            </a:r>
          </a:p>
        </p:txBody>
      </p:sp>
      <p:sp>
        <p:nvSpPr>
          <p:cNvPr id="5" name="Espace réservé de la date 4"/>
          <p:cNvSpPr>
            <a:spLocks noGrp="1"/>
          </p:cNvSpPr>
          <p:nvPr>
            <p:ph type="dt" sz="half" idx="10"/>
          </p:nvPr>
        </p:nvSpPr>
        <p:spPr>
          <a:xfrm>
            <a:off x="628650" y="6356351"/>
            <a:ext cx="2057400" cy="365125"/>
          </a:xfrm>
          <a:prstGeom prst="rect">
            <a:avLst/>
          </a:prstGeom>
        </p:spPr>
        <p:txBody>
          <a:bodyPr/>
          <a:lstStyle/>
          <a:p>
            <a:fld id="{BDE0F48E-A11A-446B-89B5-7D713248D321}" type="datetime1">
              <a:rPr lang="fr-FR" smtClean="0"/>
              <a:t>22/04/2020</a:t>
            </a:fld>
            <a:endParaRPr lang="fr-FR"/>
          </a:p>
        </p:txBody>
      </p:sp>
      <p:sp>
        <p:nvSpPr>
          <p:cNvPr id="6" name="Espace réservé du pied de page 5"/>
          <p:cNvSpPr>
            <a:spLocks noGrp="1"/>
          </p:cNvSpPr>
          <p:nvPr>
            <p:ph type="ftr" sz="quarter" idx="11"/>
          </p:nvPr>
        </p:nvSpPr>
        <p:spPr>
          <a:xfrm>
            <a:off x="3028950" y="6356351"/>
            <a:ext cx="3086100" cy="365125"/>
          </a:xfrm>
          <a:prstGeom prst="rect">
            <a:avLst/>
          </a:prstGeom>
        </p:spPr>
        <p:txBody>
          <a:bodyPr/>
          <a:lstStyle/>
          <a:p>
            <a:r>
              <a:rPr lang="fr-FR" smtClean="0"/>
              <a:t>DIU 2019</a:t>
            </a:r>
            <a:endParaRPr lang="fr-FR"/>
          </a:p>
        </p:txBody>
      </p:sp>
      <p:sp>
        <p:nvSpPr>
          <p:cNvPr id="7" name="Espace réservé du numéro de diapositive 6"/>
          <p:cNvSpPr>
            <a:spLocks noGrp="1"/>
          </p:cNvSpPr>
          <p:nvPr>
            <p:ph type="sldNum" sz="quarter" idx="12"/>
          </p:nvPr>
        </p:nvSpPr>
        <p:spPr/>
        <p:txBody>
          <a:bodyPr/>
          <a:lstStyle/>
          <a:p>
            <a:fld id="{629C58E0-5633-4184-89BC-B4001FC3C0A0}" type="slidenum">
              <a:rPr lang="fr-FR" smtClean="0"/>
              <a:t>‹N°›</a:t>
            </a:fld>
            <a:endParaRPr lang="fr-FR"/>
          </a:p>
        </p:txBody>
      </p:sp>
    </p:spTree>
    <p:extLst>
      <p:ext uri="{BB962C8B-B14F-4D97-AF65-F5344CB8AC3E}">
        <p14:creationId xmlns:p14="http://schemas.microsoft.com/office/powerpoint/2010/main" val="916501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2400"/>
            </a:lvl1pPr>
          </a:lstStyle>
          <a:p>
            <a:r>
              <a:rPr lang="fr-FR" smtClean="0"/>
              <a:t>Modifiez le style du titre</a:t>
            </a:r>
            <a:endParaRPr lang="fr-FR"/>
          </a:p>
        </p:txBody>
      </p:sp>
      <p:sp>
        <p:nvSpPr>
          <p:cNvPr id="3" name="Espace réservé pour une image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r-FR"/>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Modifier les styles du texte du masque</a:t>
            </a:r>
          </a:p>
        </p:txBody>
      </p:sp>
      <p:sp>
        <p:nvSpPr>
          <p:cNvPr id="5" name="Espace réservé de la date 4"/>
          <p:cNvSpPr>
            <a:spLocks noGrp="1"/>
          </p:cNvSpPr>
          <p:nvPr>
            <p:ph type="dt" sz="half" idx="10"/>
          </p:nvPr>
        </p:nvSpPr>
        <p:spPr>
          <a:xfrm>
            <a:off x="628650" y="6356351"/>
            <a:ext cx="2057400" cy="365125"/>
          </a:xfrm>
          <a:prstGeom prst="rect">
            <a:avLst/>
          </a:prstGeom>
        </p:spPr>
        <p:txBody>
          <a:bodyPr/>
          <a:lstStyle/>
          <a:p>
            <a:fld id="{23160BAD-9FD9-40FA-A22F-797CCB692651}" type="datetime1">
              <a:rPr lang="fr-FR" smtClean="0"/>
              <a:t>22/04/2020</a:t>
            </a:fld>
            <a:endParaRPr lang="fr-FR"/>
          </a:p>
        </p:txBody>
      </p:sp>
      <p:sp>
        <p:nvSpPr>
          <p:cNvPr id="6" name="Espace réservé du pied de page 5"/>
          <p:cNvSpPr>
            <a:spLocks noGrp="1"/>
          </p:cNvSpPr>
          <p:nvPr>
            <p:ph type="ftr" sz="quarter" idx="11"/>
          </p:nvPr>
        </p:nvSpPr>
        <p:spPr>
          <a:xfrm>
            <a:off x="3028950" y="6356351"/>
            <a:ext cx="3086100" cy="365125"/>
          </a:xfrm>
          <a:prstGeom prst="rect">
            <a:avLst/>
          </a:prstGeom>
        </p:spPr>
        <p:txBody>
          <a:bodyPr/>
          <a:lstStyle/>
          <a:p>
            <a:r>
              <a:rPr lang="fr-FR" smtClean="0"/>
              <a:t>DIU 2019</a:t>
            </a:r>
            <a:endParaRPr lang="fr-FR"/>
          </a:p>
        </p:txBody>
      </p:sp>
      <p:sp>
        <p:nvSpPr>
          <p:cNvPr id="7" name="Espace réservé du numéro de diapositive 6"/>
          <p:cNvSpPr>
            <a:spLocks noGrp="1"/>
          </p:cNvSpPr>
          <p:nvPr>
            <p:ph type="sldNum" sz="quarter" idx="12"/>
          </p:nvPr>
        </p:nvSpPr>
        <p:spPr/>
        <p:txBody>
          <a:bodyPr/>
          <a:lstStyle/>
          <a:p>
            <a:fld id="{629C58E0-5633-4184-89BC-B4001FC3C0A0}" type="slidenum">
              <a:rPr lang="fr-FR" smtClean="0"/>
              <a:t>‹N°›</a:t>
            </a:fld>
            <a:endParaRPr lang="fr-FR"/>
          </a:p>
        </p:txBody>
      </p:sp>
    </p:spTree>
    <p:extLst>
      <p:ext uri="{BB962C8B-B14F-4D97-AF65-F5344CB8AC3E}">
        <p14:creationId xmlns:p14="http://schemas.microsoft.com/office/powerpoint/2010/main" val="24019702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numéro de diapositive 5"/>
          <p:cNvSpPr>
            <a:spLocks noGrp="1"/>
          </p:cNvSpPr>
          <p:nvPr>
            <p:ph type="sldNum" sz="quarter" idx="4"/>
          </p:nvPr>
        </p:nvSpPr>
        <p:spPr>
          <a:xfrm>
            <a:off x="7559898" y="6524403"/>
            <a:ext cx="526213" cy="365125"/>
          </a:xfrm>
          <a:prstGeom prst="rect">
            <a:avLst/>
          </a:prstGeom>
        </p:spPr>
        <p:txBody>
          <a:bodyPr vert="horz" lIns="91440" tIns="45720" rIns="91440" bIns="45720" rtlCol="0" anchor="ctr"/>
          <a:lstStyle>
            <a:lvl1pPr algn="r">
              <a:defRPr sz="1400">
                <a:solidFill>
                  <a:srgbClr val="FF0000"/>
                </a:solidFill>
              </a:defRPr>
            </a:lvl1pPr>
          </a:lstStyle>
          <a:p>
            <a:fld id="{629C58E0-5633-4184-89BC-B4001FC3C0A0}" type="slidenum">
              <a:rPr lang="fr-FR" smtClean="0"/>
              <a:pPr/>
              <a:t>‹N°›</a:t>
            </a:fld>
            <a:endParaRPr lang="fr-FR"/>
          </a:p>
        </p:txBody>
      </p:sp>
      <p:pic>
        <p:nvPicPr>
          <p:cNvPr id="7" name="Picture 198"/>
          <p:cNvPicPr>
            <a:picLocks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431141" y="6375177"/>
            <a:ext cx="712859"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Objet 7"/>
          <p:cNvGraphicFramePr>
            <a:graphicFrameLocks noChangeAspect="1"/>
          </p:cNvGraphicFramePr>
          <p:nvPr userDrawn="1">
            <p:extLst>
              <p:ext uri="{D42A27DB-BD31-4B8C-83A1-F6EECF244321}">
                <p14:modId xmlns:p14="http://schemas.microsoft.com/office/powerpoint/2010/main" val="709875057"/>
              </p:ext>
            </p:extLst>
          </p:nvPr>
        </p:nvGraphicFramePr>
        <p:xfrm>
          <a:off x="8086112" y="6420299"/>
          <a:ext cx="345029" cy="437701"/>
        </p:xfrm>
        <a:graphic>
          <a:graphicData uri="http://schemas.openxmlformats.org/presentationml/2006/ole">
            <mc:AlternateContent xmlns:mc="http://schemas.openxmlformats.org/markup-compatibility/2006">
              <mc:Choice xmlns:v="urn:schemas-microsoft-com:vml" Requires="v">
                <p:oleObj spid="_x0000_s1078" name="Image bitmap" r:id="rId15" imgW="2085714" imgH="1961905" progId="PBrush">
                  <p:embed/>
                </p:oleObj>
              </mc:Choice>
              <mc:Fallback>
                <p:oleObj name="Image bitmap" r:id="rId15" imgW="2085714" imgH="1961905" progId="PBrush">
                  <p:embed/>
                  <p:pic>
                    <p:nvPicPr>
                      <p:cNvPr id="10" name="Objet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086112" y="6420299"/>
                        <a:ext cx="345029" cy="437701"/>
                      </a:xfrm>
                      <a:prstGeom prst="rect">
                        <a:avLst/>
                      </a:prstGeom>
                      <a:noFill/>
                      <a:ln>
                        <a:noFill/>
                      </a:ln>
                      <a:effectLst/>
                    </p:spPr>
                  </p:pic>
                </p:oleObj>
              </mc:Fallback>
            </mc:AlternateContent>
          </a:graphicData>
        </a:graphic>
      </p:graphicFrame>
      <p:sp>
        <p:nvSpPr>
          <p:cNvPr id="10" name="ZoneTexte 9"/>
          <p:cNvSpPr txBox="1"/>
          <p:nvPr userDrawn="1"/>
        </p:nvSpPr>
        <p:spPr>
          <a:xfrm>
            <a:off x="0" y="6413242"/>
            <a:ext cx="1674252" cy="444758"/>
          </a:xfrm>
          <a:prstGeom prst="rect">
            <a:avLst/>
          </a:prstGeom>
          <a:noFill/>
          <a:ln>
            <a:noFill/>
          </a:ln>
        </p:spPr>
        <p:txBody>
          <a:bodyPr wrap="square" lIns="90000" tIns="45000" rIns="90000" bIns="45000" anchorCtr="0" compatLnSpc="0">
            <a:spAutoFit/>
          </a:bodyPr>
          <a:lstStyle/>
          <a:p>
            <a:pPr marL="0" marR="0" lvl="0" indent="0" algn="ctr" hangingPunct="0">
              <a:lnSpc>
                <a:spcPct val="100000"/>
              </a:lnSpc>
              <a:spcBef>
                <a:spcPts val="0"/>
              </a:spcBef>
              <a:spcAft>
                <a:spcPts val="0"/>
              </a:spcAft>
              <a:buNone/>
              <a:tabLst/>
              <a:defRPr sz="6400">
                <a:highlight>
                  <a:scrgbClr r="0" g="0" b="0">
                    <a:alpha val="0"/>
                  </a:scrgbClr>
                </a:highlight>
              </a:defRPr>
            </a:pPr>
            <a:r>
              <a:rPr lang="fr-FR" sz="2400" b="0" i="0" u="none" strike="noStrike" kern="1200" dirty="0">
                <a:ln w="0">
                  <a:solidFill>
                    <a:srgbClr val="00BFFF"/>
                  </a:solidFill>
                  <a:prstDash val="solid"/>
                </a:ln>
                <a:noFill/>
                <a:highlight>
                  <a:scrgbClr r="0" g="0" b="0">
                    <a:alpha val="0"/>
                  </a:scrgbClr>
                </a:highlight>
                <a:latin typeface="Source Code Pro" pitchFamily="18"/>
                <a:ea typeface="Tahoma" pitchFamily="2"/>
                <a:cs typeface="Tahoma" pitchFamily="2"/>
              </a:rPr>
              <a:t>DIU – </a:t>
            </a:r>
            <a:r>
              <a:rPr lang="fr-FR" sz="2400" b="0" i="0" u="none" strike="noStrike" kern="1200" dirty="0" smtClean="0">
                <a:ln w="0">
                  <a:solidFill>
                    <a:srgbClr val="00BFFF"/>
                  </a:solidFill>
                  <a:prstDash val="solid"/>
                </a:ln>
                <a:noFill/>
                <a:highlight>
                  <a:scrgbClr r="0" g="0" b="0">
                    <a:alpha val="0"/>
                  </a:scrgbClr>
                </a:highlight>
                <a:latin typeface="Source Code Pro" pitchFamily="18"/>
                <a:ea typeface="Tahoma" pitchFamily="2"/>
                <a:cs typeface="Tahoma" pitchFamily="2"/>
              </a:rPr>
              <a:t>EIL</a:t>
            </a:r>
            <a:endParaRPr lang="fr-FR" sz="2400" b="0" i="0" u="none" strike="noStrike" kern="1200" dirty="0">
              <a:ln w="0">
                <a:solidFill>
                  <a:srgbClr val="00BFFF"/>
                </a:solidFill>
                <a:prstDash val="solid"/>
              </a:ln>
              <a:noFill/>
              <a:highlight>
                <a:scrgbClr r="0" g="0" b="0">
                  <a:alpha val="0"/>
                </a:scrgbClr>
              </a:highlight>
              <a:latin typeface="Source Code Pro" pitchFamily="18"/>
              <a:ea typeface="Tahoma" pitchFamily="2"/>
              <a:cs typeface="Tahoma" pitchFamily="2"/>
            </a:endParaRPr>
          </a:p>
        </p:txBody>
      </p:sp>
      <p:sp>
        <p:nvSpPr>
          <p:cNvPr id="4" name="ZoneTexte 3"/>
          <p:cNvSpPr txBox="1"/>
          <p:nvPr userDrawn="1"/>
        </p:nvSpPr>
        <p:spPr>
          <a:xfrm>
            <a:off x="8389865" y="6643983"/>
            <a:ext cx="795411" cy="276999"/>
          </a:xfrm>
          <a:prstGeom prst="rect">
            <a:avLst/>
          </a:prstGeom>
          <a:noFill/>
        </p:spPr>
        <p:txBody>
          <a:bodyPr wrap="none" rtlCol="0">
            <a:spAutoFit/>
          </a:bodyPr>
          <a:lstStyle/>
          <a:p>
            <a:r>
              <a:rPr lang="fr-FR" sz="1200" dirty="0" smtClean="0"/>
              <a:t>cdlh 2020</a:t>
            </a:r>
            <a:endParaRPr lang="fr-FR" sz="1200" dirty="0"/>
          </a:p>
        </p:txBody>
      </p:sp>
    </p:spTree>
    <p:extLst>
      <p:ext uri="{BB962C8B-B14F-4D97-AF65-F5344CB8AC3E}">
        <p14:creationId xmlns:p14="http://schemas.microsoft.com/office/powerpoint/2010/main" val="16847433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books.google.fr/books?id=Aab_kiv_DwMC&amp;hl&amp;pg=PA39#v=onepage&amp;q&amp;f=false" TargetMode="External"/><Relationship Id="rId2" Type="http://schemas.openxmlformats.org/officeDocument/2006/relationships/hyperlink" Target="https://fr.wikipedia.org/wiki/Computing_machinery_and_intelligence" TargetMode="Externa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s://interstices.info/comment-fonctionne-une-machine-de-turing/" TargetMode="External"/><Relationship Id="rId4" Type="http://schemas.openxmlformats.org/officeDocument/2006/relationships/hyperlink" Target="https://videotheque.cnrs.fr/index.php?id_doc=3001&amp;urlaction=doc"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9.webp"/><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0.webp"/><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hyperlink" Target="https://fr.wikipedia.org/wiki/Calculateur_analogique"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017431" y="1141635"/>
            <a:ext cx="7752590" cy="2387600"/>
          </a:xfrm>
        </p:spPr>
        <p:txBody>
          <a:bodyPr/>
          <a:lstStyle/>
          <a:p>
            <a:r>
              <a:rPr lang="fr-FR" dirty="0" smtClean="0"/>
              <a:t>Notes de cours d’Algorithmique : les barrières de </a:t>
            </a:r>
            <a:r>
              <a:rPr lang="fr-FR" dirty="0" smtClean="0"/>
              <a:t>l’informatique.</a:t>
            </a:r>
            <a:br>
              <a:rPr lang="fr-FR" dirty="0" smtClean="0"/>
            </a:br>
            <a:r>
              <a:rPr lang="fr-FR" dirty="0" smtClean="0"/>
              <a:t>La calculabilité</a:t>
            </a:r>
            <a:endParaRPr lang="fr-FR" dirty="0"/>
          </a:p>
        </p:txBody>
      </p:sp>
      <p:sp>
        <p:nvSpPr>
          <p:cNvPr id="3" name="Sous-titre 2"/>
          <p:cNvSpPr>
            <a:spLocks noGrp="1"/>
          </p:cNvSpPr>
          <p:nvPr>
            <p:ph type="subTitle" idx="1"/>
          </p:nvPr>
        </p:nvSpPr>
        <p:spPr/>
        <p:txBody>
          <a:bodyPr/>
          <a:lstStyle/>
          <a:p>
            <a:r>
              <a:rPr lang="fr-FR" dirty="0" smtClean="0"/>
              <a:t>Nantes, janvier 2020</a:t>
            </a:r>
            <a:endParaRPr lang="fr-FR" dirty="0"/>
          </a:p>
        </p:txBody>
      </p:sp>
      <p:sp>
        <p:nvSpPr>
          <p:cNvPr id="5" name="Espace réservé du numéro de diapositive 4"/>
          <p:cNvSpPr>
            <a:spLocks noGrp="1"/>
          </p:cNvSpPr>
          <p:nvPr>
            <p:ph type="sldNum" sz="quarter" idx="12"/>
          </p:nvPr>
        </p:nvSpPr>
        <p:spPr/>
        <p:txBody>
          <a:bodyPr/>
          <a:lstStyle/>
          <a:p>
            <a:fld id="{629C58E0-5633-4184-89BC-B4001FC3C0A0}" type="slidenum">
              <a:rPr lang="fr-FR" smtClean="0"/>
              <a:t>1</a:t>
            </a:fld>
            <a:endParaRPr lang="fr-FR"/>
          </a:p>
        </p:txBody>
      </p:sp>
      <p:sp>
        <p:nvSpPr>
          <p:cNvPr id="8" name="ZoneTexte 7"/>
          <p:cNvSpPr txBox="1"/>
          <p:nvPr/>
        </p:nvSpPr>
        <p:spPr>
          <a:xfrm>
            <a:off x="4814028" y="494986"/>
            <a:ext cx="3505745" cy="864617"/>
          </a:xfrm>
          <a:prstGeom prst="rect">
            <a:avLst/>
          </a:prstGeom>
          <a:noFill/>
          <a:ln>
            <a:noFill/>
          </a:ln>
        </p:spPr>
        <p:txBody>
          <a:bodyPr wrap="none" lIns="90000" tIns="45000" rIns="90000" bIns="45000" anchorCtr="0" compatLnSpc="0">
            <a:spAutoFit/>
          </a:bodyPr>
          <a:lstStyle/>
          <a:p>
            <a:pPr marL="0" marR="0" lvl="0" indent="0" algn="ctr" hangingPunct="0">
              <a:lnSpc>
                <a:spcPct val="100000"/>
              </a:lnSpc>
              <a:spcBef>
                <a:spcPts val="0"/>
              </a:spcBef>
              <a:spcAft>
                <a:spcPts val="0"/>
              </a:spcAft>
              <a:buNone/>
              <a:tabLst/>
              <a:defRPr sz="6400">
                <a:highlight>
                  <a:scrgbClr r="0" g="0" b="0">
                    <a:alpha val="0"/>
                  </a:scrgbClr>
                </a:highlight>
              </a:defRPr>
            </a:pPr>
            <a:r>
              <a:rPr lang="fr-FR" sz="4800" b="0" i="0" u="none" strike="noStrike" kern="1200" dirty="0">
                <a:ln w="0">
                  <a:solidFill>
                    <a:srgbClr val="00BFFF"/>
                  </a:solidFill>
                  <a:prstDash val="solid"/>
                </a:ln>
                <a:noFill/>
                <a:highlight>
                  <a:scrgbClr r="0" g="0" b="0">
                    <a:alpha val="0"/>
                  </a:scrgbClr>
                </a:highlight>
                <a:latin typeface="Source Code Pro" pitchFamily="18"/>
                <a:ea typeface="Tahoma" pitchFamily="2"/>
                <a:cs typeface="Tahoma" pitchFamily="2"/>
              </a:rPr>
              <a:t>DIU – </a:t>
            </a:r>
            <a:r>
              <a:rPr lang="fr-FR" sz="4800" b="0" i="0" u="none" strike="noStrike" kern="1200" dirty="0" smtClean="0">
                <a:ln w="0">
                  <a:solidFill>
                    <a:srgbClr val="00BFFF"/>
                  </a:solidFill>
                  <a:prstDash val="solid"/>
                </a:ln>
                <a:noFill/>
                <a:highlight>
                  <a:scrgbClr r="0" g="0" b="0">
                    <a:alpha val="0"/>
                  </a:scrgbClr>
                </a:highlight>
                <a:latin typeface="Source Code Pro" pitchFamily="18"/>
                <a:ea typeface="Tahoma" pitchFamily="2"/>
                <a:cs typeface="Tahoma" pitchFamily="2"/>
              </a:rPr>
              <a:t>EIL</a:t>
            </a:r>
            <a:endParaRPr lang="fr-FR" sz="4800" b="0" i="0" u="none" strike="noStrike" kern="1200" dirty="0">
              <a:ln w="0">
                <a:solidFill>
                  <a:srgbClr val="00BFFF"/>
                </a:solidFill>
                <a:prstDash val="solid"/>
              </a:ln>
              <a:noFill/>
              <a:highlight>
                <a:scrgbClr r="0" g="0" b="0">
                  <a:alpha val="0"/>
                </a:scrgbClr>
              </a:highlight>
              <a:latin typeface="Source Code Pro" pitchFamily="18"/>
              <a:ea typeface="Tahoma" pitchFamily="2"/>
              <a:cs typeface="Tahoma" pitchFamily="2"/>
            </a:endParaRPr>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1582" y="4175884"/>
            <a:ext cx="2857500" cy="1600200"/>
          </a:xfrm>
          <a:prstGeom prst="rect">
            <a:avLst/>
          </a:prstGeom>
        </p:spPr>
      </p:pic>
    </p:spTree>
    <p:extLst>
      <p:ext uri="{BB962C8B-B14F-4D97-AF65-F5344CB8AC3E}">
        <p14:creationId xmlns:p14="http://schemas.microsoft.com/office/powerpoint/2010/main" val="28770270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re 1"/>
              <p:cNvSpPr>
                <a:spLocks noGrp="1"/>
              </p:cNvSpPr>
              <p:nvPr>
                <p:ph type="title"/>
              </p:nvPr>
            </p:nvSpPr>
            <p:spPr/>
            <p:txBody>
              <a:bodyPr/>
              <a:lstStyle/>
              <a:p>
                <a:r>
                  <a:rPr lang="fr-FR" dirty="0" smtClean="0"/>
                  <a:t>Passons à </a:t>
                </a:r>
                <a14:m>
                  <m:oMath xmlns:m="http://schemas.openxmlformats.org/officeDocument/2006/math">
                    <m:sSup>
                      <m:sSupPr>
                        <m:ctrlPr>
                          <a:rPr lang="en-GB" altLang="fr-FR" sz="3600" i="1">
                            <a:latin typeface="Cambria Math" panose="02040503050406030204" pitchFamily="18" charset="0"/>
                            <a:ea typeface="Cambria Math" panose="02040503050406030204" pitchFamily="18" charset="0"/>
                            <a:sym typeface="Symbol" panose="05050102010706020507" pitchFamily="18" charset="2"/>
                          </a:rPr>
                        </m:ctrlPr>
                      </m:sSupPr>
                      <m:e>
                        <m:r>
                          <a:rPr lang="fr-FR" altLang="fr-FR" sz="3600" i="1">
                            <a:latin typeface="Cambria Math" panose="02040503050406030204" pitchFamily="18" charset="0"/>
                            <a:ea typeface="Cambria Math" panose="02040503050406030204" pitchFamily="18" charset="0"/>
                            <a:sym typeface="Symbol" panose="05050102010706020507" pitchFamily="18" charset="2"/>
                          </a:rPr>
                          <m:t>2</m:t>
                        </m:r>
                      </m:e>
                      <m:sup>
                        <m:r>
                          <a:rPr lang="en-GB" altLang="fr-FR" sz="3600" i="1">
                            <a:latin typeface="Cambria Math" panose="02040503050406030204" pitchFamily="18" charset="0"/>
                            <a:ea typeface="Cambria Math" panose="02040503050406030204" pitchFamily="18" charset="0"/>
                            <a:sym typeface="Symbol" panose="05050102010706020507" pitchFamily="18" charset="2"/>
                          </a:rPr>
                          <m:t>ℕ</m:t>
                        </m:r>
                      </m:sup>
                    </m:sSup>
                  </m:oMath>
                </a14:m>
                <a:endParaRPr lang="fr-FR" baseline="30000" dirty="0"/>
              </a:p>
            </p:txBody>
          </p:sp>
        </mc:Choice>
        <mc:Fallback xmlns="">
          <p:sp>
            <p:nvSpPr>
              <p:cNvPr id="2" name="Titre 1"/>
              <p:cNvSpPr>
                <a:spLocks noGrp="1" noRot="1" noChangeAspect="1" noMove="1" noResize="1" noEditPoints="1" noAdjustHandles="1" noChangeArrowheads="1" noChangeShapeType="1" noTextEdit="1"/>
              </p:cNvSpPr>
              <p:nvPr>
                <p:ph type="title"/>
              </p:nvPr>
            </p:nvSpPr>
            <p:spPr>
              <a:blipFill>
                <a:blip r:embed="rId2"/>
                <a:stretch>
                  <a:fillRect l="-2087"/>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 name="Espace réservé du contenu 2"/>
              <p:cNvSpPr>
                <a:spLocks noGrp="1"/>
              </p:cNvSpPr>
              <p:nvPr>
                <p:ph idx="1"/>
              </p:nvPr>
            </p:nvSpPr>
            <p:spPr/>
            <p:txBody>
              <a:bodyPr/>
              <a:lstStyle/>
              <a:p>
                <a:r>
                  <a:rPr lang="fr-FR" dirty="0"/>
                  <a:t>Considérons maintenant </a:t>
                </a:r>
                <a14:m>
                  <m:oMath xmlns:m="http://schemas.openxmlformats.org/officeDocument/2006/math">
                    <m:sSup>
                      <m:sSupPr>
                        <m:ctrlPr>
                          <a:rPr lang="en-GB" altLang="fr-FR" sz="2400" i="1">
                            <a:latin typeface="Cambria Math" panose="02040503050406030204" pitchFamily="18" charset="0"/>
                            <a:ea typeface="Cambria Math" panose="02040503050406030204" pitchFamily="18" charset="0"/>
                            <a:sym typeface="Symbol" panose="05050102010706020507" pitchFamily="18" charset="2"/>
                          </a:rPr>
                        </m:ctrlPr>
                      </m:sSupPr>
                      <m:e>
                        <m:r>
                          <a:rPr lang="fr-FR" altLang="fr-FR" sz="2400" i="1">
                            <a:latin typeface="Cambria Math" panose="02040503050406030204" pitchFamily="18" charset="0"/>
                            <a:ea typeface="Cambria Math" panose="02040503050406030204" pitchFamily="18" charset="0"/>
                            <a:sym typeface="Symbol" panose="05050102010706020507" pitchFamily="18" charset="2"/>
                          </a:rPr>
                          <m:t>2</m:t>
                        </m:r>
                      </m:e>
                      <m:sup>
                        <m:r>
                          <a:rPr lang="en-GB" altLang="fr-FR" sz="2400" i="1">
                            <a:latin typeface="Cambria Math" panose="02040503050406030204" pitchFamily="18" charset="0"/>
                            <a:ea typeface="Cambria Math" panose="02040503050406030204" pitchFamily="18" charset="0"/>
                            <a:sym typeface="Symbol" panose="05050102010706020507" pitchFamily="18" charset="2"/>
                          </a:rPr>
                          <m:t>ℕ</m:t>
                        </m:r>
                      </m:sup>
                    </m:sSup>
                  </m:oMath>
                </a14:m>
                <a:r>
                  <a:rPr lang="fr-FR" dirty="0" smtClean="0"/>
                  <a:t>, </a:t>
                </a:r>
                <a:r>
                  <a:rPr lang="fr-FR" dirty="0"/>
                  <a:t>l’ensemble des parties de </a:t>
                </a:r>
                <a14:m>
                  <m:oMath xmlns:m="http://schemas.openxmlformats.org/officeDocument/2006/math">
                    <m:r>
                      <a:rPr lang="en-GB" altLang="fr-FR" sz="2000" i="1">
                        <a:latin typeface="Cambria Math" panose="02040503050406030204" pitchFamily="18" charset="0"/>
                        <a:ea typeface="Cambria Math" panose="02040503050406030204" pitchFamily="18" charset="0"/>
                        <a:sym typeface="Symbol" panose="05050102010706020507" pitchFamily="18" charset="2"/>
                      </a:rPr>
                      <m:t>ℕ</m:t>
                    </m:r>
                  </m:oMath>
                </a14:m>
                <a:endParaRPr lang="fr-FR" dirty="0" smtClean="0"/>
              </a:p>
              <a:p>
                <a:r>
                  <a:rPr lang="fr-FR" dirty="0" err="1"/>
                  <a:t>A-t-il</a:t>
                </a:r>
                <a:r>
                  <a:rPr lang="fr-FR" dirty="0"/>
                  <a:t> la même cardinalité que </a:t>
                </a:r>
                <a14:m>
                  <m:oMath xmlns:m="http://schemas.openxmlformats.org/officeDocument/2006/math">
                    <m:r>
                      <a:rPr lang="en-GB" altLang="fr-FR" sz="2000" i="1">
                        <a:latin typeface="Cambria Math" panose="02040503050406030204" pitchFamily="18" charset="0"/>
                        <a:ea typeface="Cambria Math" panose="02040503050406030204" pitchFamily="18" charset="0"/>
                        <a:sym typeface="Symbol" panose="05050102010706020507" pitchFamily="18" charset="2"/>
                      </a:rPr>
                      <m:t>ℕ</m:t>
                    </m:r>
                  </m:oMath>
                </a14:m>
                <a:r>
                  <a:rPr lang="fr-FR" dirty="0"/>
                  <a:t> ?</a:t>
                </a:r>
              </a:p>
              <a:p>
                <a:r>
                  <a:rPr lang="fr-FR" dirty="0"/>
                  <a:t>Non.</a:t>
                </a:r>
              </a:p>
              <a:p>
                <a:r>
                  <a:rPr lang="fr-FR" dirty="0">
                    <a:solidFill>
                      <a:srgbClr val="FF0000"/>
                    </a:solidFill>
                  </a:rPr>
                  <a:t>Preuve par </a:t>
                </a:r>
                <a:r>
                  <a:rPr lang="fr-FR" dirty="0" smtClean="0">
                    <a:solidFill>
                      <a:srgbClr val="FF0000"/>
                    </a:solidFill>
                  </a:rPr>
                  <a:t>l’absurde</a:t>
                </a:r>
                <a:endParaRPr lang="fr-FR"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blipFill>
                <a:blip r:embed="rId3"/>
                <a:stretch>
                  <a:fillRect l="-773" t="-560"/>
                </a:stretch>
              </a:blipFill>
            </p:spPr>
            <p:txBody>
              <a:bodyPr/>
              <a:lstStyle/>
              <a:p>
                <a:r>
                  <a:rPr lang="fr-FR">
                    <a:noFill/>
                  </a:rPr>
                  <a:t> </a:t>
                </a:r>
              </a:p>
            </p:txBody>
          </p:sp>
        </mc:Fallback>
      </mc:AlternateContent>
      <p:sp>
        <p:nvSpPr>
          <p:cNvPr id="4" name="Espace réservé du numéro de diapositive 3"/>
          <p:cNvSpPr>
            <a:spLocks noGrp="1"/>
          </p:cNvSpPr>
          <p:nvPr>
            <p:ph type="sldNum" sz="quarter" idx="12"/>
          </p:nvPr>
        </p:nvSpPr>
        <p:spPr/>
        <p:txBody>
          <a:bodyPr/>
          <a:lstStyle/>
          <a:p>
            <a:fld id="{629C58E0-5633-4184-89BC-B4001FC3C0A0}" type="slidenum">
              <a:rPr lang="fr-FR" smtClean="0"/>
              <a:t>10</a:t>
            </a:fld>
            <a:endParaRPr lang="fr-FR"/>
          </a:p>
        </p:txBody>
      </p:sp>
    </p:spTree>
    <p:extLst>
      <p:ext uri="{BB962C8B-B14F-4D97-AF65-F5344CB8AC3E}">
        <p14:creationId xmlns:p14="http://schemas.microsoft.com/office/powerpoint/2010/main" val="23423983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Preuve par l’absurde (parenthèse pour les non mathématiciens)</a:t>
            </a:r>
            <a:endParaRPr lang="fr-FR" dirty="0"/>
          </a:p>
        </p:txBody>
      </p:sp>
      <p:sp>
        <p:nvSpPr>
          <p:cNvPr id="3" name="Espace réservé du contenu 2"/>
          <p:cNvSpPr>
            <a:spLocks noGrp="1"/>
          </p:cNvSpPr>
          <p:nvPr>
            <p:ph idx="1"/>
          </p:nvPr>
        </p:nvSpPr>
        <p:spPr/>
        <p:txBody>
          <a:bodyPr/>
          <a:lstStyle/>
          <a:p>
            <a:r>
              <a:rPr lang="fr-FR" dirty="0" smtClean="0"/>
              <a:t>Une preuve par l’absurde se fait de la façon suivante</a:t>
            </a:r>
          </a:p>
          <a:p>
            <a:pPr marL="457200" indent="-457200">
              <a:buFont typeface="+mj-lt"/>
              <a:buAutoNum type="arabicPeriod"/>
            </a:pPr>
            <a:r>
              <a:rPr lang="fr-FR" dirty="0" smtClean="0"/>
              <a:t>On émet une hypothèse (qu’on aimerait réfuter) H</a:t>
            </a:r>
          </a:p>
          <a:p>
            <a:pPr marL="457200" indent="-457200">
              <a:buFont typeface="+mj-lt"/>
              <a:buAutoNum type="arabicPeriod"/>
            </a:pPr>
            <a:r>
              <a:rPr lang="fr-FR" dirty="0" smtClean="0"/>
              <a:t>On va suivre des implications logiques (le </a:t>
            </a:r>
            <a:r>
              <a:rPr lang="fr-FR" i="1" dirty="0" smtClean="0"/>
              <a:t>modus </a:t>
            </a:r>
            <a:r>
              <a:rPr lang="fr-FR" i="1" dirty="0" err="1" smtClean="0"/>
              <a:t>ponens</a:t>
            </a:r>
            <a:r>
              <a:rPr lang="fr-FR" dirty="0" smtClean="0"/>
              <a:t>) pour passer de proposition en proposition jusqu’à une conclusion.</a:t>
            </a:r>
          </a:p>
          <a:p>
            <a:pPr marL="457200" indent="-457200">
              <a:buFont typeface="+mj-lt"/>
              <a:buAutoNum type="arabicPeriod"/>
            </a:pPr>
            <a:r>
              <a:rPr lang="fr-FR" dirty="0" smtClean="0"/>
              <a:t>H</a:t>
            </a:r>
            <a:r>
              <a:rPr lang="fr-FR" dirty="0" smtClean="0">
                <a:sym typeface="Symbol" panose="05050102010706020507" pitchFamily="18" charset="2"/>
              </a:rPr>
              <a:t>P</a:t>
            </a:r>
            <a:r>
              <a:rPr lang="fr-FR" baseline="-25000" dirty="0" smtClean="0">
                <a:sym typeface="Symbol" panose="05050102010706020507" pitchFamily="18" charset="2"/>
              </a:rPr>
              <a:t>1</a:t>
            </a:r>
            <a:r>
              <a:rPr lang="fr-FR" dirty="0">
                <a:sym typeface="Symbol" panose="05050102010706020507" pitchFamily="18" charset="2"/>
              </a:rPr>
              <a:t> </a:t>
            </a:r>
            <a:r>
              <a:rPr lang="fr-FR" dirty="0" smtClean="0">
                <a:sym typeface="Symbol" panose="05050102010706020507" pitchFamily="18" charset="2"/>
              </a:rPr>
              <a:t>P</a:t>
            </a:r>
            <a:r>
              <a:rPr lang="fr-FR" baseline="-25000" dirty="0">
                <a:sym typeface="Symbol" panose="05050102010706020507" pitchFamily="18" charset="2"/>
              </a:rPr>
              <a:t>2</a:t>
            </a:r>
            <a:r>
              <a:rPr lang="fr-FR" dirty="0" smtClean="0">
                <a:sym typeface="Symbol" panose="05050102010706020507" pitchFamily="18" charset="2"/>
              </a:rPr>
              <a:t> … </a:t>
            </a:r>
            <a:r>
              <a:rPr lang="fr-FR" dirty="0">
                <a:sym typeface="Symbol" panose="05050102010706020507" pitchFamily="18" charset="2"/>
              </a:rPr>
              <a:t></a:t>
            </a:r>
            <a:r>
              <a:rPr lang="fr-FR" dirty="0" err="1" smtClean="0">
                <a:sym typeface="Symbol" panose="05050102010706020507" pitchFamily="18" charset="2"/>
              </a:rPr>
              <a:t>P</a:t>
            </a:r>
            <a:r>
              <a:rPr lang="fr-FR" i="1" baseline="-25000" dirty="0" err="1" smtClean="0">
                <a:sym typeface="Symbol" panose="05050102010706020507" pitchFamily="18" charset="2"/>
              </a:rPr>
              <a:t>n</a:t>
            </a:r>
            <a:r>
              <a:rPr lang="fr-FR" dirty="0" smtClean="0">
                <a:sym typeface="Symbol" panose="05050102010706020507" pitchFamily="18" charset="2"/>
              </a:rPr>
              <a:t> C</a:t>
            </a:r>
          </a:p>
          <a:p>
            <a:pPr marL="457200" indent="-457200">
              <a:buFont typeface="+mj-lt"/>
              <a:buAutoNum type="arabicPeriod"/>
            </a:pPr>
            <a:r>
              <a:rPr lang="fr-FR" dirty="0" smtClean="0">
                <a:sym typeface="Symbol" panose="05050102010706020507" pitchFamily="18" charset="2"/>
              </a:rPr>
              <a:t>Si la conclusion est fausse ou entraine une contradiction (absurde), il en résulte que </a:t>
            </a:r>
            <a:r>
              <a:rPr lang="fr-FR" dirty="0" err="1" smtClean="0">
                <a:sym typeface="Symbol" panose="05050102010706020507" pitchFamily="18" charset="2"/>
              </a:rPr>
              <a:t>P</a:t>
            </a:r>
            <a:r>
              <a:rPr lang="fr-FR" i="1" baseline="-25000" dirty="0" err="1" smtClean="0">
                <a:sym typeface="Symbol" panose="05050102010706020507" pitchFamily="18" charset="2"/>
              </a:rPr>
              <a:t>n</a:t>
            </a:r>
            <a:r>
              <a:rPr lang="fr-FR" baseline="-25000" dirty="0" smtClean="0">
                <a:sym typeface="Symbol" panose="05050102010706020507" pitchFamily="18" charset="2"/>
              </a:rPr>
              <a:t> </a:t>
            </a:r>
            <a:r>
              <a:rPr lang="fr-FR" dirty="0" smtClean="0">
                <a:sym typeface="Symbol" panose="05050102010706020507" pitchFamily="18" charset="2"/>
              </a:rPr>
              <a:t>est fausse aussi. Et de proche en proche P</a:t>
            </a:r>
            <a:r>
              <a:rPr lang="fr-FR" i="1" baseline="-25000" dirty="0" smtClean="0">
                <a:sym typeface="Symbol" panose="05050102010706020507" pitchFamily="18" charset="2"/>
              </a:rPr>
              <a:t>n</a:t>
            </a:r>
            <a:r>
              <a:rPr lang="fr-FR" baseline="-25000" dirty="0" smtClean="0">
                <a:sym typeface="Symbol" panose="05050102010706020507" pitchFamily="18" charset="2"/>
              </a:rPr>
              <a:t>-1</a:t>
            </a:r>
            <a:r>
              <a:rPr lang="fr-FR" dirty="0" smtClean="0">
                <a:sym typeface="Symbol" panose="05050102010706020507" pitchFamily="18" charset="2"/>
              </a:rPr>
              <a:t>,…., </a:t>
            </a:r>
            <a:r>
              <a:rPr lang="fr-FR" dirty="0">
                <a:sym typeface="Symbol" panose="05050102010706020507" pitchFamily="18" charset="2"/>
              </a:rPr>
              <a:t>P</a:t>
            </a:r>
            <a:r>
              <a:rPr lang="fr-FR" baseline="-25000" dirty="0">
                <a:sym typeface="Symbol" panose="05050102010706020507" pitchFamily="18" charset="2"/>
              </a:rPr>
              <a:t>1</a:t>
            </a:r>
            <a:r>
              <a:rPr lang="fr-FR" dirty="0" smtClean="0">
                <a:sym typeface="Symbol" panose="05050102010706020507" pitchFamily="18" charset="2"/>
              </a:rPr>
              <a:t> et enfin H.</a:t>
            </a:r>
          </a:p>
          <a:p>
            <a:r>
              <a:rPr lang="fr-FR" dirty="0" smtClean="0">
                <a:sym typeface="Symbol" panose="05050102010706020507" pitchFamily="18" charset="2"/>
              </a:rPr>
              <a:t>Note : c’est très compliqué de « comprendre » une preuve par l’absurde puisque justement on ne manipule que des arguments faux. </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11</a:t>
            </a:fld>
            <a:endParaRPr lang="fr-FR"/>
          </a:p>
        </p:txBody>
      </p:sp>
    </p:spTree>
    <p:extLst>
      <p:ext uri="{BB962C8B-B14F-4D97-AF65-F5344CB8AC3E}">
        <p14:creationId xmlns:p14="http://schemas.microsoft.com/office/powerpoint/2010/main" val="35989502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re 1"/>
              <p:cNvSpPr>
                <a:spLocks noGrp="1"/>
              </p:cNvSpPr>
              <p:nvPr>
                <p:ph type="title"/>
              </p:nvPr>
            </p:nvSpPr>
            <p:spPr/>
            <p:txBody>
              <a:bodyPr/>
              <a:lstStyle/>
              <a:p>
                <a:r>
                  <a:rPr lang="fr-FR" dirty="0" smtClean="0"/>
                  <a:t>Passons à </a:t>
                </a:r>
                <a14:m>
                  <m:oMath xmlns:m="http://schemas.openxmlformats.org/officeDocument/2006/math">
                    <m:sSup>
                      <m:sSupPr>
                        <m:ctrlPr>
                          <a:rPr lang="en-GB" altLang="fr-FR" sz="3600" i="1">
                            <a:latin typeface="Cambria Math" panose="02040503050406030204" pitchFamily="18" charset="0"/>
                            <a:ea typeface="Cambria Math" panose="02040503050406030204" pitchFamily="18" charset="0"/>
                            <a:sym typeface="Symbol" panose="05050102010706020507" pitchFamily="18" charset="2"/>
                          </a:rPr>
                        </m:ctrlPr>
                      </m:sSupPr>
                      <m:e>
                        <m:r>
                          <a:rPr lang="fr-FR" altLang="fr-FR" sz="3600" i="1">
                            <a:latin typeface="Cambria Math" panose="02040503050406030204" pitchFamily="18" charset="0"/>
                            <a:ea typeface="Cambria Math" panose="02040503050406030204" pitchFamily="18" charset="0"/>
                            <a:sym typeface="Symbol" panose="05050102010706020507" pitchFamily="18" charset="2"/>
                          </a:rPr>
                          <m:t>2</m:t>
                        </m:r>
                      </m:e>
                      <m:sup>
                        <m:r>
                          <a:rPr lang="en-GB" altLang="fr-FR" sz="3600" i="1">
                            <a:latin typeface="Cambria Math" panose="02040503050406030204" pitchFamily="18" charset="0"/>
                            <a:ea typeface="Cambria Math" panose="02040503050406030204" pitchFamily="18" charset="0"/>
                            <a:sym typeface="Symbol" panose="05050102010706020507" pitchFamily="18" charset="2"/>
                          </a:rPr>
                          <m:t>ℕ</m:t>
                        </m:r>
                      </m:sup>
                    </m:sSup>
                  </m:oMath>
                </a14:m>
                <a:endParaRPr lang="fr-FR" baseline="30000" dirty="0"/>
              </a:p>
            </p:txBody>
          </p:sp>
        </mc:Choice>
        <mc:Fallback xmlns="">
          <p:sp>
            <p:nvSpPr>
              <p:cNvPr id="2" name="Titre 1"/>
              <p:cNvSpPr>
                <a:spLocks noGrp="1" noRot="1" noChangeAspect="1" noMove="1" noResize="1" noEditPoints="1" noAdjustHandles="1" noChangeArrowheads="1" noChangeShapeType="1" noTextEdit="1"/>
              </p:cNvSpPr>
              <p:nvPr>
                <p:ph type="title"/>
              </p:nvPr>
            </p:nvSpPr>
            <p:spPr>
              <a:blipFill>
                <a:blip r:embed="rId2"/>
                <a:stretch>
                  <a:fillRect l="-2087"/>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 name="Espace réservé du contenu 2"/>
              <p:cNvSpPr>
                <a:spLocks noGrp="1"/>
              </p:cNvSpPr>
              <p:nvPr>
                <p:ph idx="1"/>
              </p:nvPr>
            </p:nvSpPr>
            <p:spPr/>
            <p:txBody>
              <a:bodyPr/>
              <a:lstStyle/>
              <a:p>
                <a:r>
                  <a:rPr lang="fr-FR" dirty="0" smtClean="0">
                    <a:solidFill>
                      <a:schemeClr val="bg1">
                        <a:lumMod val="65000"/>
                      </a:schemeClr>
                    </a:solidFill>
                  </a:rPr>
                  <a:t>Considérons maintenant </a:t>
                </a:r>
                <a14:m>
                  <m:oMath xmlns:m="http://schemas.openxmlformats.org/officeDocument/2006/math">
                    <m:sSup>
                      <m:sSupPr>
                        <m:ctrlPr>
                          <a:rPr lang="en-GB" altLang="fr-FR" sz="2400" i="1">
                            <a:solidFill>
                              <a:schemeClr val="bg1">
                                <a:lumMod val="65000"/>
                              </a:schemeClr>
                            </a:solidFill>
                            <a:latin typeface="Cambria Math" panose="02040503050406030204" pitchFamily="18" charset="0"/>
                            <a:ea typeface="Cambria Math" panose="02040503050406030204" pitchFamily="18" charset="0"/>
                            <a:sym typeface="Symbol" panose="05050102010706020507" pitchFamily="18" charset="2"/>
                          </a:rPr>
                        </m:ctrlPr>
                      </m:sSupPr>
                      <m:e>
                        <m:r>
                          <a:rPr lang="fr-FR" altLang="fr-FR" sz="2400" i="1">
                            <a:solidFill>
                              <a:schemeClr val="bg1">
                                <a:lumMod val="65000"/>
                              </a:schemeClr>
                            </a:solidFill>
                            <a:latin typeface="Cambria Math" panose="02040503050406030204" pitchFamily="18" charset="0"/>
                            <a:ea typeface="Cambria Math" panose="02040503050406030204" pitchFamily="18" charset="0"/>
                            <a:sym typeface="Symbol" panose="05050102010706020507" pitchFamily="18" charset="2"/>
                          </a:rPr>
                          <m:t>2</m:t>
                        </m:r>
                      </m:e>
                      <m:sup>
                        <m:r>
                          <a:rPr lang="en-GB" altLang="fr-FR" sz="2400" i="1">
                            <a:solidFill>
                              <a:schemeClr val="bg1">
                                <a:lumMod val="65000"/>
                              </a:schemeClr>
                            </a:solidFill>
                            <a:latin typeface="Cambria Math" panose="02040503050406030204" pitchFamily="18" charset="0"/>
                            <a:ea typeface="Cambria Math" panose="02040503050406030204" pitchFamily="18" charset="0"/>
                            <a:sym typeface="Symbol" panose="05050102010706020507" pitchFamily="18" charset="2"/>
                          </a:rPr>
                          <m:t>ℕ</m:t>
                        </m:r>
                      </m:sup>
                    </m:sSup>
                  </m:oMath>
                </a14:m>
                <a:r>
                  <a:rPr lang="fr-FR" dirty="0" smtClean="0">
                    <a:solidFill>
                      <a:schemeClr val="bg1">
                        <a:lumMod val="65000"/>
                      </a:schemeClr>
                    </a:solidFill>
                  </a:rPr>
                  <a:t>, </a:t>
                </a:r>
                <a:r>
                  <a:rPr lang="fr-FR" dirty="0">
                    <a:solidFill>
                      <a:schemeClr val="bg1">
                        <a:lumMod val="65000"/>
                      </a:schemeClr>
                    </a:solidFill>
                  </a:rPr>
                  <a:t>l’ensemble des parties de </a:t>
                </a:r>
                <a14:m>
                  <m:oMath xmlns:m="http://schemas.openxmlformats.org/officeDocument/2006/math">
                    <m:r>
                      <a:rPr lang="en-GB" altLang="fr-FR" sz="2000" i="1">
                        <a:solidFill>
                          <a:schemeClr val="bg1">
                            <a:lumMod val="65000"/>
                          </a:schemeClr>
                        </a:solidFill>
                        <a:latin typeface="Cambria Math" panose="02040503050406030204" pitchFamily="18" charset="0"/>
                        <a:ea typeface="Cambria Math" panose="02040503050406030204" pitchFamily="18" charset="0"/>
                        <a:sym typeface="Symbol" panose="05050102010706020507" pitchFamily="18" charset="2"/>
                      </a:rPr>
                      <m:t>ℕ</m:t>
                    </m:r>
                  </m:oMath>
                </a14:m>
                <a:endParaRPr lang="fr-FR" dirty="0" smtClean="0">
                  <a:solidFill>
                    <a:schemeClr val="bg1">
                      <a:lumMod val="65000"/>
                    </a:schemeClr>
                  </a:solidFill>
                </a:endParaRPr>
              </a:p>
              <a:p>
                <a:r>
                  <a:rPr lang="fr-FR" dirty="0" err="1">
                    <a:solidFill>
                      <a:schemeClr val="bg1">
                        <a:lumMod val="65000"/>
                      </a:schemeClr>
                    </a:solidFill>
                  </a:rPr>
                  <a:t>A-t-il</a:t>
                </a:r>
                <a:r>
                  <a:rPr lang="fr-FR" dirty="0">
                    <a:solidFill>
                      <a:schemeClr val="bg1">
                        <a:lumMod val="65000"/>
                      </a:schemeClr>
                    </a:solidFill>
                  </a:rPr>
                  <a:t> la même cardinalité que </a:t>
                </a:r>
                <a14:m>
                  <m:oMath xmlns:m="http://schemas.openxmlformats.org/officeDocument/2006/math">
                    <m:r>
                      <a:rPr lang="en-GB" altLang="fr-FR" sz="2000" i="1">
                        <a:solidFill>
                          <a:schemeClr val="bg1">
                            <a:lumMod val="65000"/>
                          </a:schemeClr>
                        </a:solidFill>
                        <a:latin typeface="Cambria Math" panose="02040503050406030204" pitchFamily="18" charset="0"/>
                        <a:ea typeface="Cambria Math" panose="02040503050406030204" pitchFamily="18" charset="0"/>
                        <a:sym typeface="Symbol" panose="05050102010706020507" pitchFamily="18" charset="2"/>
                      </a:rPr>
                      <m:t>ℕ</m:t>
                    </m:r>
                  </m:oMath>
                </a14:m>
                <a:r>
                  <a:rPr lang="fr-FR" dirty="0">
                    <a:solidFill>
                      <a:schemeClr val="bg1">
                        <a:lumMod val="65000"/>
                      </a:schemeClr>
                    </a:solidFill>
                  </a:rPr>
                  <a:t> ?</a:t>
                </a:r>
              </a:p>
              <a:p>
                <a:r>
                  <a:rPr lang="fr-FR" dirty="0">
                    <a:solidFill>
                      <a:schemeClr val="bg1">
                        <a:lumMod val="65000"/>
                      </a:schemeClr>
                    </a:solidFill>
                  </a:rPr>
                  <a:t>Non.</a:t>
                </a:r>
              </a:p>
              <a:p>
                <a:r>
                  <a:rPr lang="fr-FR" dirty="0">
                    <a:solidFill>
                      <a:srgbClr val="FF0000"/>
                    </a:solidFill>
                  </a:rPr>
                  <a:t>Preuve par l’absurde </a:t>
                </a:r>
                <a:r>
                  <a:rPr lang="fr-FR" dirty="0"/>
                  <a:t>: supposons que </a:t>
                </a:r>
                <a14:m>
                  <m:oMath xmlns:m="http://schemas.openxmlformats.org/officeDocument/2006/math">
                    <m:sSup>
                      <m:sSupPr>
                        <m:ctrlPr>
                          <a:rPr lang="en-GB" altLang="fr-FR" sz="2400" i="1">
                            <a:latin typeface="Cambria Math" panose="02040503050406030204" pitchFamily="18" charset="0"/>
                            <a:ea typeface="Cambria Math" panose="02040503050406030204" pitchFamily="18" charset="0"/>
                            <a:sym typeface="Symbol" panose="05050102010706020507" pitchFamily="18" charset="2"/>
                          </a:rPr>
                        </m:ctrlPr>
                      </m:sSupPr>
                      <m:e>
                        <m:r>
                          <a:rPr lang="fr-FR" altLang="fr-FR" sz="2400" i="1">
                            <a:latin typeface="Cambria Math" panose="02040503050406030204" pitchFamily="18" charset="0"/>
                            <a:ea typeface="Cambria Math" panose="02040503050406030204" pitchFamily="18" charset="0"/>
                            <a:sym typeface="Symbol" panose="05050102010706020507" pitchFamily="18" charset="2"/>
                          </a:rPr>
                          <m:t>2</m:t>
                        </m:r>
                      </m:e>
                      <m:sup>
                        <m:r>
                          <a:rPr lang="en-GB" altLang="fr-FR" sz="2400" i="1">
                            <a:latin typeface="Cambria Math" panose="02040503050406030204" pitchFamily="18" charset="0"/>
                            <a:ea typeface="Cambria Math" panose="02040503050406030204" pitchFamily="18" charset="0"/>
                            <a:sym typeface="Symbol" panose="05050102010706020507" pitchFamily="18" charset="2"/>
                          </a:rPr>
                          <m:t>ℕ</m:t>
                        </m:r>
                      </m:sup>
                    </m:sSup>
                  </m:oMath>
                </a14:m>
                <a:r>
                  <a:rPr lang="fr-FR" dirty="0"/>
                  <a:t> peut être mis en bijection avec </a:t>
                </a:r>
                <a14:m>
                  <m:oMath xmlns:m="http://schemas.openxmlformats.org/officeDocument/2006/math">
                    <m:r>
                      <a:rPr lang="en-GB" altLang="fr-FR" sz="2000" i="1">
                        <a:latin typeface="Cambria Math" panose="02040503050406030204" pitchFamily="18" charset="0"/>
                        <a:ea typeface="Cambria Math" panose="02040503050406030204" pitchFamily="18" charset="0"/>
                        <a:sym typeface="Symbol" panose="05050102010706020507" pitchFamily="18" charset="2"/>
                      </a:rPr>
                      <m:t>ℕ</m:t>
                    </m:r>
                  </m:oMath>
                </a14:m>
                <a:r>
                  <a:rPr lang="fr-FR" dirty="0"/>
                  <a:t>. Alors on peut énumérer </a:t>
                </a:r>
                <a14:m>
                  <m:oMath xmlns:m="http://schemas.openxmlformats.org/officeDocument/2006/math">
                    <m:sSup>
                      <m:sSupPr>
                        <m:ctrlPr>
                          <a:rPr lang="en-GB" altLang="fr-FR" sz="2400" i="1">
                            <a:latin typeface="Cambria Math" panose="02040503050406030204" pitchFamily="18" charset="0"/>
                            <a:ea typeface="Cambria Math" panose="02040503050406030204" pitchFamily="18" charset="0"/>
                            <a:sym typeface="Symbol" panose="05050102010706020507" pitchFamily="18" charset="2"/>
                          </a:rPr>
                        </m:ctrlPr>
                      </m:sSupPr>
                      <m:e>
                        <m:r>
                          <a:rPr lang="fr-FR" altLang="fr-FR" sz="2400" i="1">
                            <a:latin typeface="Cambria Math" panose="02040503050406030204" pitchFamily="18" charset="0"/>
                            <a:ea typeface="Cambria Math" panose="02040503050406030204" pitchFamily="18" charset="0"/>
                            <a:sym typeface="Symbol" panose="05050102010706020507" pitchFamily="18" charset="2"/>
                          </a:rPr>
                          <m:t>2</m:t>
                        </m:r>
                      </m:e>
                      <m:sup>
                        <m:r>
                          <a:rPr lang="en-GB" altLang="fr-FR" sz="2400" i="1">
                            <a:latin typeface="Cambria Math" panose="02040503050406030204" pitchFamily="18" charset="0"/>
                            <a:ea typeface="Cambria Math" panose="02040503050406030204" pitchFamily="18" charset="0"/>
                            <a:sym typeface="Symbol" panose="05050102010706020507" pitchFamily="18" charset="2"/>
                          </a:rPr>
                          <m:t>ℕ</m:t>
                        </m:r>
                      </m:sup>
                    </m:sSup>
                  </m:oMath>
                </a14:m>
                <a:r>
                  <a:rPr lang="fr-FR" dirty="0"/>
                  <a:t> </a:t>
                </a:r>
                <a:r>
                  <a:rPr lang="fr-FR" dirty="0" smtClean="0"/>
                  <a:t>: P</a:t>
                </a:r>
                <a:r>
                  <a:rPr lang="fr-FR" baseline="-25000" dirty="0" smtClean="0"/>
                  <a:t>0</a:t>
                </a:r>
                <a:r>
                  <a:rPr lang="fr-FR" dirty="0" smtClean="0"/>
                  <a:t>, </a:t>
                </a:r>
                <a:r>
                  <a:rPr lang="fr-FR" dirty="0"/>
                  <a:t>P</a:t>
                </a:r>
                <a:r>
                  <a:rPr lang="fr-FR" baseline="-25000" dirty="0"/>
                  <a:t>1</a:t>
                </a:r>
                <a:r>
                  <a:rPr lang="fr-FR" dirty="0"/>
                  <a:t>, P</a:t>
                </a:r>
                <a:r>
                  <a:rPr lang="fr-FR" baseline="-25000" dirty="0"/>
                  <a:t>2</a:t>
                </a:r>
                <a:r>
                  <a:rPr lang="fr-FR" dirty="0"/>
                  <a:t>,…</a:t>
                </a:r>
              </a:p>
              <a:p>
                <a:r>
                  <a:rPr lang="fr-FR" dirty="0"/>
                  <a:t>Considérons maintenant l’ensemble D={</a:t>
                </a:r>
                <a:r>
                  <a:rPr lang="fr-FR" i="1" dirty="0"/>
                  <a:t>i</a:t>
                </a:r>
                <a:r>
                  <a:rPr lang="fr-FR" dirty="0"/>
                  <a:t> </a:t>
                </a:r>
                <a:r>
                  <a:rPr lang="fr-FR" dirty="0">
                    <a:sym typeface="Symbol" panose="05050102010706020507" pitchFamily="18" charset="2"/>
                  </a:rPr>
                  <a:t></a:t>
                </a:r>
                <a:r>
                  <a:rPr lang="en-GB" altLang="fr-FR" sz="2400" dirty="0">
                    <a:ea typeface="Cambria Math" panose="02040503050406030204" pitchFamily="18" charset="0"/>
                    <a:sym typeface="Symbol" panose="05050102010706020507" pitchFamily="18" charset="2"/>
                  </a:rPr>
                  <a:t> </a:t>
                </a:r>
                <a14:m>
                  <m:oMath xmlns:m="http://schemas.openxmlformats.org/officeDocument/2006/math">
                    <m:r>
                      <a:rPr lang="en-GB" altLang="fr-FR" i="1">
                        <a:latin typeface="Cambria Math" panose="02040503050406030204" pitchFamily="18" charset="0"/>
                        <a:ea typeface="Cambria Math" panose="02040503050406030204" pitchFamily="18" charset="0"/>
                        <a:sym typeface="Symbol" panose="05050102010706020507" pitchFamily="18" charset="2"/>
                      </a:rPr>
                      <m:t>ℕ</m:t>
                    </m:r>
                    <m:r>
                      <a:rPr lang="en-GB" altLang="fr-FR" i="1">
                        <a:latin typeface="Cambria Math" panose="02040503050406030204" pitchFamily="18" charset="0"/>
                        <a:ea typeface="Cambria Math" panose="02040503050406030204" pitchFamily="18" charset="0"/>
                        <a:sym typeface="Symbol" panose="05050102010706020507" pitchFamily="18" charset="2"/>
                      </a:rPr>
                      <m:t> </m:t>
                    </m:r>
                  </m:oMath>
                </a14:m>
                <a:r>
                  <a:rPr lang="fr-FR" dirty="0"/>
                  <a:t>: </a:t>
                </a:r>
                <a:r>
                  <a:rPr lang="fr-FR" i="1" dirty="0" smtClean="0"/>
                  <a:t>i </a:t>
                </a:r>
                <a:r>
                  <a:rPr lang="fr-FR" dirty="0" smtClean="0">
                    <a:sym typeface="Symbol" panose="05050102010706020507" pitchFamily="18" charset="2"/>
                  </a:rPr>
                  <a:t></a:t>
                </a:r>
                <a:r>
                  <a:rPr lang="fr-FR" dirty="0" smtClean="0"/>
                  <a:t> </a:t>
                </a:r>
                <a:r>
                  <a:rPr lang="fr-FR" dirty="0"/>
                  <a:t>P</a:t>
                </a:r>
                <a:r>
                  <a:rPr lang="fr-FR" i="1" baseline="-25000" dirty="0"/>
                  <a:t>i</a:t>
                </a:r>
                <a:r>
                  <a:rPr lang="fr-FR" baseline="-25000" dirty="0"/>
                  <a:t> </a:t>
                </a:r>
                <a:r>
                  <a:rPr lang="fr-FR" dirty="0"/>
                  <a:t>}</a:t>
                </a:r>
              </a:p>
              <a:p>
                <a:r>
                  <a:rPr lang="fr-FR" dirty="0"/>
                  <a:t>Comme D est un sous ensemble de </a:t>
                </a:r>
                <a14:m>
                  <m:oMath xmlns:m="http://schemas.openxmlformats.org/officeDocument/2006/math">
                    <m:r>
                      <a:rPr lang="en-GB" altLang="fr-FR" sz="2000" i="1">
                        <a:latin typeface="Cambria Math" panose="02040503050406030204" pitchFamily="18" charset="0"/>
                        <a:ea typeface="Cambria Math" panose="02040503050406030204" pitchFamily="18" charset="0"/>
                        <a:sym typeface="Symbol" panose="05050102010706020507" pitchFamily="18" charset="2"/>
                      </a:rPr>
                      <m:t>ℕ</m:t>
                    </m:r>
                  </m:oMath>
                </a14:m>
                <a:r>
                  <a:rPr lang="fr-FR" dirty="0"/>
                  <a:t>, D est un élément de l’énumération </a:t>
                </a:r>
                <a:r>
                  <a:rPr lang="fr-FR" dirty="0" smtClean="0"/>
                  <a:t>P</a:t>
                </a:r>
                <a:r>
                  <a:rPr lang="fr-FR" baseline="-25000" dirty="0" smtClean="0"/>
                  <a:t>0</a:t>
                </a:r>
                <a:r>
                  <a:rPr lang="fr-FR" dirty="0" smtClean="0"/>
                  <a:t>, </a:t>
                </a:r>
                <a:r>
                  <a:rPr lang="fr-FR" dirty="0"/>
                  <a:t>P</a:t>
                </a:r>
                <a:r>
                  <a:rPr lang="fr-FR" baseline="-25000" dirty="0"/>
                  <a:t>1</a:t>
                </a:r>
                <a:r>
                  <a:rPr lang="fr-FR" dirty="0"/>
                  <a:t>, P</a:t>
                </a:r>
                <a:r>
                  <a:rPr lang="fr-FR" baseline="-25000" dirty="0"/>
                  <a:t>2</a:t>
                </a:r>
                <a:r>
                  <a:rPr lang="fr-FR" dirty="0"/>
                  <a:t>,… </a:t>
                </a:r>
              </a:p>
              <a:p>
                <a:r>
                  <a:rPr lang="fr-FR" dirty="0"/>
                  <a:t>Supposons (sans perte de généralité) que c’est P</a:t>
                </a:r>
                <a:r>
                  <a:rPr lang="fr-FR" i="1" baseline="-25000" dirty="0"/>
                  <a:t>k</a:t>
                </a:r>
                <a:r>
                  <a:rPr lang="fr-FR" dirty="0"/>
                  <a:t>.</a:t>
                </a:r>
              </a:p>
              <a:p>
                <a:r>
                  <a:rPr lang="fr-FR" dirty="0"/>
                  <a:t>Avons-nous </a:t>
                </a:r>
                <a:r>
                  <a:rPr lang="fr-FR" i="1" dirty="0" err="1"/>
                  <a:t>k</a:t>
                </a:r>
                <a:r>
                  <a:rPr lang="fr-FR" dirty="0" err="1">
                    <a:sym typeface="Symbol" panose="05050102010706020507" pitchFamily="18" charset="2"/>
                  </a:rPr>
                  <a:t></a:t>
                </a:r>
                <a:r>
                  <a:rPr lang="fr-FR" dirty="0" err="1"/>
                  <a:t>P</a:t>
                </a:r>
                <a:r>
                  <a:rPr lang="fr-FR" i="1" baseline="-25000" dirty="0" err="1"/>
                  <a:t>k</a:t>
                </a:r>
                <a:r>
                  <a:rPr lang="fr-FR" dirty="0"/>
                  <a:t>?</a:t>
                </a:r>
              </a:p>
              <a:p>
                <a:endParaRPr lang="fr-FR"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blipFill>
                <a:blip r:embed="rId3"/>
                <a:stretch>
                  <a:fillRect l="-773" t="-560"/>
                </a:stretch>
              </a:blipFill>
            </p:spPr>
            <p:txBody>
              <a:bodyPr/>
              <a:lstStyle/>
              <a:p>
                <a:r>
                  <a:rPr lang="fr-FR">
                    <a:noFill/>
                  </a:rPr>
                  <a:t> </a:t>
                </a:r>
              </a:p>
            </p:txBody>
          </p:sp>
        </mc:Fallback>
      </mc:AlternateContent>
      <p:sp>
        <p:nvSpPr>
          <p:cNvPr id="4" name="Espace réservé du numéro de diapositive 3"/>
          <p:cNvSpPr>
            <a:spLocks noGrp="1"/>
          </p:cNvSpPr>
          <p:nvPr>
            <p:ph type="sldNum" sz="quarter" idx="12"/>
          </p:nvPr>
        </p:nvSpPr>
        <p:spPr/>
        <p:txBody>
          <a:bodyPr/>
          <a:lstStyle/>
          <a:p>
            <a:fld id="{629C58E0-5633-4184-89BC-B4001FC3C0A0}" type="slidenum">
              <a:rPr lang="fr-FR" smtClean="0"/>
              <a:t>12</a:t>
            </a:fld>
            <a:endParaRPr lang="fr-FR"/>
          </a:p>
        </p:txBody>
      </p:sp>
    </p:spTree>
    <p:extLst>
      <p:ext uri="{BB962C8B-B14F-4D97-AF65-F5344CB8AC3E}">
        <p14:creationId xmlns:p14="http://schemas.microsoft.com/office/powerpoint/2010/main" val="23279988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deux cas</a:t>
            </a:r>
            <a:endParaRPr lang="fr-FR"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628650" y="1931877"/>
                <a:ext cx="7886700" cy="4351338"/>
              </a:xfrm>
            </p:spPr>
            <p:txBody>
              <a:bodyPr/>
              <a:lstStyle/>
              <a:p>
                <a:r>
                  <a:rPr lang="fr-FR" dirty="0" smtClean="0"/>
                  <a:t> Si </a:t>
                </a:r>
                <a:r>
                  <a:rPr lang="fr-FR" i="1" dirty="0" err="1" smtClean="0"/>
                  <a:t>k</a:t>
                </a:r>
                <a:r>
                  <a:rPr lang="fr-FR" dirty="0" err="1">
                    <a:sym typeface="Symbol" panose="05050102010706020507" pitchFamily="18" charset="2"/>
                  </a:rPr>
                  <a:t></a:t>
                </a:r>
                <a:r>
                  <a:rPr lang="fr-FR" dirty="0" err="1" smtClean="0"/>
                  <a:t>P</a:t>
                </a:r>
                <a:r>
                  <a:rPr lang="fr-FR" i="1" baseline="-25000" dirty="0" err="1" smtClean="0"/>
                  <a:t>k</a:t>
                </a:r>
                <a:r>
                  <a:rPr lang="fr-FR" dirty="0" smtClean="0"/>
                  <a:t> </a:t>
                </a:r>
                <a:r>
                  <a:rPr lang="fr-FR" dirty="0"/>
                  <a:t>a</a:t>
                </a:r>
                <a:r>
                  <a:rPr lang="fr-FR" dirty="0" smtClean="0"/>
                  <a:t>lors par définition de D, </a:t>
                </a:r>
                <a:r>
                  <a:rPr lang="fr-FR" i="1" dirty="0" smtClean="0"/>
                  <a:t>k</a:t>
                </a:r>
                <a:r>
                  <a:rPr lang="fr-FR" dirty="0" smtClean="0"/>
                  <a:t> </a:t>
                </a:r>
                <a:r>
                  <a:rPr lang="fr-FR" dirty="0">
                    <a:sym typeface="Symbol" panose="05050102010706020507" pitchFamily="18" charset="2"/>
                  </a:rPr>
                  <a:t></a:t>
                </a:r>
                <a:r>
                  <a:rPr lang="fr-FR" dirty="0"/>
                  <a:t> </a:t>
                </a:r>
                <a:r>
                  <a:rPr lang="fr-FR" dirty="0" smtClean="0"/>
                  <a:t>D, et comme D=P</a:t>
                </a:r>
                <a:r>
                  <a:rPr lang="fr-FR" i="1" baseline="-25000" dirty="0" smtClean="0"/>
                  <a:t>k</a:t>
                </a:r>
                <a:r>
                  <a:rPr lang="fr-FR" dirty="0" smtClean="0"/>
                  <a:t> il en résulte que </a:t>
                </a:r>
                <a:r>
                  <a:rPr lang="fr-FR" i="1" dirty="0" smtClean="0"/>
                  <a:t>k</a:t>
                </a:r>
                <a:r>
                  <a:rPr lang="fr-FR" dirty="0">
                    <a:sym typeface="Symbol" panose="05050102010706020507" pitchFamily="18" charset="2"/>
                  </a:rPr>
                  <a:t>  </a:t>
                </a:r>
                <a:r>
                  <a:rPr lang="fr-FR" dirty="0" smtClean="0"/>
                  <a:t>P</a:t>
                </a:r>
                <a:r>
                  <a:rPr lang="fr-FR" i="1" baseline="-25000" dirty="0" smtClean="0"/>
                  <a:t>k</a:t>
                </a:r>
                <a:r>
                  <a:rPr lang="fr-FR" dirty="0" smtClean="0"/>
                  <a:t>. C’est une contradiction.</a:t>
                </a:r>
              </a:p>
              <a:p>
                <a:endParaRPr lang="fr-FR" dirty="0" smtClean="0"/>
              </a:p>
              <a:p>
                <a:r>
                  <a:rPr lang="fr-FR" dirty="0"/>
                  <a:t>Si </a:t>
                </a:r>
                <a:r>
                  <a:rPr lang="fr-FR" i="1" dirty="0" smtClean="0"/>
                  <a:t>k</a:t>
                </a:r>
                <a:r>
                  <a:rPr lang="fr-FR" dirty="0">
                    <a:sym typeface="Symbol" panose="05050102010706020507" pitchFamily="18" charset="2"/>
                  </a:rPr>
                  <a:t>  </a:t>
                </a:r>
                <a:r>
                  <a:rPr lang="fr-FR" dirty="0" smtClean="0"/>
                  <a:t>P</a:t>
                </a:r>
                <a:r>
                  <a:rPr lang="fr-FR" i="1" baseline="-25000" dirty="0" smtClean="0"/>
                  <a:t>k</a:t>
                </a:r>
                <a:r>
                  <a:rPr lang="fr-FR" dirty="0" smtClean="0"/>
                  <a:t> </a:t>
                </a:r>
                <a:r>
                  <a:rPr lang="fr-FR" dirty="0"/>
                  <a:t>alors par définition de D, </a:t>
                </a:r>
                <a:r>
                  <a:rPr lang="fr-FR" i="1" dirty="0"/>
                  <a:t>k</a:t>
                </a:r>
                <a:r>
                  <a:rPr lang="fr-FR" dirty="0"/>
                  <a:t> </a:t>
                </a:r>
                <a:r>
                  <a:rPr lang="fr-FR" dirty="0">
                    <a:sym typeface="Symbol" panose="05050102010706020507" pitchFamily="18" charset="2"/>
                  </a:rPr>
                  <a:t></a:t>
                </a:r>
                <a:r>
                  <a:rPr lang="fr-FR" dirty="0" smtClean="0"/>
                  <a:t> </a:t>
                </a:r>
                <a:r>
                  <a:rPr lang="fr-FR" dirty="0"/>
                  <a:t>D, et comme D=P</a:t>
                </a:r>
                <a:r>
                  <a:rPr lang="fr-FR" i="1" baseline="-25000" dirty="0"/>
                  <a:t>k</a:t>
                </a:r>
                <a:r>
                  <a:rPr lang="fr-FR" dirty="0"/>
                  <a:t> il en résulte que </a:t>
                </a:r>
                <a:r>
                  <a:rPr lang="fr-FR" i="1" dirty="0"/>
                  <a:t>k</a:t>
                </a:r>
                <a:r>
                  <a:rPr lang="fr-FR" dirty="0">
                    <a:sym typeface="Symbol" panose="05050102010706020507" pitchFamily="18" charset="2"/>
                  </a:rPr>
                  <a:t> </a:t>
                </a:r>
                <a:r>
                  <a:rPr lang="fr-FR" dirty="0" smtClean="0">
                    <a:sym typeface="Symbol" panose="05050102010706020507" pitchFamily="18" charset="2"/>
                  </a:rPr>
                  <a:t> </a:t>
                </a:r>
                <a:r>
                  <a:rPr lang="fr-FR" dirty="0"/>
                  <a:t>P</a:t>
                </a:r>
                <a:r>
                  <a:rPr lang="fr-FR" i="1" baseline="-25000" dirty="0"/>
                  <a:t>k</a:t>
                </a:r>
                <a:r>
                  <a:rPr lang="fr-FR" dirty="0"/>
                  <a:t>. C’est </a:t>
                </a:r>
                <a:r>
                  <a:rPr lang="fr-FR" dirty="0" smtClean="0"/>
                  <a:t>aussi une </a:t>
                </a:r>
                <a:r>
                  <a:rPr lang="fr-FR" dirty="0"/>
                  <a:t>contradiction</a:t>
                </a:r>
                <a:r>
                  <a:rPr lang="fr-FR" dirty="0" smtClean="0"/>
                  <a:t>.</a:t>
                </a:r>
              </a:p>
              <a:p>
                <a:endParaRPr lang="fr-FR" dirty="0"/>
              </a:p>
              <a:p>
                <a:r>
                  <a:rPr lang="fr-FR" dirty="0" smtClean="0"/>
                  <a:t>Donc dans les deux cas possibles, on aboutit à une contradiction.</a:t>
                </a:r>
              </a:p>
              <a:p>
                <a:r>
                  <a:rPr lang="fr-FR" dirty="0" smtClean="0"/>
                  <a:t>Seule explication : l’hypothèse de départ « on peut énumérer </a:t>
                </a:r>
                <a14:m>
                  <m:oMath xmlns:m="http://schemas.openxmlformats.org/officeDocument/2006/math">
                    <m:sSup>
                      <m:sSupPr>
                        <m:ctrlPr>
                          <a:rPr lang="en-GB" altLang="fr-FR" sz="2000" i="1" smtClean="0">
                            <a:latin typeface="Cambria Math" panose="02040503050406030204" pitchFamily="18" charset="0"/>
                            <a:ea typeface="Cambria Math" panose="02040503050406030204" pitchFamily="18" charset="0"/>
                            <a:sym typeface="Symbol" panose="05050102010706020507" pitchFamily="18" charset="2"/>
                          </a:rPr>
                        </m:ctrlPr>
                      </m:sSupPr>
                      <m:e>
                        <m:r>
                          <a:rPr lang="fr-FR" altLang="fr-FR" sz="2000" b="0" i="1" smtClean="0">
                            <a:latin typeface="Cambria Math" panose="02040503050406030204" pitchFamily="18" charset="0"/>
                            <a:ea typeface="Cambria Math" panose="02040503050406030204" pitchFamily="18" charset="0"/>
                            <a:sym typeface="Symbol" panose="05050102010706020507" pitchFamily="18" charset="2"/>
                          </a:rPr>
                          <m:t>2</m:t>
                        </m:r>
                      </m:e>
                      <m:sup>
                        <m:r>
                          <a:rPr lang="en-GB" altLang="fr-FR" sz="2000" i="1" smtClean="0">
                            <a:latin typeface="Cambria Math" panose="02040503050406030204" pitchFamily="18" charset="0"/>
                            <a:ea typeface="Cambria Math" panose="02040503050406030204" pitchFamily="18" charset="0"/>
                            <a:sym typeface="Symbol" panose="05050102010706020507" pitchFamily="18" charset="2"/>
                          </a:rPr>
                          <m:t>ℕ</m:t>
                        </m:r>
                      </m:sup>
                    </m:sSup>
                  </m:oMath>
                </a14:m>
                <a:r>
                  <a:rPr lang="fr-FR" dirty="0" smtClean="0"/>
                  <a:t> » était fausse.</a:t>
                </a:r>
                <a:endParaRPr lang="fr-FR" dirty="0"/>
              </a:p>
              <a:p>
                <a:endParaRPr lang="fr-FR" dirty="0"/>
              </a:p>
              <a:p>
                <a:endParaRPr lang="fr-FR" dirty="0"/>
              </a:p>
              <a:p>
                <a:endParaRPr lang="fr-FR"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628650" y="1931877"/>
                <a:ext cx="7886700" cy="4351338"/>
              </a:xfrm>
              <a:blipFill>
                <a:blip r:embed="rId2"/>
                <a:stretch>
                  <a:fillRect l="-773" t="-1821"/>
                </a:stretch>
              </a:blipFill>
            </p:spPr>
            <p:txBody>
              <a:bodyPr/>
              <a:lstStyle/>
              <a:p>
                <a:r>
                  <a:rPr lang="fr-FR">
                    <a:noFill/>
                  </a:rPr>
                  <a:t> </a:t>
                </a:r>
              </a:p>
            </p:txBody>
          </p:sp>
        </mc:Fallback>
      </mc:AlternateContent>
      <p:sp>
        <p:nvSpPr>
          <p:cNvPr id="4" name="Espace réservé du numéro de diapositive 3"/>
          <p:cNvSpPr>
            <a:spLocks noGrp="1"/>
          </p:cNvSpPr>
          <p:nvPr>
            <p:ph type="sldNum" sz="quarter" idx="12"/>
          </p:nvPr>
        </p:nvSpPr>
        <p:spPr/>
        <p:txBody>
          <a:bodyPr/>
          <a:lstStyle/>
          <a:p>
            <a:fld id="{629C58E0-5633-4184-89BC-B4001FC3C0A0}" type="slidenum">
              <a:rPr lang="fr-FR" smtClean="0"/>
              <a:t>13</a:t>
            </a:fld>
            <a:endParaRPr lang="fr-FR"/>
          </a:p>
        </p:txBody>
      </p:sp>
    </p:spTree>
    <p:extLst>
      <p:ext uri="{BB962C8B-B14F-4D97-AF65-F5344CB8AC3E}">
        <p14:creationId xmlns:p14="http://schemas.microsoft.com/office/powerpoint/2010/main" val="40620651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diagonalisation</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609001122"/>
              </p:ext>
            </p:extLst>
          </p:nvPr>
        </p:nvGraphicFramePr>
        <p:xfrm>
          <a:off x="628650" y="1825625"/>
          <a:ext cx="7886704" cy="4820920"/>
        </p:xfrm>
        <a:graphic>
          <a:graphicData uri="http://schemas.openxmlformats.org/drawingml/2006/table">
            <a:tbl>
              <a:tblPr firstRow="1" firstCol="1" bandRow="1">
                <a:tableStyleId>{5C22544A-7EE6-4342-B048-85BDC9FD1C3A}</a:tableStyleId>
              </a:tblPr>
              <a:tblGrid>
                <a:gridCol w="492919">
                  <a:extLst>
                    <a:ext uri="{9D8B030D-6E8A-4147-A177-3AD203B41FA5}">
                      <a16:colId xmlns:a16="http://schemas.microsoft.com/office/drawing/2014/main" val="3384350074"/>
                    </a:ext>
                  </a:extLst>
                </a:gridCol>
                <a:gridCol w="492919">
                  <a:extLst>
                    <a:ext uri="{9D8B030D-6E8A-4147-A177-3AD203B41FA5}">
                      <a16:colId xmlns:a16="http://schemas.microsoft.com/office/drawing/2014/main" val="4005428771"/>
                    </a:ext>
                  </a:extLst>
                </a:gridCol>
                <a:gridCol w="492919">
                  <a:extLst>
                    <a:ext uri="{9D8B030D-6E8A-4147-A177-3AD203B41FA5}">
                      <a16:colId xmlns:a16="http://schemas.microsoft.com/office/drawing/2014/main" val="1703734532"/>
                    </a:ext>
                  </a:extLst>
                </a:gridCol>
                <a:gridCol w="492919">
                  <a:extLst>
                    <a:ext uri="{9D8B030D-6E8A-4147-A177-3AD203B41FA5}">
                      <a16:colId xmlns:a16="http://schemas.microsoft.com/office/drawing/2014/main" val="1945939197"/>
                    </a:ext>
                  </a:extLst>
                </a:gridCol>
                <a:gridCol w="492919">
                  <a:extLst>
                    <a:ext uri="{9D8B030D-6E8A-4147-A177-3AD203B41FA5}">
                      <a16:colId xmlns:a16="http://schemas.microsoft.com/office/drawing/2014/main" val="895602652"/>
                    </a:ext>
                  </a:extLst>
                </a:gridCol>
                <a:gridCol w="492919">
                  <a:extLst>
                    <a:ext uri="{9D8B030D-6E8A-4147-A177-3AD203B41FA5}">
                      <a16:colId xmlns:a16="http://schemas.microsoft.com/office/drawing/2014/main" val="4105760832"/>
                    </a:ext>
                  </a:extLst>
                </a:gridCol>
                <a:gridCol w="492919">
                  <a:extLst>
                    <a:ext uri="{9D8B030D-6E8A-4147-A177-3AD203B41FA5}">
                      <a16:colId xmlns:a16="http://schemas.microsoft.com/office/drawing/2014/main" val="705516119"/>
                    </a:ext>
                  </a:extLst>
                </a:gridCol>
                <a:gridCol w="492919">
                  <a:extLst>
                    <a:ext uri="{9D8B030D-6E8A-4147-A177-3AD203B41FA5}">
                      <a16:colId xmlns:a16="http://schemas.microsoft.com/office/drawing/2014/main" val="1480233431"/>
                    </a:ext>
                  </a:extLst>
                </a:gridCol>
                <a:gridCol w="492919">
                  <a:extLst>
                    <a:ext uri="{9D8B030D-6E8A-4147-A177-3AD203B41FA5}">
                      <a16:colId xmlns:a16="http://schemas.microsoft.com/office/drawing/2014/main" val="3766298927"/>
                    </a:ext>
                  </a:extLst>
                </a:gridCol>
                <a:gridCol w="492919">
                  <a:extLst>
                    <a:ext uri="{9D8B030D-6E8A-4147-A177-3AD203B41FA5}">
                      <a16:colId xmlns:a16="http://schemas.microsoft.com/office/drawing/2014/main" val="2470879828"/>
                    </a:ext>
                  </a:extLst>
                </a:gridCol>
                <a:gridCol w="492919">
                  <a:extLst>
                    <a:ext uri="{9D8B030D-6E8A-4147-A177-3AD203B41FA5}">
                      <a16:colId xmlns:a16="http://schemas.microsoft.com/office/drawing/2014/main" val="3387281908"/>
                    </a:ext>
                  </a:extLst>
                </a:gridCol>
                <a:gridCol w="492919">
                  <a:extLst>
                    <a:ext uri="{9D8B030D-6E8A-4147-A177-3AD203B41FA5}">
                      <a16:colId xmlns:a16="http://schemas.microsoft.com/office/drawing/2014/main" val="4143009622"/>
                    </a:ext>
                  </a:extLst>
                </a:gridCol>
                <a:gridCol w="492919">
                  <a:extLst>
                    <a:ext uri="{9D8B030D-6E8A-4147-A177-3AD203B41FA5}">
                      <a16:colId xmlns:a16="http://schemas.microsoft.com/office/drawing/2014/main" val="3139577973"/>
                    </a:ext>
                  </a:extLst>
                </a:gridCol>
                <a:gridCol w="492919">
                  <a:extLst>
                    <a:ext uri="{9D8B030D-6E8A-4147-A177-3AD203B41FA5}">
                      <a16:colId xmlns:a16="http://schemas.microsoft.com/office/drawing/2014/main" val="1537699587"/>
                    </a:ext>
                  </a:extLst>
                </a:gridCol>
                <a:gridCol w="492919">
                  <a:extLst>
                    <a:ext uri="{9D8B030D-6E8A-4147-A177-3AD203B41FA5}">
                      <a16:colId xmlns:a16="http://schemas.microsoft.com/office/drawing/2014/main" val="1280891140"/>
                    </a:ext>
                  </a:extLst>
                </a:gridCol>
                <a:gridCol w="492919">
                  <a:extLst>
                    <a:ext uri="{9D8B030D-6E8A-4147-A177-3AD203B41FA5}">
                      <a16:colId xmlns:a16="http://schemas.microsoft.com/office/drawing/2014/main" val="39820348"/>
                    </a:ext>
                  </a:extLst>
                </a:gridCol>
              </a:tblGrid>
              <a:tr h="370840">
                <a:tc>
                  <a:txBody>
                    <a:bodyPr/>
                    <a:lstStyle/>
                    <a:p>
                      <a:pPr algn="ct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2</a:t>
                      </a:r>
                      <a:endParaRPr lang="fr-FR" sz="1800" dirty="0"/>
                    </a:p>
                  </a:txBody>
                  <a:tcPr/>
                </a:tc>
                <a:tc>
                  <a:txBody>
                    <a:bodyPr/>
                    <a:lstStyle/>
                    <a:p>
                      <a:pPr algn="ctr"/>
                      <a:r>
                        <a:rPr lang="fr-FR" sz="1800" dirty="0" smtClean="0"/>
                        <a:t>3</a:t>
                      </a:r>
                      <a:endParaRPr lang="fr-FR" sz="1800" dirty="0"/>
                    </a:p>
                  </a:txBody>
                  <a:tcPr/>
                </a:tc>
                <a:tc>
                  <a:txBody>
                    <a:bodyPr/>
                    <a:lstStyle/>
                    <a:p>
                      <a:pPr algn="ctr"/>
                      <a:r>
                        <a:rPr lang="fr-FR" sz="1800" dirty="0" smtClean="0"/>
                        <a:t>4</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i="1" dirty="0" smtClean="0"/>
                        <a:t>j</a:t>
                      </a:r>
                      <a:endParaRPr lang="fr-FR" sz="1800" i="1" dirty="0"/>
                    </a:p>
                  </a:txBody>
                  <a:tcPr/>
                </a:tc>
                <a:tc>
                  <a:txBody>
                    <a:bodyPr/>
                    <a:lstStyle/>
                    <a:p>
                      <a:r>
                        <a:rPr lang="fr-FR"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966742501"/>
                  </a:ext>
                </a:extLst>
              </a:tr>
              <a:tr h="370840">
                <a:tc>
                  <a:txBody>
                    <a:bodyPr/>
                    <a:lstStyle/>
                    <a:p>
                      <a:pPr algn="ctr"/>
                      <a:r>
                        <a:rPr lang="fr-FR" sz="1800" dirty="0" smtClean="0"/>
                        <a:t>P</a:t>
                      </a:r>
                      <a:r>
                        <a:rPr lang="fr-FR" sz="1800" baseline="-25000" dirty="0" smtClean="0"/>
                        <a:t>0</a:t>
                      </a:r>
                      <a:endParaRPr lang="fr-FR" sz="1800" baseline="-250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dirty="0" smtClean="0"/>
                        <a:t>1</a:t>
                      </a:r>
                      <a:endParaRPr lang="fr-FR" sz="1800" dirty="0"/>
                    </a:p>
                  </a:txBody>
                  <a:tcPr/>
                </a:tc>
                <a:tc>
                  <a:txBody>
                    <a:bodyPr/>
                    <a:lstStyle/>
                    <a:p>
                      <a:r>
                        <a:rPr lang="fr-FR" sz="1400"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379811892"/>
                  </a:ext>
                </a:extLst>
              </a:tr>
              <a:tr h="370840">
                <a:tc>
                  <a:txBody>
                    <a:bodyPr/>
                    <a:lstStyle/>
                    <a:p>
                      <a:pPr algn="ctr"/>
                      <a:r>
                        <a:rPr lang="fr-FR" sz="1800" dirty="0" smtClean="0"/>
                        <a:t>P</a:t>
                      </a:r>
                      <a:r>
                        <a:rPr lang="fr-FR" sz="1800" baseline="-25000" dirty="0" smtClean="0"/>
                        <a:t>1</a:t>
                      </a:r>
                      <a:endParaRPr lang="fr-FR" sz="1800" baseline="-250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dirty="0"/>
                    </a:p>
                  </a:txBody>
                  <a:tcPr/>
                </a:tc>
                <a:tc>
                  <a:txBody>
                    <a:bodyPr/>
                    <a:lstStyle/>
                    <a:p>
                      <a:pPr algn="ctr"/>
                      <a:r>
                        <a:rPr lang="fr-FR" sz="1800" dirty="0" smtClean="0"/>
                        <a:t>0</a:t>
                      </a:r>
                      <a:endParaRPr lang="fr-FR" sz="1800" dirty="0"/>
                    </a:p>
                  </a:txBody>
                  <a:tcPr/>
                </a:tc>
                <a:tc>
                  <a:txBody>
                    <a:bodyPr/>
                    <a:lstStyle/>
                    <a:p>
                      <a:r>
                        <a:rPr lang="fr-FR" sz="1400" dirty="0" smtClean="0"/>
                        <a:t>…</a:t>
                      </a:r>
                      <a:endParaRPr lang="fr-FR"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2801269964"/>
                  </a:ext>
                </a:extLst>
              </a:tr>
              <a:tr h="370840">
                <a:tc>
                  <a:txBody>
                    <a:bodyPr/>
                    <a:lstStyle/>
                    <a:p>
                      <a:pPr algn="ctr"/>
                      <a:r>
                        <a:rPr lang="fr-FR" sz="1800" dirty="0" smtClean="0"/>
                        <a:t>P</a:t>
                      </a:r>
                      <a:r>
                        <a:rPr lang="fr-FR" sz="1800" baseline="-25000" dirty="0" smtClean="0"/>
                        <a:t>2</a:t>
                      </a:r>
                      <a:endParaRPr lang="fr-FR" sz="1800" baseline="-25000" dirty="0"/>
                    </a:p>
                  </a:txBody>
                  <a:tcPr/>
                </a:tc>
                <a:tc>
                  <a:txBody>
                    <a:bodyPr/>
                    <a:lstStyle/>
                    <a:p>
                      <a:pPr algn="ctr"/>
                      <a:r>
                        <a:rPr lang="fr-FR" sz="1800" dirty="0" smtClean="0"/>
                        <a:t>1</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dirty="0" smtClean="0"/>
                        <a:t>1</a:t>
                      </a:r>
                      <a:endParaRPr lang="fr-FR" sz="1800" dirty="0"/>
                    </a:p>
                  </a:txBody>
                  <a:tcPr/>
                </a:tc>
                <a:tc>
                  <a:txBody>
                    <a:bodyPr/>
                    <a:lstStyle/>
                    <a:p>
                      <a:r>
                        <a:rPr lang="fr-FR" sz="1400"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2504326665"/>
                  </a:ext>
                </a:extLst>
              </a:tr>
              <a:tr h="370840">
                <a:tc>
                  <a:txBody>
                    <a:bodyPr/>
                    <a:lstStyle/>
                    <a:p>
                      <a:pPr algn="ctr"/>
                      <a:r>
                        <a:rPr lang="fr-FR" sz="1800" dirty="0" smtClean="0"/>
                        <a:t>…</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243852863"/>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68172211"/>
                  </a:ext>
                </a:extLst>
              </a:tr>
              <a:tr h="370840">
                <a:tc>
                  <a:txBody>
                    <a:bodyPr/>
                    <a:lstStyle/>
                    <a:p>
                      <a:pPr algn="ctr"/>
                      <a:r>
                        <a:rPr lang="fr-FR" sz="1800" dirty="0" smtClean="0"/>
                        <a:t>P</a:t>
                      </a:r>
                      <a:r>
                        <a:rPr lang="fr-FR" sz="1800" i="1" baseline="-25000" dirty="0" smtClean="0"/>
                        <a:t>i</a:t>
                      </a:r>
                      <a:endParaRPr lang="fr-FR" sz="1800" i="1" baseline="-250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endParaRPr lang="fr-FR" sz="1800"/>
                    </a:p>
                  </a:txBody>
                  <a:tcPr/>
                </a:tc>
                <a:tc>
                  <a:txBody>
                    <a:bodyPr/>
                    <a:lstStyle/>
                    <a:p>
                      <a:pPr algn="ctr"/>
                      <a:endParaRPr lang="fr-FR" sz="1800" dirty="0"/>
                    </a:p>
                  </a:txBody>
                  <a:tcPr/>
                </a:tc>
                <a:tc>
                  <a:txBody>
                    <a:bodyPr/>
                    <a:lstStyle/>
                    <a:p>
                      <a:pPr algn="ctr"/>
                      <a:r>
                        <a:rPr lang="fr-FR" sz="1800" dirty="0" smtClean="0"/>
                        <a:t>1</a:t>
                      </a: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439283669"/>
                  </a:ext>
                </a:extLst>
              </a:tr>
              <a:tr h="370840">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544117110"/>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803173009"/>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111273481"/>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727649446"/>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774721945"/>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dirty="0"/>
                    </a:p>
                  </a:txBody>
                  <a:tcPr/>
                </a:tc>
                <a:extLst>
                  <a:ext uri="{0D108BD9-81ED-4DB2-BD59-A6C34878D82A}">
                    <a16:rowId xmlns:a16="http://schemas.microsoft.com/office/drawing/2014/main" val="3763312111"/>
                  </a:ext>
                </a:extLst>
              </a:tr>
            </a:tbl>
          </a:graphicData>
        </a:graphic>
      </p:graphicFrame>
      <p:sp>
        <p:nvSpPr>
          <p:cNvPr id="4" name="Espace réservé du numéro de diapositive 3"/>
          <p:cNvSpPr>
            <a:spLocks noGrp="1"/>
          </p:cNvSpPr>
          <p:nvPr>
            <p:ph type="sldNum" sz="quarter" idx="12"/>
          </p:nvPr>
        </p:nvSpPr>
        <p:spPr/>
        <p:txBody>
          <a:bodyPr/>
          <a:lstStyle/>
          <a:p>
            <a:fld id="{629C58E0-5633-4184-89BC-B4001FC3C0A0}" type="slidenum">
              <a:rPr lang="fr-FR" smtClean="0"/>
              <a:t>14</a:t>
            </a:fld>
            <a:endParaRPr lang="fr-FR"/>
          </a:p>
        </p:txBody>
      </p:sp>
      <p:sp>
        <p:nvSpPr>
          <p:cNvPr id="6" name="ZoneTexte 5"/>
          <p:cNvSpPr txBox="1"/>
          <p:nvPr/>
        </p:nvSpPr>
        <p:spPr>
          <a:xfrm>
            <a:off x="5460642" y="3618963"/>
            <a:ext cx="2255746" cy="461665"/>
          </a:xfrm>
          <a:prstGeom prst="rect">
            <a:avLst/>
          </a:prstGeom>
          <a:solidFill>
            <a:srgbClr val="FFFF00"/>
          </a:solidFill>
        </p:spPr>
        <p:txBody>
          <a:bodyPr wrap="none" rtlCol="0">
            <a:spAutoFit/>
          </a:bodyPr>
          <a:lstStyle/>
          <a:p>
            <a:r>
              <a:rPr lang="fr-FR" sz="2400" b="1" dirty="0" smtClean="0"/>
              <a:t>Signifie que </a:t>
            </a:r>
            <a:r>
              <a:rPr lang="fr-FR" sz="2400" b="1" i="1" dirty="0" err="1" smtClean="0"/>
              <a:t>j</a:t>
            </a:r>
            <a:r>
              <a:rPr lang="fr-FR" sz="2400" b="1" dirty="0" err="1" smtClean="0">
                <a:sym typeface="Symbol" panose="05050102010706020507" pitchFamily="18" charset="2"/>
              </a:rPr>
              <a:t>P</a:t>
            </a:r>
            <a:r>
              <a:rPr lang="fr-FR" sz="2400" b="1" i="1" baseline="-25000" dirty="0" err="1" smtClean="0">
                <a:sym typeface="Symbol" panose="05050102010706020507" pitchFamily="18" charset="2"/>
              </a:rPr>
              <a:t>i</a:t>
            </a:r>
            <a:endParaRPr lang="fr-FR" sz="2400" b="1" i="1" baseline="-25000" dirty="0"/>
          </a:p>
        </p:txBody>
      </p:sp>
      <p:cxnSp>
        <p:nvCxnSpPr>
          <p:cNvPr id="8" name="Connecteur droit avec flèche 7"/>
          <p:cNvCxnSpPr/>
          <p:nvPr/>
        </p:nvCxnSpPr>
        <p:spPr>
          <a:xfrm flipH="1">
            <a:off x="5009883" y="3988295"/>
            <a:ext cx="450759" cy="1329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65443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diagonalisation</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951630449"/>
              </p:ext>
            </p:extLst>
          </p:nvPr>
        </p:nvGraphicFramePr>
        <p:xfrm>
          <a:off x="628650" y="1825625"/>
          <a:ext cx="7886704" cy="4820920"/>
        </p:xfrm>
        <a:graphic>
          <a:graphicData uri="http://schemas.openxmlformats.org/drawingml/2006/table">
            <a:tbl>
              <a:tblPr firstRow="1" firstCol="1" bandRow="1">
                <a:tableStyleId>{5C22544A-7EE6-4342-B048-85BDC9FD1C3A}</a:tableStyleId>
              </a:tblPr>
              <a:tblGrid>
                <a:gridCol w="492919">
                  <a:extLst>
                    <a:ext uri="{9D8B030D-6E8A-4147-A177-3AD203B41FA5}">
                      <a16:colId xmlns:a16="http://schemas.microsoft.com/office/drawing/2014/main" val="3384350074"/>
                    </a:ext>
                  </a:extLst>
                </a:gridCol>
                <a:gridCol w="492919">
                  <a:extLst>
                    <a:ext uri="{9D8B030D-6E8A-4147-A177-3AD203B41FA5}">
                      <a16:colId xmlns:a16="http://schemas.microsoft.com/office/drawing/2014/main" val="4005428771"/>
                    </a:ext>
                  </a:extLst>
                </a:gridCol>
                <a:gridCol w="492919">
                  <a:extLst>
                    <a:ext uri="{9D8B030D-6E8A-4147-A177-3AD203B41FA5}">
                      <a16:colId xmlns:a16="http://schemas.microsoft.com/office/drawing/2014/main" val="1703734532"/>
                    </a:ext>
                  </a:extLst>
                </a:gridCol>
                <a:gridCol w="492919">
                  <a:extLst>
                    <a:ext uri="{9D8B030D-6E8A-4147-A177-3AD203B41FA5}">
                      <a16:colId xmlns:a16="http://schemas.microsoft.com/office/drawing/2014/main" val="1945939197"/>
                    </a:ext>
                  </a:extLst>
                </a:gridCol>
                <a:gridCol w="492919">
                  <a:extLst>
                    <a:ext uri="{9D8B030D-6E8A-4147-A177-3AD203B41FA5}">
                      <a16:colId xmlns:a16="http://schemas.microsoft.com/office/drawing/2014/main" val="895602652"/>
                    </a:ext>
                  </a:extLst>
                </a:gridCol>
                <a:gridCol w="492919">
                  <a:extLst>
                    <a:ext uri="{9D8B030D-6E8A-4147-A177-3AD203B41FA5}">
                      <a16:colId xmlns:a16="http://schemas.microsoft.com/office/drawing/2014/main" val="4105760832"/>
                    </a:ext>
                  </a:extLst>
                </a:gridCol>
                <a:gridCol w="492919">
                  <a:extLst>
                    <a:ext uri="{9D8B030D-6E8A-4147-A177-3AD203B41FA5}">
                      <a16:colId xmlns:a16="http://schemas.microsoft.com/office/drawing/2014/main" val="705516119"/>
                    </a:ext>
                  </a:extLst>
                </a:gridCol>
                <a:gridCol w="492919">
                  <a:extLst>
                    <a:ext uri="{9D8B030D-6E8A-4147-A177-3AD203B41FA5}">
                      <a16:colId xmlns:a16="http://schemas.microsoft.com/office/drawing/2014/main" val="1480233431"/>
                    </a:ext>
                  </a:extLst>
                </a:gridCol>
                <a:gridCol w="492919">
                  <a:extLst>
                    <a:ext uri="{9D8B030D-6E8A-4147-A177-3AD203B41FA5}">
                      <a16:colId xmlns:a16="http://schemas.microsoft.com/office/drawing/2014/main" val="3766298927"/>
                    </a:ext>
                  </a:extLst>
                </a:gridCol>
                <a:gridCol w="492919">
                  <a:extLst>
                    <a:ext uri="{9D8B030D-6E8A-4147-A177-3AD203B41FA5}">
                      <a16:colId xmlns:a16="http://schemas.microsoft.com/office/drawing/2014/main" val="2470879828"/>
                    </a:ext>
                  </a:extLst>
                </a:gridCol>
                <a:gridCol w="492919">
                  <a:extLst>
                    <a:ext uri="{9D8B030D-6E8A-4147-A177-3AD203B41FA5}">
                      <a16:colId xmlns:a16="http://schemas.microsoft.com/office/drawing/2014/main" val="3387281908"/>
                    </a:ext>
                  </a:extLst>
                </a:gridCol>
                <a:gridCol w="492919">
                  <a:extLst>
                    <a:ext uri="{9D8B030D-6E8A-4147-A177-3AD203B41FA5}">
                      <a16:colId xmlns:a16="http://schemas.microsoft.com/office/drawing/2014/main" val="4143009622"/>
                    </a:ext>
                  </a:extLst>
                </a:gridCol>
                <a:gridCol w="492919">
                  <a:extLst>
                    <a:ext uri="{9D8B030D-6E8A-4147-A177-3AD203B41FA5}">
                      <a16:colId xmlns:a16="http://schemas.microsoft.com/office/drawing/2014/main" val="3139577973"/>
                    </a:ext>
                  </a:extLst>
                </a:gridCol>
                <a:gridCol w="492919">
                  <a:extLst>
                    <a:ext uri="{9D8B030D-6E8A-4147-A177-3AD203B41FA5}">
                      <a16:colId xmlns:a16="http://schemas.microsoft.com/office/drawing/2014/main" val="1537699587"/>
                    </a:ext>
                  </a:extLst>
                </a:gridCol>
                <a:gridCol w="492919">
                  <a:extLst>
                    <a:ext uri="{9D8B030D-6E8A-4147-A177-3AD203B41FA5}">
                      <a16:colId xmlns:a16="http://schemas.microsoft.com/office/drawing/2014/main" val="1280891140"/>
                    </a:ext>
                  </a:extLst>
                </a:gridCol>
                <a:gridCol w="492919">
                  <a:extLst>
                    <a:ext uri="{9D8B030D-6E8A-4147-A177-3AD203B41FA5}">
                      <a16:colId xmlns:a16="http://schemas.microsoft.com/office/drawing/2014/main" val="39820348"/>
                    </a:ext>
                  </a:extLst>
                </a:gridCol>
              </a:tblGrid>
              <a:tr h="370840">
                <a:tc>
                  <a:txBody>
                    <a:bodyPr/>
                    <a:lstStyle/>
                    <a:p>
                      <a:pPr algn="ct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2</a:t>
                      </a:r>
                      <a:endParaRPr lang="fr-FR" sz="1800" dirty="0"/>
                    </a:p>
                  </a:txBody>
                  <a:tcPr/>
                </a:tc>
                <a:tc>
                  <a:txBody>
                    <a:bodyPr/>
                    <a:lstStyle/>
                    <a:p>
                      <a:pPr algn="ctr"/>
                      <a:r>
                        <a:rPr lang="fr-FR" sz="1800" dirty="0" smtClean="0"/>
                        <a:t>3</a:t>
                      </a:r>
                      <a:endParaRPr lang="fr-FR" sz="1800" dirty="0"/>
                    </a:p>
                  </a:txBody>
                  <a:tcPr/>
                </a:tc>
                <a:tc>
                  <a:txBody>
                    <a:bodyPr/>
                    <a:lstStyle/>
                    <a:p>
                      <a:pPr algn="ctr"/>
                      <a:r>
                        <a:rPr lang="fr-FR" sz="1800" dirty="0" smtClean="0"/>
                        <a:t>4</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i="1" dirty="0" smtClean="0"/>
                        <a:t>i</a:t>
                      </a:r>
                      <a:endParaRPr lang="fr-FR" sz="1800" i="1" dirty="0"/>
                    </a:p>
                  </a:txBody>
                  <a:tcPr/>
                </a:tc>
                <a:tc>
                  <a:txBody>
                    <a:bodyPr/>
                    <a:lstStyle/>
                    <a:p>
                      <a:r>
                        <a:rPr lang="fr-FR"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966742501"/>
                  </a:ext>
                </a:extLst>
              </a:tr>
              <a:tr h="370840">
                <a:tc>
                  <a:txBody>
                    <a:bodyPr/>
                    <a:lstStyle/>
                    <a:p>
                      <a:pPr algn="ctr"/>
                      <a:r>
                        <a:rPr lang="fr-FR" sz="1800" dirty="0" smtClean="0"/>
                        <a:t>P</a:t>
                      </a:r>
                      <a:r>
                        <a:rPr lang="fr-FR" sz="1800" baseline="-25000" dirty="0" smtClean="0"/>
                        <a:t>0</a:t>
                      </a:r>
                      <a:endParaRPr lang="fr-FR" sz="1800" baseline="-250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dirty="0" smtClean="0"/>
                        <a:t>1</a:t>
                      </a:r>
                      <a:endParaRPr lang="fr-FR" sz="1800" dirty="0"/>
                    </a:p>
                  </a:txBody>
                  <a:tcPr/>
                </a:tc>
                <a:tc>
                  <a:txBody>
                    <a:bodyPr/>
                    <a:lstStyle/>
                    <a:p>
                      <a:r>
                        <a:rPr lang="fr-FR" sz="1400"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379811892"/>
                  </a:ext>
                </a:extLst>
              </a:tr>
              <a:tr h="370840">
                <a:tc>
                  <a:txBody>
                    <a:bodyPr/>
                    <a:lstStyle/>
                    <a:p>
                      <a:pPr algn="ctr"/>
                      <a:r>
                        <a:rPr lang="fr-FR" sz="1800" dirty="0" smtClean="0"/>
                        <a:t>P</a:t>
                      </a:r>
                      <a:r>
                        <a:rPr lang="fr-FR" sz="1800" baseline="-25000" dirty="0" smtClean="0"/>
                        <a:t>1</a:t>
                      </a:r>
                      <a:endParaRPr lang="fr-FR" sz="1800" baseline="-250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dirty="0"/>
                    </a:p>
                  </a:txBody>
                  <a:tcPr/>
                </a:tc>
                <a:tc>
                  <a:txBody>
                    <a:bodyPr/>
                    <a:lstStyle/>
                    <a:p>
                      <a:pPr algn="ctr"/>
                      <a:r>
                        <a:rPr lang="fr-FR" sz="1800" dirty="0" smtClean="0"/>
                        <a:t>0</a:t>
                      </a:r>
                      <a:endParaRPr lang="fr-FR" sz="1800" dirty="0"/>
                    </a:p>
                  </a:txBody>
                  <a:tcPr/>
                </a:tc>
                <a:tc>
                  <a:txBody>
                    <a:bodyPr/>
                    <a:lstStyle/>
                    <a:p>
                      <a:r>
                        <a:rPr lang="fr-FR" sz="1400" dirty="0" smtClean="0"/>
                        <a:t>…</a:t>
                      </a:r>
                      <a:endParaRPr lang="fr-FR"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2801269964"/>
                  </a:ext>
                </a:extLst>
              </a:tr>
              <a:tr h="370840">
                <a:tc>
                  <a:txBody>
                    <a:bodyPr/>
                    <a:lstStyle/>
                    <a:p>
                      <a:pPr algn="ctr"/>
                      <a:r>
                        <a:rPr lang="fr-FR" sz="1800" dirty="0" smtClean="0"/>
                        <a:t>P</a:t>
                      </a:r>
                      <a:r>
                        <a:rPr lang="fr-FR" sz="1800" baseline="-25000" dirty="0" smtClean="0"/>
                        <a:t>2</a:t>
                      </a:r>
                      <a:endParaRPr lang="fr-FR" sz="1800" baseline="-25000" dirty="0"/>
                    </a:p>
                  </a:txBody>
                  <a:tcPr/>
                </a:tc>
                <a:tc>
                  <a:txBody>
                    <a:bodyPr/>
                    <a:lstStyle/>
                    <a:p>
                      <a:pPr algn="ctr"/>
                      <a:r>
                        <a:rPr lang="fr-FR" sz="1800" dirty="0" smtClean="0"/>
                        <a:t>1</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dirty="0" smtClean="0"/>
                        <a:t>1</a:t>
                      </a:r>
                      <a:endParaRPr lang="fr-FR" sz="1800" dirty="0"/>
                    </a:p>
                  </a:txBody>
                  <a:tcPr/>
                </a:tc>
                <a:tc>
                  <a:txBody>
                    <a:bodyPr/>
                    <a:lstStyle/>
                    <a:p>
                      <a:r>
                        <a:rPr lang="fr-FR" sz="1400"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2504326665"/>
                  </a:ext>
                </a:extLst>
              </a:tr>
              <a:tr h="370840">
                <a:tc>
                  <a:txBody>
                    <a:bodyPr/>
                    <a:lstStyle/>
                    <a:p>
                      <a:pPr algn="ctr"/>
                      <a:r>
                        <a:rPr lang="fr-FR" sz="1800" dirty="0" smtClean="0"/>
                        <a:t>…</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243852863"/>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68172211"/>
                  </a:ext>
                </a:extLst>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439283669"/>
                  </a:ext>
                </a:extLst>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544117110"/>
                  </a:ext>
                </a:extLst>
              </a:tr>
              <a:tr h="370840">
                <a:tc>
                  <a:txBody>
                    <a:bodyPr/>
                    <a:lstStyle/>
                    <a:p>
                      <a:pPr algn="ctr"/>
                      <a:r>
                        <a:rPr lang="fr-FR" sz="1800" dirty="0" smtClean="0"/>
                        <a:t>P</a:t>
                      </a:r>
                      <a:r>
                        <a:rPr lang="fr-FR" sz="1800" i="1" baseline="-25000" dirty="0" smtClean="0"/>
                        <a:t>i</a:t>
                      </a:r>
                      <a:endParaRPr lang="fr-FR" sz="1800" i="1" baseline="-250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endParaRPr lang="fr-FR" sz="1800" dirty="0"/>
                    </a:p>
                  </a:txBody>
                  <a:tcPr/>
                </a:tc>
                <a:tc>
                  <a:txBody>
                    <a:bodyPr/>
                    <a:lstStyle/>
                    <a:p>
                      <a:pPr algn="ctr"/>
                      <a:endParaRPr lang="fr-FR" sz="1800" dirty="0"/>
                    </a:p>
                  </a:txBody>
                  <a:tcPr/>
                </a:tc>
                <a:tc>
                  <a:txBody>
                    <a:bodyPr/>
                    <a:lstStyle/>
                    <a:p>
                      <a:pPr algn="ctr"/>
                      <a:r>
                        <a:rPr lang="fr-FR" sz="1800" dirty="0" smtClean="0"/>
                        <a:t>1</a:t>
                      </a:r>
                      <a:endParaRPr lang="fr-FR" sz="1800" dirty="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803173009"/>
                  </a:ext>
                </a:extLst>
              </a:tr>
              <a:tr h="370840">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111273481"/>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727649446"/>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774721945"/>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dirty="0"/>
                    </a:p>
                  </a:txBody>
                  <a:tcPr/>
                </a:tc>
                <a:extLst>
                  <a:ext uri="{0D108BD9-81ED-4DB2-BD59-A6C34878D82A}">
                    <a16:rowId xmlns:a16="http://schemas.microsoft.com/office/drawing/2014/main" val="3763312111"/>
                  </a:ext>
                </a:extLst>
              </a:tr>
            </a:tbl>
          </a:graphicData>
        </a:graphic>
      </p:graphicFrame>
      <p:sp>
        <p:nvSpPr>
          <p:cNvPr id="4" name="Espace réservé du numéro de diapositive 3"/>
          <p:cNvSpPr>
            <a:spLocks noGrp="1"/>
          </p:cNvSpPr>
          <p:nvPr>
            <p:ph type="sldNum" sz="quarter" idx="12"/>
          </p:nvPr>
        </p:nvSpPr>
        <p:spPr/>
        <p:txBody>
          <a:bodyPr/>
          <a:lstStyle/>
          <a:p>
            <a:fld id="{629C58E0-5633-4184-89BC-B4001FC3C0A0}" type="slidenum">
              <a:rPr lang="fr-FR" smtClean="0"/>
              <a:t>15</a:t>
            </a:fld>
            <a:endParaRPr lang="fr-FR"/>
          </a:p>
        </p:txBody>
      </p:sp>
      <p:sp>
        <p:nvSpPr>
          <p:cNvPr id="6" name="ZoneTexte 5"/>
          <p:cNvSpPr txBox="1"/>
          <p:nvPr/>
        </p:nvSpPr>
        <p:spPr>
          <a:xfrm>
            <a:off x="5628067" y="4365937"/>
            <a:ext cx="2278188" cy="461665"/>
          </a:xfrm>
          <a:prstGeom prst="rect">
            <a:avLst/>
          </a:prstGeom>
          <a:solidFill>
            <a:srgbClr val="FFFF00"/>
          </a:solidFill>
        </p:spPr>
        <p:txBody>
          <a:bodyPr wrap="none" rtlCol="0">
            <a:spAutoFit/>
          </a:bodyPr>
          <a:lstStyle/>
          <a:p>
            <a:r>
              <a:rPr lang="fr-FR" sz="2400" b="1" dirty="0" smtClean="0"/>
              <a:t>Signifie que </a:t>
            </a:r>
            <a:r>
              <a:rPr lang="fr-FR" sz="2400" b="1" i="1" dirty="0" err="1"/>
              <a:t>i</a:t>
            </a:r>
            <a:r>
              <a:rPr lang="fr-FR" sz="2400" b="1" dirty="0" err="1" smtClean="0">
                <a:sym typeface="Symbol" panose="05050102010706020507" pitchFamily="18" charset="2"/>
              </a:rPr>
              <a:t>P</a:t>
            </a:r>
            <a:r>
              <a:rPr lang="fr-FR" sz="2400" b="1" i="1" baseline="-25000" dirty="0" err="1" smtClean="0">
                <a:sym typeface="Symbol" panose="05050102010706020507" pitchFamily="18" charset="2"/>
              </a:rPr>
              <a:t>i</a:t>
            </a:r>
            <a:endParaRPr lang="fr-FR" sz="2400" b="1" i="1" baseline="-25000" dirty="0"/>
          </a:p>
        </p:txBody>
      </p:sp>
      <p:cxnSp>
        <p:nvCxnSpPr>
          <p:cNvPr id="8" name="Connecteur droit avec flèche 7"/>
          <p:cNvCxnSpPr/>
          <p:nvPr/>
        </p:nvCxnSpPr>
        <p:spPr>
          <a:xfrm flipH="1">
            <a:off x="5093595" y="4668797"/>
            <a:ext cx="450759" cy="1329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25034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diagonalisation</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2655765819"/>
              </p:ext>
            </p:extLst>
          </p:nvPr>
        </p:nvGraphicFramePr>
        <p:xfrm>
          <a:off x="628650" y="1825625"/>
          <a:ext cx="7886704" cy="4820920"/>
        </p:xfrm>
        <a:graphic>
          <a:graphicData uri="http://schemas.openxmlformats.org/drawingml/2006/table">
            <a:tbl>
              <a:tblPr firstRow="1" firstCol="1" bandRow="1">
                <a:tableStyleId>{5C22544A-7EE6-4342-B048-85BDC9FD1C3A}</a:tableStyleId>
              </a:tblPr>
              <a:tblGrid>
                <a:gridCol w="492919">
                  <a:extLst>
                    <a:ext uri="{9D8B030D-6E8A-4147-A177-3AD203B41FA5}">
                      <a16:colId xmlns:a16="http://schemas.microsoft.com/office/drawing/2014/main" val="3384350074"/>
                    </a:ext>
                  </a:extLst>
                </a:gridCol>
                <a:gridCol w="492919">
                  <a:extLst>
                    <a:ext uri="{9D8B030D-6E8A-4147-A177-3AD203B41FA5}">
                      <a16:colId xmlns:a16="http://schemas.microsoft.com/office/drawing/2014/main" val="4005428771"/>
                    </a:ext>
                  </a:extLst>
                </a:gridCol>
                <a:gridCol w="492919">
                  <a:extLst>
                    <a:ext uri="{9D8B030D-6E8A-4147-A177-3AD203B41FA5}">
                      <a16:colId xmlns:a16="http://schemas.microsoft.com/office/drawing/2014/main" val="1703734532"/>
                    </a:ext>
                  </a:extLst>
                </a:gridCol>
                <a:gridCol w="492919">
                  <a:extLst>
                    <a:ext uri="{9D8B030D-6E8A-4147-A177-3AD203B41FA5}">
                      <a16:colId xmlns:a16="http://schemas.microsoft.com/office/drawing/2014/main" val="1945939197"/>
                    </a:ext>
                  </a:extLst>
                </a:gridCol>
                <a:gridCol w="492919">
                  <a:extLst>
                    <a:ext uri="{9D8B030D-6E8A-4147-A177-3AD203B41FA5}">
                      <a16:colId xmlns:a16="http://schemas.microsoft.com/office/drawing/2014/main" val="895602652"/>
                    </a:ext>
                  </a:extLst>
                </a:gridCol>
                <a:gridCol w="492919">
                  <a:extLst>
                    <a:ext uri="{9D8B030D-6E8A-4147-A177-3AD203B41FA5}">
                      <a16:colId xmlns:a16="http://schemas.microsoft.com/office/drawing/2014/main" val="4105760832"/>
                    </a:ext>
                  </a:extLst>
                </a:gridCol>
                <a:gridCol w="492919">
                  <a:extLst>
                    <a:ext uri="{9D8B030D-6E8A-4147-A177-3AD203B41FA5}">
                      <a16:colId xmlns:a16="http://schemas.microsoft.com/office/drawing/2014/main" val="705516119"/>
                    </a:ext>
                  </a:extLst>
                </a:gridCol>
                <a:gridCol w="492919">
                  <a:extLst>
                    <a:ext uri="{9D8B030D-6E8A-4147-A177-3AD203B41FA5}">
                      <a16:colId xmlns:a16="http://schemas.microsoft.com/office/drawing/2014/main" val="1480233431"/>
                    </a:ext>
                  </a:extLst>
                </a:gridCol>
                <a:gridCol w="492919">
                  <a:extLst>
                    <a:ext uri="{9D8B030D-6E8A-4147-A177-3AD203B41FA5}">
                      <a16:colId xmlns:a16="http://schemas.microsoft.com/office/drawing/2014/main" val="3766298927"/>
                    </a:ext>
                  </a:extLst>
                </a:gridCol>
                <a:gridCol w="492919">
                  <a:extLst>
                    <a:ext uri="{9D8B030D-6E8A-4147-A177-3AD203B41FA5}">
                      <a16:colId xmlns:a16="http://schemas.microsoft.com/office/drawing/2014/main" val="2470879828"/>
                    </a:ext>
                  </a:extLst>
                </a:gridCol>
                <a:gridCol w="492919">
                  <a:extLst>
                    <a:ext uri="{9D8B030D-6E8A-4147-A177-3AD203B41FA5}">
                      <a16:colId xmlns:a16="http://schemas.microsoft.com/office/drawing/2014/main" val="3387281908"/>
                    </a:ext>
                  </a:extLst>
                </a:gridCol>
                <a:gridCol w="492919">
                  <a:extLst>
                    <a:ext uri="{9D8B030D-6E8A-4147-A177-3AD203B41FA5}">
                      <a16:colId xmlns:a16="http://schemas.microsoft.com/office/drawing/2014/main" val="4143009622"/>
                    </a:ext>
                  </a:extLst>
                </a:gridCol>
                <a:gridCol w="492919">
                  <a:extLst>
                    <a:ext uri="{9D8B030D-6E8A-4147-A177-3AD203B41FA5}">
                      <a16:colId xmlns:a16="http://schemas.microsoft.com/office/drawing/2014/main" val="3139577973"/>
                    </a:ext>
                  </a:extLst>
                </a:gridCol>
                <a:gridCol w="492919">
                  <a:extLst>
                    <a:ext uri="{9D8B030D-6E8A-4147-A177-3AD203B41FA5}">
                      <a16:colId xmlns:a16="http://schemas.microsoft.com/office/drawing/2014/main" val="1537699587"/>
                    </a:ext>
                  </a:extLst>
                </a:gridCol>
                <a:gridCol w="492919">
                  <a:extLst>
                    <a:ext uri="{9D8B030D-6E8A-4147-A177-3AD203B41FA5}">
                      <a16:colId xmlns:a16="http://schemas.microsoft.com/office/drawing/2014/main" val="1280891140"/>
                    </a:ext>
                  </a:extLst>
                </a:gridCol>
                <a:gridCol w="492919">
                  <a:extLst>
                    <a:ext uri="{9D8B030D-6E8A-4147-A177-3AD203B41FA5}">
                      <a16:colId xmlns:a16="http://schemas.microsoft.com/office/drawing/2014/main" val="39820348"/>
                    </a:ext>
                  </a:extLst>
                </a:gridCol>
              </a:tblGrid>
              <a:tr h="370840">
                <a:tc>
                  <a:txBody>
                    <a:bodyPr/>
                    <a:lstStyle/>
                    <a:p>
                      <a:pPr algn="ct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2</a:t>
                      </a:r>
                      <a:endParaRPr lang="fr-FR" sz="1800" dirty="0"/>
                    </a:p>
                  </a:txBody>
                  <a:tcPr/>
                </a:tc>
                <a:tc>
                  <a:txBody>
                    <a:bodyPr/>
                    <a:lstStyle/>
                    <a:p>
                      <a:pPr algn="ctr"/>
                      <a:r>
                        <a:rPr lang="fr-FR" sz="1800" dirty="0" smtClean="0"/>
                        <a:t>3</a:t>
                      </a:r>
                      <a:endParaRPr lang="fr-FR" sz="1800" dirty="0"/>
                    </a:p>
                  </a:txBody>
                  <a:tcPr/>
                </a:tc>
                <a:tc>
                  <a:txBody>
                    <a:bodyPr/>
                    <a:lstStyle/>
                    <a:p>
                      <a:pPr algn="ctr"/>
                      <a:r>
                        <a:rPr lang="fr-FR" sz="1800" dirty="0" smtClean="0"/>
                        <a:t>4</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i="1" dirty="0" smtClean="0"/>
                        <a:t>i</a:t>
                      </a:r>
                      <a:endParaRPr lang="fr-FR" sz="1800" i="1" dirty="0"/>
                    </a:p>
                  </a:txBody>
                  <a:tcPr/>
                </a:tc>
                <a:tc>
                  <a:txBody>
                    <a:bodyPr/>
                    <a:lstStyle/>
                    <a:p>
                      <a:r>
                        <a:rPr lang="fr-FR"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966742501"/>
                  </a:ext>
                </a:extLst>
              </a:tr>
              <a:tr h="370840">
                <a:tc>
                  <a:txBody>
                    <a:bodyPr/>
                    <a:lstStyle/>
                    <a:p>
                      <a:pPr algn="ctr"/>
                      <a:r>
                        <a:rPr lang="fr-FR" sz="1800" dirty="0" smtClean="0"/>
                        <a:t>P</a:t>
                      </a:r>
                      <a:r>
                        <a:rPr lang="fr-FR" sz="1800" baseline="-25000" dirty="0" smtClean="0"/>
                        <a:t>0</a:t>
                      </a:r>
                      <a:endParaRPr lang="fr-FR" sz="1800" baseline="-25000" dirty="0"/>
                    </a:p>
                  </a:txBody>
                  <a:tcPr/>
                </a:tc>
                <a:tc>
                  <a:txBody>
                    <a:bodyPr/>
                    <a:lstStyle/>
                    <a:p>
                      <a:pPr algn="ctr"/>
                      <a:r>
                        <a:rPr lang="fr-FR" sz="1800" dirty="0" smtClean="0"/>
                        <a:t>0</a:t>
                      </a:r>
                      <a:endParaRPr lang="fr-FR" sz="1800" dirty="0"/>
                    </a:p>
                  </a:txBody>
                  <a:tcPr>
                    <a:solidFill>
                      <a:srgbClr val="FFFF00"/>
                    </a:solidFill>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dirty="0" smtClean="0"/>
                        <a:t>1</a:t>
                      </a:r>
                      <a:endParaRPr lang="fr-FR" sz="1800" dirty="0"/>
                    </a:p>
                  </a:txBody>
                  <a:tcPr/>
                </a:tc>
                <a:tc>
                  <a:txBody>
                    <a:bodyPr/>
                    <a:lstStyle/>
                    <a:p>
                      <a:r>
                        <a:rPr lang="fr-FR" sz="1400"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379811892"/>
                  </a:ext>
                </a:extLst>
              </a:tr>
              <a:tr h="370840">
                <a:tc>
                  <a:txBody>
                    <a:bodyPr/>
                    <a:lstStyle/>
                    <a:p>
                      <a:pPr algn="ctr"/>
                      <a:r>
                        <a:rPr lang="fr-FR" sz="1800" dirty="0" smtClean="0"/>
                        <a:t>P</a:t>
                      </a:r>
                      <a:r>
                        <a:rPr lang="fr-FR" sz="1800" baseline="-25000" dirty="0" smtClean="0"/>
                        <a:t>1</a:t>
                      </a:r>
                      <a:endParaRPr lang="fr-FR" sz="1800" baseline="-250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solidFill>
                      <a:srgbClr val="FFFF00"/>
                    </a:solidFill>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dirty="0"/>
                    </a:p>
                  </a:txBody>
                  <a:tcPr/>
                </a:tc>
                <a:tc>
                  <a:txBody>
                    <a:bodyPr/>
                    <a:lstStyle/>
                    <a:p>
                      <a:pPr algn="ctr"/>
                      <a:r>
                        <a:rPr lang="fr-FR" sz="1800" dirty="0" smtClean="0"/>
                        <a:t>0</a:t>
                      </a:r>
                      <a:endParaRPr lang="fr-FR" sz="1800" dirty="0"/>
                    </a:p>
                  </a:txBody>
                  <a:tcPr/>
                </a:tc>
                <a:tc>
                  <a:txBody>
                    <a:bodyPr/>
                    <a:lstStyle/>
                    <a:p>
                      <a:r>
                        <a:rPr lang="fr-FR" sz="1400" dirty="0" smtClean="0"/>
                        <a:t>…</a:t>
                      </a:r>
                      <a:endParaRPr lang="fr-FR"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2801269964"/>
                  </a:ext>
                </a:extLst>
              </a:tr>
              <a:tr h="370840">
                <a:tc>
                  <a:txBody>
                    <a:bodyPr/>
                    <a:lstStyle/>
                    <a:p>
                      <a:pPr algn="ctr"/>
                      <a:r>
                        <a:rPr lang="fr-FR" sz="1800" dirty="0" smtClean="0"/>
                        <a:t>P</a:t>
                      </a:r>
                      <a:r>
                        <a:rPr lang="fr-FR" sz="1800" baseline="-25000" dirty="0" smtClean="0"/>
                        <a:t>2</a:t>
                      </a:r>
                      <a:endParaRPr lang="fr-FR" sz="1800" baseline="-25000" dirty="0"/>
                    </a:p>
                  </a:txBody>
                  <a:tcPr/>
                </a:tc>
                <a:tc>
                  <a:txBody>
                    <a:bodyPr/>
                    <a:lstStyle/>
                    <a:p>
                      <a:pPr algn="ctr"/>
                      <a:r>
                        <a:rPr lang="fr-FR" sz="1800" dirty="0" smtClean="0"/>
                        <a:t>1</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1</a:t>
                      </a:r>
                      <a:endParaRPr lang="fr-FR" sz="1800" dirty="0"/>
                    </a:p>
                  </a:txBody>
                  <a:tcPr>
                    <a:solidFill>
                      <a:srgbClr val="FFFF00"/>
                    </a:solidFill>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dirty="0" smtClean="0"/>
                        <a:t>1</a:t>
                      </a:r>
                      <a:endParaRPr lang="fr-FR" sz="1800" dirty="0"/>
                    </a:p>
                  </a:txBody>
                  <a:tcPr/>
                </a:tc>
                <a:tc>
                  <a:txBody>
                    <a:bodyPr/>
                    <a:lstStyle/>
                    <a:p>
                      <a:r>
                        <a:rPr lang="fr-FR" sz="1400"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2504326665"/>
                  </a:ext>
                </a:extLst>
              </a:tr>
              <a:tr h="370840">
                <a:tc>
                  <a:txBody>
                    <a:bodyPr/>
                    <a:lstStyle/>
                    <a:p>
                      <a:pPr algn="ctr"/>
                      <a:r>
                        <a:rPr lang="fr-FR" sz="1800" dirty="0" smtClean="0"/>
                        <a:t>…</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243852863"/>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68172211"/>
                  </a:ext>
                </a:extLst>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solidFill>
                      <a:srgbClr val="FFFF00"/>
                    </a:solidFill>
                  </a:tcPr>
                </a:tc>
                <a:tc>
                  <a:txBody>
                    <a:bodyPr/>
                    <a:lstStyle/>
                    <a:p>
                      <a:endParaRPr lang="fr-FR"/>
                    </a:p>
                  </a:txBody>
                  <a:tcPr/>
                </a:tc>
                <a:tc>
                  <a:txBody>
                    <a:bodyPr/>
                    <a:lstStyle/>
                    <a:p>
                      <a:endParaRPr lang="fr-FR"/>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439283669"/>
                  </a:ext>
                </a:extLst>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solidFill>
                      <a:srgbClr val="FFFF00"/>
                    </a:solidFill>
                  </a:tcPr>
                </a:tc>
                <a:tc>
                  <a:txBody>
                    <a:bodyPr/>
                    <a:lstStyle/>
                    <a:p>
                      <a:endParaRPr lang="fr-FR"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544117110"/>
                  </a:ext>
                </a:extLst>
              </a:tr>
              <a:tr h="370840">
                <a:tc>
                  <a:txBody>
                    <a:bodyPr/>
                    <a:lstStyle/>
                    <a:p>
                      <a:pPr algn="ctr"/>
                      <a:r>
                        <a:rPr lang="fr-FR" sz="1800" dirty="0" smtClean="0"/>
                        <a:t>P</a:t>
                      </a:r>
                      <a:r>
                        <a:rPr lang="fr-FR" sz="1800" i="1" baseline="-25000" dirty="0" smtClean="0"/>
                        <a:t>i</a:t>
                      </a:r>
                      <a:endParaRPr lang="fr-FR" sz="1800" i="1" baseline="-250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endParaRPr lang="fr-FR" sz="1800"/>
                    </a:p>
                  </a:txBody>
                  <a:tcPr/>
                </a:tc>
                <a:tc>
                  <a:txBody>
                    <a:bodyPr/>
                    <a:lstStyle/>
                    <a:p>
                      <a:pPr algn="ctr"/>
                      <a:endParaRPr lang="fr-FR" sz="1800" dirty="0"/>
                    </a:p>
                  </a:txBody>
                  <a:tcPr/>
                </a:tc>
                <a:tc>
                  <a:txBody>
                    <a:bodyPr/>
                    <a:lstStyle/>
                    <a:p>
                      <a:pPr algn="ctr"/>
                      <a:r>
                        <a:rPr lang="fr-FR" sz="1800" dirty="0" smtClean="0"/>
                        <a:t>1</a:t>
                      </a:r>
                      <a:endParaRPr lang="fr-FR" sz="1800" dirty="0"/>
                    </a:p>
                  </a:txBody>
                  <a:tcPr>
                    <a:solidFill>
                      <a:srgbClr val="FFFF00"/>
                    </a:solidFill>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803173009"/>
                  </a:ext>
                </a:extLst>
              </a:tr>
              <a:tr h="370840">
                <a:tc>
                  <a:txBody>
                    <a:bodyPr/>
                    <a:lstStyle/>
                    <a:p>
                      <a:pPr algn="ctr"/>
                      <a:r>
                        <a:rPr lang="fr-FR" sz="1800" dirty="0" smtClean="0"/>
                        <a:t>…</a:t>
                      </a:r>
                      <a:endParaRPr lang="fr-FR" sz="1800" dirty="0"/>
                    </a:p>
                  </a:txBody>
                  <a:tcPr/>
                </a:tc>
                <a:tc>
                  <a:txBody>
                    <a:bodyPr/>
                    <a:lstStyle/>
                    <a:p>
                      <a:pPr algn="ctr"/>
                      <a:endParaRPr lang="fr-FR" sz="1800" dirty="0"/>
                    </a:p>
                  </a:txBody>
                  <a:tcPr/>
                </a:tc>
                <a:tc>
                  <a:txBody>
                    <a:bodyPr/>
                    <a:lstStyle/>
                    <a:p>
                      <a:pPr algn="ct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111273481"/>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727649446"/>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774721945"/>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dirty="0"/>
                    </a:p>
                  </a:txBody>
                  <a:tcPr/>
                </a:tc>
                <a:extLst>
                  <a:ext uri="{0D108BD9-81ED-4DB2-BD59-A6C34878D82A}">
                    <a16:rowId xmlns:a16="http://schemas.microsoft.com/office/drawing/2014/main" val="3763312111"/>
                  </a:ext>
                </a:extLst>
              </a:tr>
            </a:tbl>
          </a:graphicData>
        </a:graphic>
      </p:graphicFrame>
      <p:sp>
        <p:nvSpPr>
          <p:cNvPr id="4" name="Espace réservé du numéro de diapositive 3"/>
          <p:cNvSpPr>
            <a:spLocks noGrp="1"/>
          </p:cNvSpPr>
          <p:nvPr>
            <p:ph type="sldNum" sz="quarter" idx="12"/>
          </p:nvPr>
        </p:nvSpPr>
        <p:spPr/>
        <p:txBody>
          <a:bodyPr/>
          <a:lstStyle/>
          <a:p>
            <a:fld id="{629C58E0-5633-4184-89BC-B4001FC3C0A0}" type="slidenum">
              <a:rPr lang="fr-FR" smtClean="0"/>
              <a:t>16</a:t>
            </a:fld>
            <a:endParaRPr lang="fr-FR"/>
          </a:p>
        </p:txBody>
      </p:sp>
      <p:sp>
        <p:nvSpPr>
          <p:cNvPr id="6" name="ZoneTexte 5"/>
          <p:cNvSpPr txBox="1"/>
          <p:nvPr/>
        </p:nvSpPr>
        <p:spPr>
          <a:xfrm>
            <a:off x="5112912" y="3866753"/>
            <a:ext cx="1784656" cy="461665"/>
          </a:xfrm>
          <a:prstGeom prst="rect">
            <a:avLst/>
          </a:prstGeom>
          <a:solidFill>
            <a:srgbClr val="FFFF00"/>
          </a:solidFill>
        </p:spPr>
        <p:txBody>
          <a:bodyPr wrap="none" rtlCol="0">
            <a:spAutoFit/>
          </a:bodyPr>
          <a:lstStyle/>
          <a:p>
            <a:r>
              <a:rPr lang="fr-FR" sz="2400" b="1" dirty="0" smtClean="0"/>
              <a:t>La diagonale</a:t>
            </a:r>
            <a:endParaRPr lang="fr-FR" sz="2400" b="1" dirty="0"/>
          </a:p>
        </p:txBody>
      </p:sp>
      <p:cxnSp>
        <p:nvCxnSpPr>
          <p:cNvPr id="8" name="Connecteur droit avec flèche 7"/>
          <p:cNvCxnSpPr/>
          <p:nvPr/>
        </p:nvCxnSpPr>
        <p:spPr>
          <a:xfrm flipH="1">
            <a:off x="4572000" y="4236085"/>
            <a:ext cx="450759" cy="1329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04350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diagonalisation</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2341168772"/>
              </p:ext>
            </p:extLst>
          </p:nvPr>
        </p:nvGraphicFramePr>
        <p:xfrm>
          <a:off x="628650" y="1825625"/>
          <a:ext cx="7886704" cy="4820920"/>
        </p:xfrm>
        <a:graphic>
          <a:graphicData uri="http://schemas.openxmlformats.org/drawingml/2006/table">
            <a:tbl>
              <a:tblPr firstRow="1" firstCol="1" bandRow="1">
                <a:tableStyleId>{5C22544A-7EE6-4342-B048-85BDC9FD1C3A}</a:tableStyleId>
              </a:tblPr>
              <a:tblGrid>
                <a:gridCol w="492919">
                  <a:extLst>
                    <a:ext uri="{9D8B030D-6E8A-4147-A177-3AD203B41FA5}">
                      <a16:colId xmlns:a16="http://schemas.microsoft.com/office/drawing/2014/main" val="3384350074"/>
                    </a:ext>
                  </a:extLst>
                </a:gridCol>
                <a:gridCol w="492919">
                  <a:extLst>
                    <a:ext uri="{9D8B030D-6E8A-4147-A177-3AD203B41FA5}">
                      <a16:colId xmlns:a16="http://schemas.microsoft.com/office/drawing/2014/main" val="4005428771"/>
                    </a:ext>
                  </a:extLst>
                </a:gridCol>
                <a:gridCol w="492919">
                  <a:extLst>
                    <a:ext uri="{9D8B030D-6E8A-4147-A177-3AD203B41FA5}">
                      <a16:colId xmlns:a16="http://schemas.microsoft.com/office/drawing/2014/main" val="1703734532"/>
                    </a:ext>
                  </a:extLst>
                </a:gridCol>
                <a:gridCol w="492919">
                  <a:extLst>
                    <a:ext uri="{9D8B030D-6E8A-4147-A177-3AD203B41FA5}">
                      <a16:colId xmlns:a16="http://schemas.microsoft.com/office/drawing/2014/main" val="1945939197"/>
                    </a:ext>
                  </a:extLst>
                </a:gridCol>
                <a:gridCol w="492919">
                  <a:extLst>
                    <a:ext uri="{9D8B030D-6E8A-4147-A177-3AD203B41FA5}">
                      <a16:colId xmlns:a16="http://schemas.microsoft.com/office/drawing/2014/main" val="895602652"/>
                    </a:ext>
                  </a:extLst>
                </a:gridCol>
                <a:gridCol w="492919">
                  <a:extLst>
                    <a:ext uri="{9D8B030D-6E8A-4147-A177-3AD203B41FA5}">
                      <a16:colId xmlns:a16="http://schemas.microsoft.com/office/drawing/2014/main" val="4105760832"/>
                    </a:ext>
                  </a:extLst>
                </a:gridCol>
                <a:gridCol w="492919">
                  <a:extLst>
                    <a:ext uri="{9D8B030D-6E8A-4147-A177-3AD203B41FA5}">
                      <a16:colId xmlns:a16="http://schemas.microsoft.com/office/drawing/2014/main" val="705516119"/>
                    </a:ext>
                  </a:extLst>
                </a:gridCol>
                <a:gridCol w="492919">
                  <a:extLst>
                    <a:ext uri="{9D8B030D-6E8A-4147-A177-3AD203B41FA5}">
                      <a16:colId xmlns:a16="http://schemas.microsoft.com/office/drawing/2014/main" val="1480233431"/>
                    </a:ext>
                  </a:extLst>
                </a:gridCol>
                <a:gridCol w="492919">
                  <a:extLst>
                    <a:ext uri="{9D8B030D-6E8A-4147-A177-3AD203B41FA5}">
                      <a16:colId xmlns:a16="http://schemas.microsoft.com/office/drawing/2014/main" val="3766298927"/>
                    </a:ext>
                  </a:extLst>
                </a:gridCol>
                <a:gridCol w="492919">
                  <a:extLst>
                    <a:ext uri="{9D8B030D-6E8A-4147-A177-3AD203B41FA5}">
                      <a16:colId xmlns:a16="http://schemas.microsoft.com/office/drawing/2014/main" val="2470879828"/>
                    </a:ext>
                  </a:extLst>
                </a:gridCol>
                <a:gridCol w="492919">
                  <a:extLst>
                    <a:ext uri="{9D8B030D-6E8A-4147-A177-3AD203B41FA5}">
                      <a16:colId xmlns:a16="http://schemas.microsoft.com/office/drawing/2014/main" val="3387281908"/>
                    </a:ext>
                  </a:extLst>
                </a:gridCol>
                <a:gridCol w="492919">
                  <a:extLst>
                    <a:ext uri="{9D8B030D-6E8A-4147-A177-3AD203B41FA5}">
                      <a16:colId xmlns:a16="http://schemas.microsoft.com/office/drawing/2014/main" val="4143009622"/>
                    </a:ext>
                  </a:extLst>
                </a:gridCol>
                <a:gridCol w="492919">
                  <a:extLst>
                    <a:ext uri="{9D8B030D-6E8A-4147-A177-3AD203B41FA5}">
                      <a16:colId xmlns:a16="http://schemas.microsoft.com/office/drawing/2014/main" val="3139577973"/>
                    </a:ext>
                  </a:extLst>
                </a:gridCol>
                <a:gridCol w="492919">
                  <a:extLst>
                    <a:ext uri="{9D8B030D-6E8A-4147-A177-3AD203B41FA5}">
                      <a16:colId xmlns:a16="http://schemas.microsoft.com/office/drawing/2014/main" val="1537699587"/>
                    </a:ext>
                  </a:extLst>
                </a:gridCol>
                <a:gridCol w="492919">
                  <a:extLst>
                    <a:ext uri="{9D8B030D-6E8A-4147-A177-3AD203B41FA5}">
                      <a16:colId xmlns:a16="http://schemas.microsoft.com/office/drawing/2014/main" val="1280891140"/>
                    </a:ext>
                  </a:extLst>
                </a:gridCol>
                <a:gridCol w="492919">
                  <a:extLst>
                    <a:ext uri="{9D8B030D-6E8A-4147-A177-3AD203B41FA5}">
                      <a16:colId xmlns:a16="http://schemas.microsoft.com/office/drawing/2014/main" val="39820348"/>
                    </a:ext>
                  </a:extLst>
                </a:gridCol>
              </a:tblGrid>
              <a:tr h="370840">
                <a:tc>
                  <a:txBody>
                    <a:bodyPr/>
                    <a:lstStyle/>
                    <a:p>
                      <a:pPr algn="ct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2</a:t>
                      </a:r>
                      <a:endParaRPr lang="fr-FR" sz="1800" dirty="0"/>
                    </a:p>
                  </a:txBody>
                  <a:tcPr/>
                </a:tc>
                <a:tc>
                  <a:txBody>
                    <a:bodyPr/>
                    <a:lstStyle/>
                    <a:p>
                      <a:pPr algn="ctr"/>
                      <a:r>
                        <a:rPr lang="fr-FR" sz="1800" dirty="0" smtClean="0"/>
                        <a:t>3</a:t>
                      </a:r>
                      <a:endParaRPr lang="fr-FR" sz="1800" dirty="0"/>
                    </a:p>
                  </a:txBody>
                  <a:tcPr/>
                </a:tc>
                <a:tc>
                  <a:txBody>
                    <a:bodyPr/>
                    <a:lstStyle/>
                    <a:p>
                      <a:pPr algn="ctr"/>
                      <a:r>
                        <a:rPr lang="fr-FR" sz="1800" dirty="0" smtClean="0"/>
                        <a:t>4</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i="1" dirty="0" smtClean="0"/>
                        <a:t>i</a:t>
                      </a:r>
                      <a:endParaRPr lang="fr-FR" sz="1800" i="1" dirty="0"/>
                    </a:p>
                  </a:txBody>
                  <a:tcPr/>
                </a:tc>
                <a:tc>
                  <a:txBody>
                    <a:bodyPr/>
                    <a:lstStyle/>
                    <a:p>
                      <a:r>
                        <a:rPr lang="fr-FR"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966742501"/>
                  </a:ext>
                </a:extLst>
              </a:tr>
              <a:tr h="370840">
                <a:tc>
                  <a:txBody>
                    <a:bodyPr/>
                    <a:lstStyle/>
                    <a:p>
                      <a:pPr algn="ctr"/>
                      <a:r>
                        <a:rPr lang="fr-FR" sz="1800" dirty="0" smtClean="0"/>
                        <a:t>P</a:t>
                      </a:r>
                      <a:r>
                        <a:rPr lang="fr-FR" sz="1800" baseline="-25000" dirty="0" smtClean="0"/>
                        <a:t>0</a:t>
                      </a:r>
                      <a:endParaRPr lang="fr-FR" sz="1800" baseline="-25000" dirty="0"/>
                    </a:p>
                  </a:txBody>
                  <a:tcPr/>
                </a:tc>
                <a:tc>
                  <a:txBody>
                    <a:bodyPr/>
                    <a:lstStyle/>
                    <a:p>
                      <a:pPr algn="ctr"/>
                      <a:r>
                        <a:rPr lang="fr-FR" sz="1800" dirty="0" smtClean="0"/>
                        <a:t>0</a:t>
                      </a:r>
                      <a:endParaRPr lang="fr-FR" sz="1800" dirty="0"/>
                    </a:p>
                  </a:txBody>
                  <a:tcPr>
                    <a:solidFill>
                      <a:srgbClr val="FFFF00"/>
                    </a:solidFill>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dirty="0" smtClean="0"/>
                        <a:t>1</a:t>
                      </a:r>
                      <a:endParaRPr lang="fr-FR" sz="1800" dirty="0"/>
                    </a:p>
                  </a:txBody>
                  <a:tcPr/>
                </a:tc>
                <a:tc>
                  <a:txBody>
                    <a:bodyPr/>
                    <a:lstStyle/>
                    <a:p>
                      <a:r>
                        <a:rPr lang="fr-FR" sz="1400"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379811892"/>
                  </a:ext>
                </a:extLst>
              </a:tr>
              <a:tr h="370840">
                <a:tc>
                  <a:txBody>
                    <a:bodyPr/>
                    <a:lstStyle/>
                    <a:p>
                      <a:pPr algn="ctr"/>
                      <a:r>
                        <a:rPr lang="fr-FR" sz="1800" dirty="0" smtClean="0"/>
                        <a:t>P</a:t>
                      </a:r>
                      <a:r>
                        <a:rPr lang="fr-FR" sz="1800" baseline="-25000" dirty="0" smtClean="0"/>
                        <a:t>1</a:t>
                      </a:r>
                      <a:endParaRPr lang="fr-FR" sz="1800" baseline="-250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solidFill>
                      <a:srgbClr val="FFFF00"/>
                    </a:solidFill>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dirty="0"/>
                    </a:p>
                  </a:txBody>
                  <a:tcPr/>
                </a:tc>
                <a:tc>
                  <a:txBody>
                    <a:bodyPr/>
                    <a:lstStyle/>
                    <a:p>
                      <a:pPr algn="ctr"/>
                      <a:r>
                        <a:rPr lang="fr-FR" sz="1800" dirty="0" smtClean="0"/>
                        <a:t>0</a:t>
                      </a:r>
                      <a:endParaRPr lang="fr-FR" sz="1800" dirty="0"/>
                    </a:p>
                  </a:txBody>
                  <a:tcPr/>
                </a:tc>
                <a:tc>
                  <a:txBody>
                    <a:bodyPr/>
                    <a:lstStyle/>
                    <a:p>
                      <a:r>
                        <a:rPr lang="fr-FR" sz="1400" dirty="0" smtClean="0"/>
                        <a:t>…</a:t>
                      </a:r>
                      <a:endParaRPr lang="fr-FR"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2801269964"/>
                  </a:ext>
                </a:extLst>
              </a:tr>
              <a:tr h="370840">
                <a:tc>
                  <a:txBody>
                    <a:bodyPr/>
                    <a:lstStyle/>
                    <a:p>
                      <a:pPr algn="ctr"/>
                      <a:r>
                        <a:rPr lang="fr-FR" sz="1800" dirty="0" smtClean="0"/>
                        <a:t>P</a:t>
                      </a:r>
                      <a:r>
                        <a:rPr lang="fr-FR" sz="1800" baseline="-25000" dirty="0" smtClean="0"/>
                        <a:t>2</a:t>
                      </a:r>
                      <a:endParaRPr lang="fr-FR" sz="1800" baseline="-25000" dirty="0"/>
                    </a:p>
                  </a:txBody>
                  <a:tcPr/>
                </a:tc>
                <a:tc>
                  <a:txBody>
                    <a:bodyPr/>
                    <a:lstStyle/>
                    <a:p>
                      <a:pPr algn="ctr"/>
                      <a:r>
                        <a:rPr lang="fr-FR" sz="1800" dirty="0" smtClean="0"/>
                        <a:t>1</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1</a:t>
                      </a:r>
                      <a:endParaRPr lang="fr-FR" sz="1800" dirty="0"/>
                    </a:p>
                  </a:txBody>
                  <a:tcPr>
                    <a:solidFill>
                      <a:srgbClr val="FFFF00"/>
                    </a:solidFill>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dirty="0" smtClean="0"/>
                        <a:t>1</a:t>
                      </a:r>
                      <a:endParaRPr lang="fr-FR" sz="1800" dirty="0"/>
                    </a:p>
                  </a:txBody>
                  <a:tcPr/>
                </a:tc>
                <a:tc>
                  <a:txBody>
                    <a:bodyPr/>
                    <a:lstStyle/>
                    <a:p>
                      <a:r>
                        <a:rPr lang="fr-FR" sz="1400"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2504326665"/>
                  </a:ext>
                </a:extLst>
              </a:tr>
              <a:tr h="370840">
                <a:tc>
                  <a:txBody>
                    <a:bodyPr/>
                    <a:lstStyle/>
                    <a:p>
                      <a:pPr algn="ctr"/>
                      <a:r>
                        <a:rPr lang="fr-FR" sz="1800" dirty="0" smtClean="0"/>
                        <a:t>…</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243852863"/>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68172211"/>
                  </a:ext>
                </a:extLst>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solidFill>
                      <a:srgbClr val="FFFF00"/>
                    </a:solidFill>
                  </a:tcPr>
                </a:tc>
                <a:tc>
                  <a:txBody>
                    <a:bodyPr/>
                    <a:lstStyle/>
                    <a:p>
                      <a:endParaRPr lang="fr-FR"/>
                    </a:p>
                  </a:txBody>
                  <a:tcPr/>
                </a:tc>
                <a:tc>
                  <a:txBody>
                    <a:bodyPr/>
                    <a:lstStyle/>
                    <a:p>
                      <a:endParaRPr lang="fr-FR"/>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439283669"/>
                  </a:ext>
                </a:extLst>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solidFill>
                      <a:srgbClr val="FFFF00"/>
                    </a:solidFill>
                  </a:tcPr>
                </a:tc>
                <a:tc>
                  <a:txBody>
                    <a:bodyPr/>
                    <a:lstStyle/>
                    <a:p>
                      <a:endParaRPr lang="fr-FR"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544117110"/>
                  </a:ext>
                </a:extLst>
              </a:tr>
              <a:tr h="370840">
                <a:tc>
                  <a:txBody>
                    <a:bodyPr/>
                    <a:lstStyle/>
                    <a:p>
                      <a:pPr algn="ctr"/>
                      <a:r>
                        <a:rPr lang="fr-FR" sz="1800" dirty="0" smtClean="0"/>
                        <a:t>P</a:t>
                      </a:r>
                      <a:r>
                        <a:rPr lang="fr-FR" sz="1800" i="1" baseline="-25000" dirty="0" smtClean="0"/>
                        <a:t>i</a:t>
                      </a:r>
                      <a:endParaRPr lang="fr-FR" sz="1800" i="1" baseline="-250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endParaRPr lang="fr-FR" sz="1800"/>
                    </a:p>
                  </a:txBody>
                  <a:tcPr/>
                </a:tc>
                <a:tc>
                  <a:txBody>
                    <a:bodyPr/>
                    <a:lstStyle/>
                    <a:p>
                      <a:pPr algn="ctr"/>
                      <a:endParaRPr lang="fr-FR" sz="1800" dirty="0"/>
                    </a:p>
                  </a:txBody>
                  <a:tcPr/>
                </a:tc>
                <a:tc>
                  <a:txBody>
                    <a:bodyPr/>
                    <a:lstStyle/>
                    <a:p>
                      <a:pPr algn="ctr"/>
                      <a:r>
                        <a:rPr lang="fr-FR" sz="1800" dirty="0" smtClean="0"/>
                        <a:t>1</a:t>
                      </a:r>
                      <a:endParaRPr lang="fr-FR" sz="1800" dirty="0"/>
                    </a:p>
                  </a:txBody>
                  <a:tcPr>
                    <a:solidFill>
                      <a:srgbClr val="FFFF00"/>
                    </a:solidFill>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803173009"/>
                  </a:ext>
                </a:extLst>
              </a:tr>
              <a:tr h="370840">
                <a:tc>
                  <a:txBody>
                    <a:bodyPr/>
                    <a:lstStyle/>
                    <a:p>
                      <a:pPr algn="ctr"/>
                      <a:r>
                        <a:rPr lang="fr-FR" sz="1800" dirty="0" smtClean="0"/>
                        <a:t>…</a:t>
                      </a:r>
                      <a:endParaRPr lang="fr-FR" sz="1800" dirty="0"/>
                    </a:p>
                  </a:txBody>
                  <a:tcPr/>
                </a:tc>
                <a:tc>
                  <a:txBody>
                    <a:bodyPr/>
                    <a:lstStyle/>
                    <a:p>
                      <a:pPr algn="ctr"/>
                      <a:endParaRPr lang="fr-FR" sz="1800" dirty="0"/>
                    </a:p>
                  </a:txBody>
                  <a:tcPr/>
                </a:tc>
                <a:tc>
                  <a:txBody>
                    <a:bodyPr/>
                    <a:lstStyle/>
                    <a:p>
                      <a:pPr algn="ct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111273481"/>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727649446"/>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774721945"/>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dirty="0"/>
                    </a:p>
                  </a:txBody>
                  <a:tcPr/>
                </a:tc>
                <a:extLst>
                  <a:ext uri="{0D108BD9-81ED-4DB2-BD59-A6C34878D82A}">
                    <a16:rowId xmlns:a16="http://schemas.microsoft.com/office/drawing/2014/main" val="3763312111"/>
                  </a:ext>
                </a:extLst>
              </a:tr>
            </a:tbl>
          </a:graphicData>
        </a:graphic>
      </p:graphicFrame>
      <p:sp>
        <p:nvSpPr>
          <p:cNvPr id="4" name="Espace réservé du numéro de diapositive 3"/>
          <p:cNvSpPr>
            <a:spLocks noGrp="1"/>
          </p:cNvSpPr>
          <p:nvPr>
            <p:ph type="sldNum" sz="quarter" idx="12"/>
          </p:nvPr>
        </p:nvSpPr>
        <p:spPr/>
        <p:txBody>
          <a:bodyPr/>
          <a:lstStyle/>
          <a:p>
            <a:fld id="{629C58E0-5633-4184-89BC-B4001FC3C0A0}" type="slidenum">
              <a:rPr lang="fr-FR" smtClean="0"/>
              <a:t>17</a:t>
            </a:fld>
            <a:endParaRPr lang="fr-FR"/>
          </a:p>
        </p:txBody>
      </p:sp>
      <p:sp>
        <p:nvSpPr>
          <p:cNvPr id="6" name="ZoneTexte 5"/>
          <p:cNvSpPr txBox="1"/>
          <p:nvPr/>
        </p:nvSpPr>
        <p:spPr>
          <a:xfrm>
            <a:off x="5112912" y="3866753"/>
            <a:ext cx="1245854" cy="461665"/>
          </a:xfrm>
          <a:prstGeom prst="rect">
            <a:avLst/>
          </a:prstGeom>
          <a:solidFill>
            <a:srgbClr val="FFFF00"/>
          </a:solidFill>
        </p:spPr>
        <p:txBody>
          <a:bodyPr wrap="none" rtlCol="0">
            <a:spAutoFit/>
          </a:bodyPr>
          <a:lstStyle/>
          <a:p>
            <a:r>
              <a:rPr lang="fr-FR" sz="2400" b="1" dirty="0" smtClean="0"/>
              <a:t>011…1…</a:t>
            </a:r>
            <a:endParaRPr lang="fr-FR" sz="2400" b="1" dirty="0"/>
          </a:p>
        </p:txBody>
      </p:sp>
      <p:cxnSp>
        <p:nvCxnSpPr>
          <p:cNvPr id="8" name="Connecteur droit avec flèche 7"/>
          <p:cNvCxnSpPr/>
          <p:nvPr/>
        </p:nvCxnSpPr>
        <p:spPr>
          <a:xfrm flipH="1">
            <a:off x="4572000" y="4236085"/>
            <a:ext cx="450759" cy="1329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14703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diagonalisation</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852130072"/>
              </p:ext>
            </p:extLst>
          </p:nvPr>
        </p:nvGraphicFramePr>
        <p:xfrm>
          <a:off x="628650" y="1825625"/>
          <a:ext cx="7886704" cy="4820920"/>
        </p:xfrm>
        <a:graphic>
          <a:graphicData uri="http://schemas.openxmlformats.org/drawingml/2006/table">
            <a:tbl>
              <a:tblPr firstRow="1" firstCol="1" bandRow="1">
                <a:tableStyleId>{5C22544A-7EE6-4342-B048-85BDC9FD1C3A}</a:tableStyleId>
              </a:tblPr>
              <a:tblGrid>
                <a:gridCol w="492919">
                  <a:extLst>
                    <a:ext uri="{9D8B030D-6E8A-4147-A177-3AD203B41FA5}">
                      <a16:colId xmlns:a16="http://schemas.microsoft.com/office/drawing/2014/main" val="3384350074"/>
                    </a:ext>
                  </a:extLst>
                </a:gridCol>
                <a:gridCol w="492919">
                  <a:extLst>
                    <a:ext uri="{9D8B030D-6E8A-4147-A177-3AD203B41FA5}">
                      <a16:colId xmlns:a16="http://schemas.microsoft.com/office/drawing/2014/main" val="4005428771"/>
                    </a:ext>
                  </a:extLst>
                </a:gridCol>
                <a:gridCol w="492919">
                  <a:extLst>
                    <a:ext uri="{9D8B030D-6E8A-4147-A177-3AD203B41FA5}">
                      <a16:colId xmlns:a16="http://schemas.microsoft.com/office/drawing/2014/main" val="1703734532"/>
                    </a:ext>
                  </a:extLst>
                </a:gridCol>
                <a:gridCol w="492919">
                  <a:extLst>
                    <a:ext uri="{9D8B030D-6E8A-4147-A177-3AD203B41FA5}">
                      <a16:colId xmlns:a16="http://schemas.microsoft.com/office/drawing/2014/main" val="1945939197"/>
                    </a:ext>
                  </a:extLst>
                </a:gridCol>
                <a:gridCol w="492919">
                  <a:extLst>
                    <a:ext uri="{9D8B030D-6E8A-4147-A177-3AD203B41FA5}">
                      <a16:colId xmlns:a16="http://schemas.microsoft.com/office/drawing/2014/main" val="895602652"/>
                    </a:ext>
                  </a:extLst>
                </a:gridCol>
                <a:gridCol w="492919">
                  <a:extLst>
                    <a:ext uri="{9D8B030D-6E8A-4147-A177-3AD203B41FA5}">
                      <a16:colId xmlns:a16="http://schemas.microsoft.com/office/drawing/2014/main" val="4105760832"/>
                    </a:ext>
                  </a:extLst>
                </a:gridCol>
                <a:gridCol w="492919">
                  <a:extLst>
                    <a:ext uri="{9D8B030D-6E8A-4147-A177-3AD203B41FA5}">
                      <a16:colId xmlns:a16="http://schemas.microsoft.com/office/drawing/2014/main" val="705516119"/>
                    </a:ext>
                  </a:extLst>
                </a:gridCol>
                <a:gridCol w="492919">
                  <a:extLst>
                    <a:ext uri="{9D8B030D-6E8A-4147-A177-3AD203B41FA5}">
                      <a16:colId xmlns:a16="http://schemas.microsoft.com/office/drawing/2014/main" val="1480233431"/>
                    </a:ext>
                  </a:extLst>
                </a:gridCol>
                <a:gridCol w="492919">
                  <a:extLst>
                    <a:ext uri="{9D8B030D-6E8A-4147-A177-3AD203B41FA5}">
                      <a16:colId xmlns:a16="http://schemas.microsoft.com/office/drawing/2014/main" val="3766298927"/>
                    </a:ext>
                  </a:extLst>
                </a:gridCol>
                <a:gridCol w="492919">
                  <a:extLst>
                    <a:ext uri="{9D8B030D-6E8A-4147-A177-3AD203B41FA5}">
                      <a16:colId xmlns:a16="http://schemas.microsoft.com/office/drawing/2014/main" val="2470879828"/>
                    </a:ext>
                  </a:extLst>
                </a:gridCol>
                <a:gridCol w="492919">
                  <a:extLst>
                    <a:ext uri="{9D8B030D-6E8A-4147-A177-3AD203B41FA5}">
                      <a16:colId xmlns:a16="http://schemas.microsoft.com/office/drawing/2014/main" val="3387281908"/>
                    </a:ext>
                  </a:extLst>
                </a:gridCol>
                <a:gridCol w="492919">
                  <a:extLst>
                    <a:ext uri="{9D8B030D-6E8A-4147-A177-3AD203B41FA5}">
                      <a16:colId xmlns:a16="http://schemas.microsoft.com/office/drawing/2014/main" val="4143009622"/>
                    </a:ext>
                  </a:extLst>
                </a:gridCol>
                <a:gridCol w="492919">
                  <a:extLst>
                    <a:ext uri="{9D8B030D-6E8A-4147-A177-3AD203B41FA5}">
                      <a16:colId xmlns:a16="http://schemas.microsoft.com/office/drawing/2014/main" val="3139577973"/>
                    </a:ext>
                  </a:extLst>
                </a:gridCol>
                <a:gridCol w="492919">
                  <a:extLst>
                    <a:ext uri="{9D8B030D-6E8A-4147-A177-3AD203B41FA5}">
                      <a16:colId xmlns:a16="http://schemas.microsoft.com/office/drawing/2014/main" val="1537699587"/>
                    </a:ext>
                  </a:extLst>
                </a:gridCol>
                <a:gridCol w="492919">
                  <a:extLst>
                    <a:ext uri="{9D8B030D-6E8A-4147-A177-3AD203B41FA5}">
                      <a16:colId xmlns:a16="http://schemas.microsoft.com/office/drawing/2014/main" val="1280891140"/>
                    </a:ext>
                  </a:extLst>
                </a:gridCol>
                <a:gridCol w="492919">
                  <a:extLst>
                    <a:ext uri="{9D8B030D-6E8A-4147-A177-3AD203B41FA5}">
                      <a16:colId xmlns:a16="http://schemas.microsoft.com/office/drawing/2014/main" val="39820348"/>
                    </a:ext>
                  </a:extLst>
                </a:gridCol>
              </a:tblGrid>
              <a:tr h="370840">
                <a:tc>
                  <a:txBody>
                    <a:bodyPr/>
                    <a:lstStyle/>
                    <a:p>
                      <a:pPr algn="ct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2</a:t>
                      </a:r>
                      <a:endParaRPr lang="fr-FR" sz="1800" dirty="0"/>
                    </a:p>
                  </a:txBody>
                  <a:tcPr/>
                </a:tc>
                <a:tc>
                  <a:txBody>
                    <a:bodyPr/>
                    <a:lstStyle/>
                    <a:p>
                      <a:pPr algn="ctr"/>
                      <a:r>
                        <a:rPr lang="fr-FR" sz="1800" dirty="0" smtClean="0"/>
                        <a:t>3</a:t>
                      </a:r>
                      <a:endParaRPr lang="fr-FR" sz="1800" dirty="0"/>
                    </a:p>
                  </a:txBody>
                  <a:tcPr/>
                </a:tc>
                <a:tc>
                  <a:txBody>
                    <a:bodyPr/>
                    <a:lstStyle/>
                    <a:p>
                      <a:pPr algn="ctr"/>
                      <a:r>
                        <a:rPr lang="fr-FR" sz="1800" dirty="0" smtClean="0"/>
                        <a:t>4</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i="1" dirty="0" smtClean="0"/>
                        <a:t>i</a:t>
                      </a:r>
                      <a:endParaRPr lang="fr-FR" sz="1800" i="1" dirty="0"/>
                    </a:p>
                  </a:txBody>
                  <a:tcPr/>
                </a:tc>
                <a:tc>
                  <a:txBody>
                    <a:bodyPr/>
                    <a:lstStyle/>
                    <a:p>
                      <a:r>
                        <a:rPr lang="fr-FR"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966742501"/>
                  </a:ext>
                </a:extLst>
              </a:tr>
              <a:tr h="370840">
                <a:tc>
                  <a:txBody>
                    <a:bodyPr/>
                    <a:lstStyle/>
                    <a:p>
                      <a:pPr algn="ctr"/>
                      <a:r>
                        <a:rPr lang="fr-FR" sz="1800" dirty="0" smtClean="0"/>
                        <a:t>P</a:t>
                      </a:r>
                      <a:r>
                        <a:rPr lang="fr-FR" sz="1800" baseline="-25000" dirty="0" smtClean="0"/>
                        <a:t>0</a:t>
                      </a:r>
                      <a:endParaRPr lang="fr-FR" sz="1800" baseline="-25000" dirty="0"/>
                    </a:p>
                  </a:txBody>
                  <a:tcPr/>
                </a:tc>
                <a:tc>
                  <a:txBody>
                    <a:bodyPr/>
                    <a:lstStyle/>
                    <a:p>
                      <a:pPr algn="ctr"/>
                      <a:r>
                        <a:rPr lang="fr-FR" sz="1800" dirty="0" smtClean="0"/>
                        <a:t>0</a:t>
                      </a:r>
                      <a:endParaRPr lang="fr-FR" sz="1800" dirty="0"/>
                    </a:p>
                  </a:txBody>
                  <a:tcPr>
                    <a:solidFill>
                      <a:srgbClr val="FFFF00"/>
                    </a:solidFill>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dirty="0" smtClean="0"/>
                        <a:t>1</a:t>
                      </a:r>
                      <a:endParaRPr lang="fr-FR" sz="1800" dirty="0"/>
                    </a:p>
                  </a:txBody>
                  <a:tcPr/>
                </a:tc>
                <a:tc>
                  <a:txBody>
                    <a:bodyPr/>
                    <a:lstStyle/>
                    <a:p>
                      <a:r>
                        <a:rPr lang="fr-FR" sz="1400"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379811892"/>
                  </a:ext>
                </a:extLst>
              </a:tr>
              <a:tr h="370840">
                <a:tc>
                  <a:txBody>
                    <a:bodyPr/>
                    <a:lstStyle/>
                    <a:p>
                      <a:pPr algn="ctr"/>
                      <a:r>
                        <a:rPr lang="fr-FR" sz="1800" dirty="0" smtClean="0"/>
                        <a:t>P</a:t>
                      </a:r>
                      <a:r>
                        <a:rPr lang="fr-FR" sz="1800" baseline="-25000" dirty="0" smtClean="0"/>
                        <a:t>1</a:t>
                      </a:r>
                      <a:endParaRPr lang="fr-FR" sz="1800" baseline="-250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solidFill>
                      <a:srgbClr val="FFFF00"/>
                    </a:solidFill>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dirty="0"/>
                    </a:p>
                  </a:txBody>
                  <a:tcPr/>
                </a:tc>
                <a:tc>
                  <a:txBody>
                    <a:bodyPr/>
                    <a:lstStyle/>
                    <a:p>
                      <a:pPr algn="ctr"/>
                      <a:r>
                        <a:rPr lang="fr-FR" sz="1800" dirty="0" smtClean="0"/>
                        <a:t>0</a:t>
                      </a:r>
                      <a:endParaRPr lang="fr-FR" sz="1800" dirty="0"/>
                    </a:p>
                  </a:txBody>
                  <a:tcPr/>
                </a:tc>
                <a:tc>
                  <a:txBody>
                    <a:bodyPr/>
                    <a:lstStyle/>
                    <a:p>
                      <a:r>
                        <a:rPr lang="fr-FR" sz="1400" dirty="0" smtClean="0"/>
                        <a:t>…</a:t>
                      </a:r>
                      <a:endParaRPr lang="fr-FR"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2801269964"/>
                  </a:ext>
                </a:extLst>
              </a:tr>
              <a:tr h="370840">
                <a:tc>
                  <a:txBody>
                    <a:bodyPr/>
                    <a:lstStyle/>
                    <a:p>
                      <a:pPr algn="ctr"/>
                      <a:r>
                        <a:rPr lang="fr-FR" sz="1800" dirty="0" smtClean="0"/>
                        <a:t>P</a:t>
                      </a:r>
                      <a:r>
                        <a:rPr lang="fr-FR" sz="1800" baseline="-25000" dirty="0" smtClean="0"/>
                        <a:t>2</a:t>
                      </a:r>
                      <a:endParaRPr lang="fr-FR" sz="1800" baseline="-25000" dirty="0"/>
                    </a:p>
                  </a:txBody>
                  <a:tcPr/>
                </a:tc>
                <a:tc>
                  <a:txBody>
                    <a:bodyPr/>
                    <a:lstStyle/>
                    <a:p>
                      <a:pPr algn="ctr"/>
                      <a:r>
                        <a:rPr lang="fr-FR" sz="1800" dirty="0" smtClean="0"/>
                        <a:t>1</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1</a:t>
                      </a:r>
                      <a:endParaRPr lang="fr-FR" sz="1800" dirty="0"/>
                    </a:p>
                  </a:txBody>
                  <a:tcPr>
                    <a:solidFill>
                      <a:srgbClr val="FFFF00"/>
                    </a:solidFill>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dirty="0" smtClean="0"/>
                        <a:t>1</a:t>
                      </a:r>
                      <a:endParaRPr lang="fr-FR" sz="1800" dirty="0"/>
                    </a:p>
                  </a:txBody>
                  <a:tcPr/>
                </a:tc>
                <a:tc>
                  <a:txBody>
                    <a:bodyPr/>
                    <a:lstStyle/>
                    <a:p>
                      <a:r>
                        <a:rPr lang="fr-FR" sz="1400"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2504326665"/>
                  </a:ext>
                </a:extLst>
              </a:tr>
              <a:tr h="370840">
                <a:tc>
                  <a:txBody>
                    <a:bodyPr/>
                    <a:lstStyle/>
                    <a:p>
                      <a:pPr algn="ctr"/>
                      <a:r>
                        <a:rPr lang="fr-FR" sz="1800" dirty="0" smtClean="0"/>
                        <a:t>…</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243852863"/>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68172211"/>
                  </a:ext>
                </a:extLst>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solidFill>
                      <a:srgbClr val="FFFF00"/>
                    </a:solidFill>
                  </a:tcPr>
                </a:tc>
                <a:tc>
                  <a:txBody>
                    <a:bodyPr/>
                    <a:lstStyle/>
                    <a:p>
                      <a:endParaRPr lang="fr-FR"/>
                    </a:p>
                  </a:txBody>
                  <a:tcPr/>
                </a:tc>
                <a:tc>
                  <a:txBody>
                    <a:bodyPr/>
                    <a:lstStyle/>
                    <a:p>
                      <a:endParaRPr lang="fr-FR"/>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439283669"/>
                  </a:ext>
                </a:extLst>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solidFill>
                      <a:srgbClr val="FFFF00"/>
                    </a:solidFill>
                  </a:tcPr>
                </a:tc>
                <a:tc>
                  <a:txBody>
                    <a:bodyPr/>
                    <a:lstStyle/>
                    <a:p>
                      <a:endParaRPr lang="fr-FR"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544117110"/>
                  </a:ext>
                </a:extLst>
              </a:tr>
              <a:tr h="370840">
                <a:tc>
                  <a:txBody>
                    <a:bodyPr/>
                    <a:lstStyle/>
                    <a:p>
                      <a:pPr algn="ctr"/>
                      <a:r>
                        <a:rPr lang="fr-FR" sz="1800" dirty="0" smtClean="0"/>
                        <a:t>P</a:t>
                      </a:r>
                      <a:r>
                        <a:rPr lang="fr-FR" sz="1800" i="1" baseline="-25000" dirty="0" smtClean="0"/>
                        <a:t>i</a:t>
                      </a:r>
                      <a:endParaRPr lang="fr-FR" sz="1800" i="1" baseline="-250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endParaRPr lang="fr-FR" sz="1800"/>
                    </a:p>
                  </a:txBody>
                  <a:tcPr/>
                </a:tc>
                <a:tc>
                  <a:txBody>
                    <a:bodyPr/>
                    <a:lstStyle/>
                    <a:p>
                      <a:pPr algn="ctr"/>
                      <a:endParaRPr lang="fr-FR" sz="1800" dirty="0"/>
                    </a:p>
                  </a:txBody>
                  <a:tcPr/>
                </a:tc>
                <a:tc>
                  <a:txBody>
                    <a:bodyPr/>
                    <a:lstStyle/>
                    <a:p>
                      <a:pPr algn="ctr"/>
                      <a:r>
                        <a:rPr lang="fr-FR" sz="1800" dirty="0" smtClean="0"/>
                        <a:t>1</a:t>
                      </a:r>
                      <a:endParaRPr lang="fr-FR" sz="1800" dirty="0"/>
                    </a:p>
                  </a:txBody>
                  <a:tcPr>
                    <a:solidFill>
                      <a:srgbClr val="FFFF00"/>
                    </a:solidFill>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803173009"/>
                  </a:ext>
                </a:extLst>
              </a:tr>
              <a:tr h="370840">
                <a:tc>
                  <a:txBody>
                    <a:bodyPr/>
                    <a:lstStyle/>
                    <a:p>
                      <a:pPr algn="ctr"/>
                      <a:r>
                        <a:rPr lang="fr-FR" sz="1800" dirty="0" smtClean="0"/>
                        <a:t>…</a:t>
                      </a:r>
                      <a:endParaRPr lang="fr-FR" sz="1800" dirty="0"/>
                    </a:p>
                  </a:txBody>
                  <a:tcPr/>
                </a:tc>
                <a:tc>
                  <a:txBody>
                    <a:bodyPr/>
                    <a:lstStyle/>
                    <a:p>
                      <a:pPr algn="ctr"/>
                      <a:endParaRPr lang="fr-FR" sz="1800" dirty="0"/>
                    </a:p>
                  </a:txBody>
                  <a:tcPr/>
                </a:tc>
                <a:tc>
                  <a:txBody>
                    <a:bodyPr/>
                    <a:lstStyle/>
                    <a:p>
                      <a:pPr algn="ct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111273481"/>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727649446"/>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774721945"/>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dirty="0"/>
                    </a:p>
                  </a:txBody>
                  <a:tcPr/>
                </a:tc>
                <a:extLst>
                  <a:ext uri="{0D108BD9-81ED-4DB2-BD59-A6C34878D82A}">
                    <a16:rowId xmlns:a16="http://schemas.microsoft.com/office/drawing/2014/main" val="3763312111"/>
                  </a:ext>
                </a:extLst>
              </a:tr>
            </a:tbl>
          </a:graphicData>
        </a:graphic>
      </p:graphicFrame>
      <p:sp>
        <p:nvSpPr>
          <p:cNvPr id="4" name="Espace réservé du numéro de diapositive 3"/>
          <p:cNvSpPr>
            <a:spLocks noGrp="1"/>
          </p:cNvSpPr>
          <p:nvPr>
            <p:ph type="sldNum" sz="quarter" idx="12"/>
          </p:nvPr>
        </p:nvSpPr>
        <p:spPr/>
        <p:txBody>
          <a:bodyPr/>
          <a:lstStyle/>
          <a:p>
            <a:fld id="{629C58E0-5633-4184-89BC-B4001FC3C0A0}" type="slidenum">
              <a:rPr lang="fr-FR" smtClean="0"/>
              <a:t>18</a:t>
            </a:fld>
            <a:endParaRPr lang="fr-FR"/>
          </a:p>
        </p:txBody>
      </p:sp>
      <p:sp>
        <p:nvSpPr>
          <p:cNvPr id="6" name="ZoneTexte 5"/>
          <p:cNvSpPr txBox="1"/>
          <p:nvPr/>
        </p:nvSpPr>
        <p:spPr>
          <a:xfrm>
            <a:off x="5112912" y="3866753"/>
            <a:ext cx="1245854" cy="461665"/>
          </a:xfrm>
          <a:prstGeom prst="rect">
            <a:avLst/>
          </a:prstGeom>
          <a:solidFill>
            <a:srgbClr val="FFFF00"/>
          </a:solidFill>
        </p:spPr>
        <p:txBody>
          <a:bodyPr wrap="none" rtlCol="0">
            <a:spAutoFit/>
          </a:bodyPr>
          <a:lstStyle/>
          <a:p>
            <a:r>
              <a:rPr lang="fr-FR" sz="2400" b="1" dirty="0" smtClean="0"/>
              <a:t>011…1…</a:t>
            </a:r>
            <a:endParaRPr lang="fr-FR" sz="2400" b="1" dirty="0"/>
          </a:p>
        </p:txBody>
      </p:sp>
      <p:cxnSp>
        <p:nvCxnSpPr>
          <p:cNvPr id="8" name="Connecteur droit avec flèche 7"/>
          <p:cNvCxnSpPr/>
          <p:nvPr/>
        </p:nvCxnSpPr>
        <p:spPr>
          <a:xfrm flipH="1">
            <a:off x="4572000" y="4236085"/>
            <a:ext cx="450759" cy="1329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6324164" y="3869844"/>
            <a:ext cx="1593706" cy="461665"/>
          </a:xfrm>
          <a:prstGeom prst="rect">
            <a:avLst/>
          </a:prstGeom>
          <a:solidFill>
            <a:srgbClr val="FFC000"/>
          </a:solidFill>
        </p:spPr>
        <p:txBody>
          <a:bodyPr wrap="none" rtlCol="0">
            <a:spAutoFit/>
          </a:bodyPr>
          <a:lstStyle/>
          <a:p>
            <a:r>
              <a:rPr lang="fr-FR" sz="2400" b="1" dirty="0" smtClean="0"/>
              <a:t>D=100…0…</a:t>
            </a:r>
            <a:endParaRPr lang="fr-FR" sz="2400" b="1" dirty="0"/>
          </a:p>
        </p:txBody>
      </p:sp>
    </p:spTree>
    <p:extLst>
      <p:ext uri="{BB962C8B-B14F-4D97-AF65-F5344CB8AC3E}">
        <p14:creationId xmlns:p14="http://schemas.microsoft.com/office/powerpoint/2010/main" val="9024618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La diagonalisation</a:t>
            </a:r>
            <a:br>
              <a:rPr lang="fr-FR" dirty="0" smtClean="0"/>
            </a:br>
            <a:r>
              <a:rPr lang="fr-FR" dirty="0" smtClean="0"/>
              <a:t>D=100…0… ne peut correspondre à aucune ligne</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2289091342"/>
              </p:ext>
            </p:extLst>
          </p:nvPr>
        </p:nvGraphicFramePr>
        <p:xfrm>
          <a:off x="628650" y="1825625"/>
          <a:ext cx="7886704" cy="4820920"/>
        </p:xfrm>
        <a:graphic>
          <a:graphicData uri="http://schemas.openxmlformats.org/drawingml/2006/table">
            <a:tbl>
              <a:tblPr firstRow="1" firstCol="1" bandRow="1">
                <a:tableStyleId>{5C22544A-7EE6-4342-B048-85BDC9FD1C3A}</a:tableStyleId>
              </a:tblPr>
              <a:tblGrid>
                <a:gridCol w="492919">
                  <a:extLst>
                    <a:ext uri="{9D8B030D-6E8A-4147-A177-3AD203B41FA5}">
                      <a16:colId xmlns:a16="http://schemas.microsoft.com/office/drawing/2014/main" val="3384350074"/>
                    </a:ext>
                  </a:extLst>
                </a:gridCol>
                <a:gridCol w="492919">
                  <a:extLst>
                    <a:ext uri="{9D8B030D-6E8A-4147-A177-3AD203B41FA5}">
                      <a16:colId xmlns:a16="http://schemas.microsoft.com/office/drawing/2014/main" val="4005428771"/>
                    </a:ext>
                  </a:extLst>
                </a:gridCol>
                <a:gridCol w="492919">
                  <a:extLst>
                    <a:ext uri="{9D8B030D-6E8A-4147-A177-3AD203B41FA5}">
                      <a16:colId xmlns:a16="http://schemas.microsoft.com/office/drawing/2014/main" val="1703734532"/>
                    </a:ext>
                  </a:extLst>
                </a:gridCol>
                <a:gridCol w="492919">
                  <a:extLst>
                    <a:ext uri="{9D8B030D-6E8A-4147-A177-3AD203B41FA5}">
                      <a16:colId xmlns:a16="http://schemas.microsoft.com/office/drawing/2014/main" val="1945939197"/>
                    </a:ext>
                  </a:extLst>
                </a:gridCol>
                <a:gridCol w="492919">
                  <a:extLst>
                    <a:ext uri="{9D8B030D-6E8A-4147-A177-3AD203B41FA5}">
                      <a16:colId xmlns:a16="http://schemas.microsoft.com/office/drawing/2014/main" val="895602652"/>
                    </a:ext>
                  </a:extLst>
                </a:gridCol>
                <a:gridCol w="492919">
                  <a:extLst>
                    <a:ext uri="{9D8B030D-6E8A-4147-A177-3AD203B41FA5}">
                      <a16:colId xmlns:a16="http://schemas.microsoft.com/office/drawing/2014/main" val="4105760832"/>
                    </a:ext>
                  </a:extLst>
                </a:gridCol>
                <a:gridCol w="492919">
                  <a:extLst>
                    <a:ext uri="{9D8B030D-6E8A-4147-A177-3AD203B41FA5}">
                      <a16:colId xmlns:a16="http://schemas.microsoft.com/office/drawing/2014/main" val="705516119"/>
                    </a:ext>
                  </a:extLst>
                </a:gridCol>
                <a:gridCol w="492919">
                  <a:extLst>
                    <a:ext uri="{9D8B030D-6E8A-4147-A177-3AD203B41FA5}">
                      <a16:colId xmlns:a16="http://schemas.microsoft.com/office/drawing/2014/main" val="1480233431"/>
                    </a:ext>
                  </a:extLst>
                </a:gridCol>
                <a:gridCol w="492919">
                  <a:extLst>
                    <a:ext uri="{9D8B030D-6E8A-4147-A177-3AD203B41FA5}">
                      <a16:colId xmlns:a16="http://schemas.microsoft.com/office/drawing/2014/main" val="3766298927"/>
                    </a:ext>
                  </a:extLst>
                </a:gridCol>
                <a:gridCol w="492919">
                  <a:extLst>
                    <a:ext uri="{9D8B030D-6E8A-4147-A177-3AD203B41FA5}">
                      <a16:colId xmlns:a16="http://schemas.microsoft.com/office/drawing/2014/main" val="2470879828"/>
                    </a:ext>
                  </a:extLst>
                </a:gridCol>
                <a:gridCol w="492919">
                  <a:extLst>
                    <a:ext uri="{9D8B030D-6E8A-4147-A177-3AD203B41FA5}">
                      <a16:colId xmlns:a16="http://schemas.microsoft.com/office/drawing/2014/main" val="3387281908"/>
                    </a:ext>
                  </a:extLst>
                </a:gridCol>
                <a:gridCol w="492919">
                  <a:extLst>
                    <a:ext uri="{9D8B030D-6E8A-4147-A177-3AD203B41FA5}">
                      <a16:colId xmlns:a16="http://schemas.microsoft.com/office/drawing/2014/main" val="4143009622"/>
                    </a:ext>
                  </a:extLst>
                </a:gridCol>
                <a:gridCol w="492919">
                  <a:extLst>
                    <a:ext uri="{9D8B030D-6E8A-4147-A177-3AD203B41FA5}">
                      <a16:colId xmlns:a16="http://schemas.microsoft.com/office/drawing/2014/main" val="3139577973"/>
                    </a:ext>
                  </a:extLst>
                </a:gridCol>
                <a:gridCol w="492919">
                  <a:extLst>
                    <a:ext uri="{9D8B030D-6E8A-4147-A177-3AD203B41FA5}">
                      <a16:colId xmlns:a16="http://schemas.microsoft.com/office/drawing/2014/main" val="1537699587"/>
                    </a:ext>
                  </a:extLst>
                </a:gridCol>
                <a:gridCol w="492919">
                  <a:extLst>
                    <a:ext uri="{9D8B030D-6E8A-4147-A177-3AD203B41FA5}">
                      <a16:colId xmlns:a16="http://schemas.microsoft.com/office/drawing/2014/main" val="1280891140"/>
                    </a:ext>
                  </a:extLst>
                </a:gridCol>
                <a:gridCol w="492919">
                  <a:extLst>
                    <a:ext uri="{9D8B030D-6E8A-4147-A177-3AD203B41FA5}">
                      <a16:colId xmlns:a16="http://schemas.microsoft.com/office/drawing/2014/main" val="39820348"/>
                    </a:ext>
                  </a:extLst>
                </a:gridCol>
              </a:tblGrid>
              <a:tr h="370840">
                <a:tc>
                  <a:txBody>
                    <a:bodyPr/>
                    <a:lstStyle/>
                    <a:p>
                      <a:pPr algn="ct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2</a:t>
                      </a:r>
                      <a:endParaRPr lang="fr-FR" sz="1800" dirty="0"/>
                    </a:p>
                  </a:txBody>
                  <a:tcPr/>
                </a:tc>
                <a:tc>
                  <a:txBody>
                    <a:bodyPr/>
                    <a:lstStyle/>
                    <a:p>
                      <a:pPr algn="ctr"/>
                      <a:r>
                        <a:rPr lang="fr-FR" sz="1800" dirty="0" smtClean="0"/>
                        <a:t>3</a:t>
                      </a:r>
                      <a:endParaRPr lang="fr-FR" sz="1800" dirty="0"/>
                    </a:p>
                  </a:txBody>
                  <a:tcPr/>
                </a:tc>
                <a:tc>
                  <a:txBody>
                    <a:bodyPr/>
                    <a:lstStyle/>
                    <a:p>
                      <a:pPr algn="ctr"/>
                      <a:r>
                        <a:rPr lang="fr-FR" sz="1800" dirty="0" smtClean="0"/>
                        <a:t>4</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i="1" dirty="0" smtClean="0"/>
                        <a:t>i</a:t>
                      </a:r>
                      <a:endParaRPr lang="fr-FR" sz="1800" i="1" dirty="0"/>
                    </a:p>
                  </a:txBody>
                  <a:tcPr/>
                </a:tc>
                <a:tc>
                  <a:txBody>
                    <a:bodyPr/>
                    <a:lstStyle/>
                    <a:p>
                      <a:r>
                        <a:rPr lang="fr-FR"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966742501"/>
                  </a:ext>
                </a:extLst>
              </a:tr>
              <a:tr h="370840">
                <a:tc>
                  <a:txBody>
                    <a:bodyPr/>
                    <a:lstStyle/>
                    <a:p>
                      <a:pPr algn="ctr"/>
                      <a:r>
                        <a:rPr lang="fr-FR" sz="1800" dirty="0" smtClean="0"/>
                        <a:t>P</a:t>
                      </a:r>
                      <a:r>
                        <a:rPr lang="fr-FR" sz="1800" baseline="-25000" dirty="0" smtClean="0"/>
                        <a:t>0</a:t>
                      </a:r>
                      <a:endParaRPr lang="fr-FR" sz="1800" baseline="-25000" dirty="0"/>
                    </a:p>
                  </a:txBody>
                  <a:tcPr/>
                </a:tc>
                <a:tc>
                  <a:txBody>
                    <a:bodyPr/>
                    <a:lstStyle/>
                    <a:p>
                      <a:pPr algn="ctr"/>
                      <a:r>
                        <a:rPr lang="fr-FR" sz="1800" dirty="0" smtClean="0"/>
                        <a:t>0</a:t>
                      </a:r>
                      <a:endParaRPr lang="fr-FR" sz="1800" dirty="0"/>
                    </a:p>
                  </a:txBody>
                  <a:tcPr>
                    <a:solidFill>
                      <a:srgbClr val="FFFF00"/>
                    </a:solidFill>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dirty="0" smtClean="0"/>
                        <a:t>1</a:t>
                      </a:r>
                      <a:endParaRPr lang="fr-FR" sz="1800" dirty="0"/>
                    </a:p>
                  </a:txBody>
                  <a:tcPr/>
                </a:tc>
                <a:tc>
                  <a:txBody>
                    <a:bodyPr/>
                    <a:lstStyle/>
                    <a:p>
                      <a:r>
                        <a:rPr lang="fr-FR" sz="1400"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379811892"/>
                  </a:ext>
                </a:extLst>
              </a:tr>
              <a:tr h="370840">
                <a:tc>
                  <a:txBody>
                    <a:bodyPr/>
                    <a:lstStyle/>
                    <a:p>
                      <a:pPr algn="ctr"/>
                      <a:r>
                        <a:rPr lang="fr-FR" sz="1800" dirty="0" smtClean="0"/>
                        <a:t>P</a:t>
                      </a:r>
                      <a:r>
                        <a:rPr lang="fr-FR" sz="1800" baseline="-25000" dirty="0" smtClean="0"/>
                        <a:t>1</a:t>
                      </a:r>
                      <a:endParaRPr lang="fr-FR" sz="1800" baseline="-250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solidFill>
                      <a:srgbClr val="FFFF00"/>
                    </a:solidFill>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dirty="0"/>
                    </a:p>
                  </a:txBody>
                  <a:tcPr/>
                </a:tc>
                <a:tc>
                  <a:txBody>
                    <a:bodyPr/>
                    <a:lstStyle/>
                    <a:p>
                      <a:pPr algn="ctr"/>
                      <a:r>
                        <a:rPr lang="fr-FR" sz="1800" dirty="0" smtClean="0"/>
                        <a:t>0</a:t>
                      </a:r>
                      <a:endParaRPr lang="fr-FR" sz="1800" dirty="0"/>
                    </a:p>
                  </a:txBody>
                  <a:tcPr/>
                </a:tc>
                <a:tc>
                  <a:txBody>
                    <a:bodyPr/>
                    <a:lstStyle/>
                    <a:p>
                      <a:r>
                        <a:rPr lang="fr-FR" sz="1400" dirty="0" smtClean="0"/>
                        <a:t>…</a:t>
                      </a:r>
                      <a:endParaRPr lang="fr-FR"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2801269964"/>
                  </a:ext>
                </a:extLst>
              </a:tr>
              <a:tr h="370840">
                <a:tc>
                  <a:txBody>
                    <a:bodyPr/>
                    <a:lstStyle/>
                    <a:p>
                      <a:pPr algn="ctr"/>
                      <a:r>
                        <a:rPr lang="fr-FR" sz="1800" dirty="0" smtClean="0"/>
                        <a:t>P</a:t>
                      </a:r>
                      <a:r>
                        <a:rPr lang="fr-FR" sz="1800" baseline="-25000" dirty="0" smtClean="0"/>
                        <a:t>2</a:t>
                      </a:r>
                      <a:endParaRPr lang="fr-FR" sz="1800" baseline="-25000" dirty="0"/>
                    </a:p>
                  </a:txBody>
                  <a:tcPr/>
                </a:tc>
                <a:tc>
                  <a:txBody>
                    <a:bodyPr/>
                    <a:lstStyle/>
                    <a:p>
                      <a:pPr algn="ctr"/>
                      <a:r>
                        <a:rPr lang="fr-FR" sz="1800" dirty="0" smtClean="0"/>
                        <a:t>1</a:t>
                      </a:r>
                      <a:endParaRPr lang="fr-FR" sz="1800" dirty="0"/>
                    </a:p>
                  </a:txBody>
                  <a:tcPr/>
                </a:tc>
                <a:tc>
                  <a:txBody>
                    <a:bodyPr/>
                    <a:lstStyle/>
                    <a:p>
                      <a:pPr algn="ctr"/>
                      <a:r>
                        <a:rPr lang="fr-FR" sz="1800" dirty="0" smtClean="0"/>
                        <a:t>1</a:t>
                      </a:r>
                      <a:endParaRPr lang="fr-FR" sz="1800" dirty="0"/>
                    </a:p>
                  </a:txBody>
                  <a:tcPr/>
                </a:tc>
                <a:tc>
                  <a:txBody>
                    <a:bodyPr/>
                    <a:lstStyle/>
                    <a:p>
                      <a:pPr algn="ctr"/>
                      <a:r>
                        <a:rPr lang="fr-FR" sz="1800" dirty="0" smtClean="0"/>
                        <a:t>1</a:t>
                      </a:r>
                      <a:endParaRPr lang="fr-FR" sz="1800" dirty="0"/>
                    </a:p>
                  </a:txBody>
                  <a:tcPr>
                    <a:solidFill>
                      <a:srgbClr val="FFFF00"/>
                    </a:solidFill>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r>
                        <a:rPr lang="fr-FR" sz="1800" dirty="0" smtClean="0"/>
                        <a:t>1</a:t>
                      </a:r>
                      <a:endParaRPr lang="fr-FR" sz="1800" dirty="0"/>
                    </a:p>
                  </a:txBody>
                  <a:tcPr/>
                </a:tc>
                <a:tc>
                  <a:txBody>
                    <a:bodyPr/>
                    <a:lstStyle/>
                    <a:p>
                      <a:r>
                        <a:rPr lang="fr-FR" sz="1400" dirty="0" smtClean="0"/>
                        <a:t>…</a:t>
                      </a:r>
                      <a:endParaRPr lang="fr-FR"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2504326665"/>
                  </a:ext>
                </a:extLst>
              </a:tr>
              <a:tr h="370840">
                <a:tc>
                  <a:txBody>
                    <a:bodyPr/>
                    <a:lstStyle/>
                    <a:p>
                      <a:pPr algn="ctr"/>
                      <a:r>
                        <a:rPr lang="fr-FR" sz="1800" dirty="0" smtClean="0"/>
                        <a:t>…</a:t>
                      </a: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243852863"/>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68172211"/>
                  </a:ext>
                </a:extLst>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solidFill>
                      <a:srgbClr val="FFFF00"/>
                    </a:solidFill>
                  </a:tcPr>
                </a:tc>
                <a:tc>
                  <a:txBody>
                    <a:bodyPr/>
                    <a:lstStyle/>
                    <a:p>
                      <a:endParaRPr lang="fr-FR"/>
                    </a:p>
                  </a:txBody>
                  <a:tcPr/>
                </a:tc>
                <a:tc>
                  <a:txBody>
                    <a:bodyPr/>
                    <a:lstStyle/>
                    <a:p>
                      <a:endParaRPr lang="fr-FR"/>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439283669"/>
                  </a:ext>
                </a:extLst>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solidFill>
                      <a:srgbClr val="FFFF00"/>
                    </a:solidFill>
                  </a:tcPr>
                </a:tc>
                <a:tc>
                  <a:txBody>
                    <a:bodyPr/>
                    <a:lstStyle/>
                    <a:p>
                      <a:endParaRPr lang="fr-FR"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544117110"/>
                  </a:ext>
                </a:extLst>
              </a:tr>
              <a:tr h="370840">
                <a:tc>
                  <a:txBody>
                    <a:bodyPr/>
                    <a:lstStyle/>
                    <a:p>
                      <a:pPr algn="ctr"/>
                      <a:r>
                        <a:rPr lang="fr-FR" sz="1800" dirty="0" smtClean="0"/>
                        <a:t>P</a:t>
                      </a:r>
                      <a:r>
                        <a:rPr lang="fr-FR" sz="1800" i="1" baseline="-25000" dirty="0" smtClean="0"/>
                        <a:t>i</a:t>
                      </a:r>
                      <a:endParaRPr lang="fr-FR" sz="1800" i="1" baseline="-250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0</a:t>
                      </a:r>
                      <a:endParaRPr lang="fr-FR" sz="1800" dirty="0"/>
                    </a:p>
                  </a:txBody>
                  <a:tcPr/>
                </a:tc>
                <a:tc>
                  <a:txBody>
                    <a:bodyPr/>
                    <a:lstStyle/>
                    <a:p>
                      <a:pPr algn="ctr"/>
                      <a:r>
                        <a:rPr lang="fr-FR" sz="1800" dirty="0" smtClean="0"/>
                        <a:t>1</a:t>
                      </a:r>
                      <a:endParaRPr lang="fr-FR" sz="1800" dirty="0"/>
                    </a:p>
                  </a:txBody>
                  <a:tcPr/>
                </a:tc>
                <a:tc>
                  <a:txBody>
                    <a:bodyPr/>
                    <a:lstStyle/>
                    <a:p>
                      <a:pPr algn="ctr"/>
                      <a:endParaRPr lang="fr-FR" sz="1800"/>
                    </a:p>
                  </a:txBody>
                  <a:tcPr/>
                </a:tc>
                <a:tc>
                  <a:txBody>
                    <a:bodyPr/>
                    <a:lstStyle/>
                    <a:p>
                      <a:pPr algn="ctr"/>
                      <a:endParaRPr lang="fr-FR" sz="1800" dirty="0"/>
                    </a:p>
                  </a:txBody>
                  <a:tcPr/>
                </a:tc>
                <a:tc>
                  <a:txBody>
                    <a:bodyPr/>
                    <a:lstStyle/>
                    <a:p>
                      <a:pPr algn="ctr"/>
                      <a:r>
                        <a:rPr lang="fr-FR" sz="1800" dirty="0" smtClean="0"/>
                        <a:t>1</a:t>
                      </a:r>
                      <a:endParaRPr lang="fr-FR" sz="1800" dirty="0"/>
                    </a:p>
                  </a:txBody>
                  <a:tcPr>
                    <a:solidFill>
                      <a:srgbClr val="FFFF00"/>
                    </a:solidFill>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803173009"/>
                  </a:ext>
                </a:extLst>
              </a:tr>
              <a:tr h="370840">
                <a:tc>
                  <a:txBody>
                    <a:bodyPr/>
                    <a:lstStyle/>
                    <a:p>
                      <a:pPr algn="ctr"/>
                      <a:r>
                        <a:rPr lang="fr-FR" sz="1800" dirty="0" smtClean="0"/>
                        <a:t>…</a:t>
                      </a:r>
                      <a:endParaRPr lang="fr-FR" sz="1800" dirty="0"/>
                    </a:p>
                  </a:txBody>
                  <a:tcPr/>
                </a:tc>
                <a:tc>
                  <a:txBody>
                    <a:bodyPr/>
                    <a:lstStyle/>
                    <a:p>
                      <a:pPr algn="ctr"/>
                      <a:endParaRPr lang="fr-FR" sz="1800" dirty="0"/>
                    </a:p>
                  </a:txBody>
                  <a:tcPr/>
                </a:tc>
                <a:tc>
                  <a:txBody>
                    <a:bodyPr/>
                    <a:lstStyle/>
                    <a:p>
                      <a:pPr algn="ctr"/>
                      <a:endParaRPr lang="fr-FR" sz="1800" dirty="0"/>
                    </a:p>
                  </a:txBody>
                  <a:tcPr/>
                </a:tc>
                <a:tc>
                  <a:txBody>
                    <a:bodyPr/>
                    <a:lstStyle/>
                    <a:p>
                      <a:pPr algn="ctr"/>
                      <a:r>
                        <a:rPr lang="fr-FR" sz="1800" dirty="0" smtClean="0"/>
                        <a:t>…</a:t>
                      </a: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111273481"/>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3727649446"/>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extLst>
                  <a:ext uri="{0D108BD9-81ED-4DB2-BD59-A6C34878D82A}">
                    <a16:rowId xmlns:a16="http://schemas.microsoft.com/office/drawing/2014/main" val="1774721945"/>
                  </a:ext>
                </a:extLst>
              </a:tr>
              <a:tr h="370840">
                <a:tc>
                  <a:txBody>
                    <a:bodyPr/>
                    <a:lstStyle/>
                    <a:p>
                      <a:pPr algn="ctr"/>
                      <a:endParaRPr lang="fr-FR" sz="1800" dirty="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a:p>
                  </a:txBody>
                  <a:tcPr/>
                </a:tc>
                <a:tc>
                  <a:txBody>
                    <a:bodyPr/>
                    <a:lstStyle/>
                    <a:p>
                      <a:pPr algn="ctr"/>
                      <a:endParaRPr lang="fr-FR" sz="1800" dirty="0"/>
                    </a:p>
                  </a:txBody>
                  <a:tcPr>
                    <a:solidFill>
                      <a:srgbClr val="FFFF00"/>
                    </a:solidFill>
                  </a:tcPr>
                </a:tc>
                <a:tc>
                  <a:txBody>
                    <a:bodyPr/>
                    <a:lstStyle/>
                    <a:p>
                      <a:pPr algn="ctr"/>
                      <a:endParaRPr lang="fr-FR" sz="1800" dirty="0"/>
                    </a:p>
                  </a:txBody>
                  <a:tcPr/>
                </a:tc>
                <a:tc>
                  <a:txBody>
                    <a:bodyPr/>
                    <a:lstStyle/>
                    <a:p>
                      <a:pPr algn="ctr"/>
                      <a:endParaRPr lang="fr-FR" sz="1800" dirty="0"/>
                    </a:p>
                  </a:txBody>
                  <a:tcPr/>
                </a:tc>
                <a:tc>
                  <a:txBody>
                    <a:bodyPr/>
                    <a:lstStyle/>
                    <a:p>
                      <a:pPr algn="ctr"/>
                      <a:endParaRPr lang="fr-FR" sz="1800" dirty="0"/>
                    </a:p>
                  </a:txBody>
                  <a:tcPr/>
                </a:tc>
                <a:extLst>
                  <a:ext uri="{0D108BD9-81ED-4DB2-BD59-A6C34878D82A}">
                    <a16:rowId xmlns:a16="http://schemas.microsoft.com/office/drawing/2014/main" val="3763312111"/>
                  </a:ext>
                </a:extLst>
              </a:tr>
            </a:tbl>
          </a:graphicData>
        </a:graphic>
      </p:graphicFrame>
      <p:sp>
        <p:nvSpPr>
          <p:cNvPr id="4" name="Espace réservé du numéro de diapositive 3"/>
          <p:cNvSpPr>
            <a:spLocks noGrp="1"/>
          </p:cNvSpPr>
          <p:nvPr>
            <p:ph type="sldNum" sz="quarter" idx="12"/>
          </p:nvPr>
        </p:nvSpPr>
        <p:spPr/>
        <p:txBody>
          <a:bodyPr/>
          <a:lstStyle/>
          <a:p>
            <a:fld id="{629C58E0-5633-4184-89BC-B4001FC3C0A0}" type="slidenum">
              <a:rPr lang="fr-FR" smtClean="0"/>
              <a:t>19</a:t>
            </a:fld>
            <a:endParaRPr lang="fr-FR"/>
          </a:p>
        </p:txBody>
      </p:sp>
      <p:sp>
        <p:nvSpPr>
          <p:cNvPr id="6" name="ZoneTexte 5"/>
          <p:cNvSpPr txBox="1"/>
          <p:nvPr/>
        </p:nvSpPr>
        <p:spPr>
          <a:xfrm>
            <a:off x="5112912" y="3866753"/>
            <a:ext cx="998991" cy="369332"/>
          </a:xfrm>
          <a:prstGeom prst="rect">
            <a:avLst/>
          </a:prstGeom>
          <a:solidFill>
            <a:srgbClr val="FFFF00"/>
          </a:solidFill>
        </p:spPr>
        <p:txBody>
          <a:bodyPr wrap="none" rtlCol="0">
            <a:spAutoFit/>
          </a:bodyPr>
          <a:lstStyle/>
          <a:p>
            <a:r>
              <a:rPr lang="fr-FR" b="1" dirty="0" smtClean="0"/>
              <a:t>011…1…</a:t>
            </a:r>
            <a:endParaRPr lang="fr-FR" b="1" dirty="0"/>
          </a:p>
        </p:txBody>
      </p:sp>
      <p:cxnSp>
        <p:nvCxnSpPr>
          <p:cNvPr id="8" name="Connecteur droit avec flèche 7"/>
          <p:cNvCxnSpPr/>
          <p:nvPr/>
        </p:nvCxnSpPr>
        <p:spPr>
          <a:xfrm flipH="1">
            <a:off x="4572000" y="4236085"/>
            <a:ext cx="450759" cy="1329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6324164" y="3869844"/>
            <a:ext cx="1241045" cy="369332"/>
          </a:xfrm>
          <a:prstGeom prst="rect">
            <a:avLst/>
          </a:prstGeom>
          <a:solidFill>
            <a:srgbClr val="FFC000"/>
          </a:solidFill>
        </p:spPr>
        <p:txBody>
          <a:bodyPr wrap="none" rtlCol="0">
            <a:spAutoFit/>
          </a:bodyPr>
          <a:lstStyle/>
          <a:p>
            <a:r>
              <a:rPr lang="fr-FR" b="1" dirty="0" smtClean="0"/>
              <a:t>D=100…0…</a:t>
            </a:r>
            <a:endParaRPr lang="fr-FR" b="1" dirty="0"/>
          </a:p>
        </p:txBody>
      </p:sp>
    </p:spTree>
    <p:extLst>
      <p:ext uri="{BB962C8B-B14F-4D97-AF65-F5344CB8AC3E}">
        <p14:creationId xmlns:p14="http://schemas.microsoft.com/office/powerpoint/2010/main" val="11638100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Résumé</a:t>
            </a:r>
            <a:endParaRPr lang="fr-FR" dirty="0"/>
          </a:p>
        </p:txBody>
      </p:sp>
      <p:sp>
        <p:nvSpPr>
          <p:cNvPr id="3" name="Espace réservé du contenu 2"/>
          <p:cNvSpPr>
            <a:spLocks noGrp="1"/>
          </p:cNvSpPr>
          <p:nvPr>
            <p:ph idx="1"/>
          </p:nvPr>
        </p:nvSpPr>
        <p:spPr/>
        <p:txBody>
          <a:bodyPr>
            <a:normAutofit lnSpcReduction="10000"/>
          </a:bodyPr>
          <a:lstStyle/>
          <a:p>
            <a:r>
              <a:rPr lang="fr-FR" dirty="0" smtClean="0"/>
              <a:t>L’informatique se base sur un modèle essentiel : la machine de Turing</a:t>
            </a:r>
          </a:p>
          <a:p>
            <a:r>
              <a:rPr lang="fr-FR" dirty="0" smtClean="0"/>
              <a:t>Ce modèle nous permet d’étudier différentes limites de l’informatique</a:t>
            </a:r>
          </a:p>
          <a:p>
            <a:r>
              <a:rPr lang="fr-FR" dirty="0" smtClean="0"/>
              <a:t>La représentation des données doit correspondre à un ensemble dénombrable (première limite)</a:t>
            </a:r>
          </a:p>
          <a:p>
            <a:r>
              <a:rPr lang="fr-FR" dirty="0" smtClean="0"/>
              <a:t>Le problème doit être décidable (deuxième limite)</a:t>
            </a:r>
          </a:p>
          <a:p>
            <a:r>
              <a:rPr lang="fr-FR" dirty="0" smtClean="0"/>
              <a:t>Le problème devrait pouvoir se résoudre en temps polynomial (troisième limite)</a:t>
            </a:r>
          </a:p>
          <a:p>
            <a:endParaRPr lang="fr-FR" dirty="0"/>
          </a:p>
          <a:p>
            <a:pPr marL="0" indent="0">
              <a:buNone/>
            </a:pPr>
            <a:r>
              <a:rPr lang="fr-FR" b="1" dirty="0" smtClean="0"/>
              <a:t>Avis pour les moins matheux</a:t>
            </a:r>
          </a:p>
          <a:p>
            <a:r>
              <a:rPr lang="fr-FR" dirty="0" smtClean="0"/>
              <a:t>Il faut prendre ce cours comme une introduction au sublime. La plupart des acteurs (mathématiciens/informaticiens) cités dans ce cours sont devenus fous. Pour avoir voulu  comprendre l’infini…</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2</a:t>
            </a:fld>
            <a:endParaRPr lang="fr-FR"/>
          </a:p>
        </p:txBody>
      </p:sp>
    </p:spTree>
    <p:extLst>
      <p:ext uri="{BB962C8B-B14F-4D97-AF65-F5344CB8AC3E}">
        <p14:creationId xmlns:p14="http://schemas.microsoft.com/office/powerpoint/2010/main" val="9276497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Et…</a:t>
            </a:r>
            <a:endParaRPr lang="fr-FR"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p:txBody>
              <a:bodyPr/>
              <a:lstStyle/>
              <a:p>
                <a:r>
                  <a:rPr lang="fr-FR" dirty="0" smtClean="0"/>
                  <a:t>Ca nous oblige à inventer une nouvelle cardinalité pour </a:t>
                </a:r>
                <a14:m>
                  <m:oMath xmlns:m="http://schemas.openxmlformats.org/officeDocument/2006/math">
                    <m:sSup>
                      <m:sSupPr>
                        <m:ctrlPr>
                          <a:rPr lang="en-GB" altLang="fr-FR" sz="2400" i="1">
                            <a:latin typeface="Cambria Math" panose="02040503050406030204" pitchFamily="18" charset="0"/>
                            <a:ea typeface="Cambria Math" panose="02040503050406030204" pitchFamily="18" charset="0"/>
                            <a:sym typeface="Symbol" panose="05050102010706020507" pitchFamily="18" charset="2"/>
                          </a:rPr>
                        </m:ctrlPr>
                      </m:sSupPr>
                      <m:e>
                        <m:r>
                          <a:rPr lang="fr-FR" altLang="fr-FR" sz="2400" i="1">
                            <a:latin typeface="Cambria Math" panose="02040503050406030204" pitchFamily="18" charset="0"/>
                            <a:ea typeface="Cambria Math" panose="02040503050406030204" pitchFamily="18" charset="0"/>
                            <a:sym typeface="Symbol" panose="05050102010706020507" pitchFamily="18" charset="2"/>
                          </a:rPr>
                          <m:t>2</m:t>
                        </m:r>
                      </m:e>
                      <m:sup>
                        <m:r>
                          <a:rPr lang="en-GB" altLang="fr-FR" sz="2400" i="1">
                            <a:latin typeface="Cambria Math" panose="02040503050406030204" pitchFamily="18" charset="0"/>
                            <a:ea typeface="Cambria Math" panose="02040503050406030204" pitchFamily="18" charset="0"/>
                            <a:sym typeface="Symbol" panose="05050102010706020507" pitchFamily="18" charset="2"/>
                          </a:rPr>
                          <m:t>ℕ</m:t>
                        </m:r>
                      </m:sup>
                    </m:sSup>
                  </m:oMath>
                </a14:m>
                <a:r>
                  <a:rPr lang="fr-FR" dirty="0" smtClean="0"/>
                  <a:t>. </a:t>
                </a:r>
              </a:p>
              <a:p>
                <a:r>
                  <a:rPr lang="fr-FR" dirty="0" smtClean="0"/>
                  <a:t>C’est </a:t>
                </a:r>
                <a:r>
                  <a:rPr lang="fr-FR" dirty="0" smtClean="0">
                    <a:sym typeface="Symbol" panose="05050102010706020507" pitchFamily="18" charset="2"/>
                  </a:rPr>
                  <a:t></a:t>
                </a:r>
                <a:r>
                  <a:rPr lang="fr-FR" baseline="-25000" dirty="0" smtClean="0">
                    <a:sym typeface="Symbol" panose="05050102010706020507" pitchFamily="18" charset="2"/>
                  </a:rPr>
                  <a:t>1</a:t>
                </a:r>
                <a:r>
                  <a:rPr lang="fr-FR" dirty="0" smtClean="0">
                    <a:sym typeface="Symbol" panose="05050102010706020507" pitchFamily="18" charset="2"/>
                  </a:rPr>
                  <a:t>.</a:t>
                </a:r>
              </a:p>
              <a:p>
                <a:r>
                  <a:rPr lang="fr-FR" dirty="0" smtClean="0">
                    <a:sym typeface="Symbol" panose="05050102010706020507" pitchFamily="18" charset="2"/>
                  </a:rPr>
                  <a:t>Et…</a:t>
                </a:r>
              </a:p>
              <a:p>
                <a:r>
                  <a:rPr lang="fr-FR" dirty="0" smtClean="0">
                    <a:sym typeface="Symbol" panose="05050102010706020507" pitchFamily="18" charset="2"/>
                  </a:rPr>
                  <a:t>On démontre que </a:t>
                </a:r>
                <a:r>
                  <a:rPr lang="fr-FR" dirty="0" err="1" smtClean="0">
                    <a:sym typeface="Symbol" panose="05050102010706020507" pitchFamily="18" charset="2"/>
                  </a:rPr>
                  <a:t>Card</a:t>
                </a:r>
                <a:r>
                  <a:rPr lang="fr-FR" dirty="0" smtClean="0">
                    <a:sym typeface="Symbol" panose="05050102010706020507" pitchFamily="18" charset="2"/>
                  </a:rPr>
                  <a:t>(</a:t>
                </a:r>
                <a14:m>
                  <m:oMath xmlns:m="http://schemas.openxmlformats.org/officeDocument/2006/math">
                    <m:r>
                      <a:rPr lang="fr-FR" b="0" i="1" smtClean="0">
                        <a:latin typeface="Cambria Math" panose="02040503050406030204" pitchFamily="18" charset="0"/>
                        <a:ea typeface="Cambria Math" panose="02040503050406030204" pitchFamily="18" charset="0"/>
                        <a:sym typeface="Symbol" panose="05050102010706020507" pitchFamily="18" charset="2"/>
                      </a:rPr>
                      <m:t>ℝ</m:t>
                    </m:r>
                  </m:oMath>
                </a14:m>
                <a:r>
                  <a:rPr lang="fr-FR" dirty="0" smtClean="0">
                    <a:sym typeface="Symbol" panose="05050102010706020507" pitchFamily="18" charset="2"/>
                  </a:rPr>
                  <a:t>)= </a:t>
                </a:r>
                <a:r>
                  <a:rPr lang="fr-FR" dirty="0">
                    <a:sym typeface="Symbol" panose="05050102010706020507" pitchFamily="18" charset="2"/>
                  </a:rPr>
                  <a:t></a:t>
                </a:r>
                <a:r>
                  <a:rPr lang="fr-FR" baseline="-25000" dirty="0">
                    <a:sym typeface="Symbol" panose="05050102010706020507" pitchFamily="18" charset="2"/>
                  </a:rPr>
                  <a:t>1</a:t>
                </a:r>
                <a:r>
                  <a:rPr lang="fr-FR" dirty="0" smtClean="0">
                    <a:sym typeface="Symbol" panose="05050102010706020507" pitchFamily="18" charset="2"/>
                  </a:rPr>
                  <a:t>.</a:t>
                </a:r>
              </a:p>
              <a:p>
                <a:endParaRPr lang="fr-FR" dirty="0">
                  <a:sym typeface="Symbol" panose="05050102010706020507" pitchFamily="18" charset="2"/>
                </a:endParaRPr>
              </a:p>
              <a:p>
                <a:r>
                  <a:rPr lang="fr-FR" dirty="0" smtClean="0">
                    <a:sym typeface="Symbol" panose="05050102010706020507" pitchFamily="18" charset="2"/>
                  </a:rPr>
                  <a:t>Idée de la preuve : comme pour </a:t>
                </a:r>
                <a14:m>
                  <m:oMath xmlns:m="http://schemas.openxmlformats.org/officeDocument/2006/math">
                    <m:sSup>
                      <m:sSupPr>
                        <m:ctrlPr>
                          <a:rPr lang="en-GB" altLang="fr-FR" sz="2000" i="1">
                            <a:latin typeface="Cambria Math" panose="02040503050406030204" pitchFamily="18" charset="0"/>
                            <a:ea typeface="Cambria Math" panose="02040503050406030204" pitchFamily="18" charset="0"/>
                            <a:sym typeface="Symbol" panose="05050102010706020507" pitchFamily="18" charset="2"/>
                          </a:rPr>
                        </m:ctrlPr>
                      </m:sSupPr>
                      <m:e>
                        <m:r>
                          <a:rPr lang="fr-FR" altLang="fr-FR" sz="2000" i="1">
                            <a:latin typeface="Cambria Math" panose="02040503050406030204" pitchFamily="18" charset="0"/>
                            <a:ea typeface="Cambria Math" panose="02040503050406030204" pitchFamily="18" charset="0"/>
                            <a:sym typeface="Symbol" panose="05050102010706020507" pitchFamily="18" charset="2"/>
                          </a:rPr>
                          <m:t>2</m:t>
                        </m:r>
                      </m:e>
                      <m:sup>
                        <m:r>
                          <a:rPr lang="en-GB" altLang="fr-FR" sz="2000" i="1">
                            <a:latin typeface="Cambria Math" panose="02040503050406030204" pitchFamily="18" charset="0"/>
                            <a:ea typeface="Cambria Math" panose="02040503050406030204" pitchFamily="18" charset="0"/>
                            <a:sym typeface="Symbol" panose="05050102010706020507" pitchFamily="18" charset="2"/>
                          </a:rPr>
                          <m:t>ℕ</m:t>
                        </m:r>
                      </m:sup>
                    </m:sSup>
                  </m:oMath>
                </a14:m>
                <a:r>
                  <a:rPr lang="fr-FR" dirty="0" smtClean="0">
                    <a:sym typeface="Symbol" panose="05050102010706020507" pitchFamily="18" charset="2"/>
                  </a:rPr>
                  <a:t>. Mais il faut</a:t>
                </a:r>
              </a:p>
              <a:p>
                <a:pPr marL="457200" indent="-457200">
                  <a:buFont typeface="+mj-lt"/>
                  <a:buAutoNum type="arabicPeriod"/>
                </a:pPr>
                <a:r>
                  <a:rPr lang="fr-FR" dirty="0" smtClean="0">
                    <a:sym typeface="Symbol" panose="05050102010706020507" pitchFamily="18" charset="2"/>
                  </a:rPr>
                  <a:t>Se restreindre à [0,1]</a:t>
                </a:r>
              </a:p>
              <a:p>
                <a:pPr marL="457200" indent="-457200">
                  <a:buFont typeface="+mj-lt"/>
                  <a:buAutoNum type="arabicPeriod"/>
                </a:pPr>
                <a:r>
                  <a:rPr lang="fr-FR" dirty="0" smtClean="0">
                    <a:sym typeface="Symbol" panose="05050102010706020507" pitchFamily="18" charset="2"/>
                  </a:rPr>
                  <a:t>Écrire les réels  comme 0,….</a:t>
                </a:r>
              </a:p>
              <a:p>
                <a:pPr marL="457200" indent="-457200">
                  <a:buFont typeface="+mj-lt"/>
                  <a:buAutoNum type="arabicPeriod"/>
                </a:pPr>
                <a:r>
                  <a:rPr lang="fr-FR" dirty="0" smtClean="0">
                    <a:sym typeface="Symbol" panose="05050102010706020507" pitchFamily="18" charset="2"/>
                  </a:rPr>
                  <a:t>Considérer le nouveau réel obtenu en modifiant la </a:t>
                </a:r>
                <a:r>
                  <a:rPr lang="fr-FR" i="1" dirty="0" err="1" smtClean="0">
                    <a:sym typeface="Symbol" panose="05050102010706020507" pitchFamily="18" charset="2"/>
                  </a:rPr>
                  <a:t>i</a:t>
                </a:r>
                <a:r>
                  <a:rPr lang="fr-FR" baseline="30000" dirty="0" err="1" smtClean="0">
                    <a:sym typeface="Symbol" panose="05050102010706020507" pitchFamily="18" charset="2"/>
                  </a:rPr>
                  <a:t>ème</a:t>
                </a:r>
                <a:r>
                  <a:rPr lang="fr-FR" dirty="0" smtClean="0">
                    <a:sym typeface="Symbol" panose="05050102010706020507" pitchFamily="18" charset="2"/>
                  </a:rPr>
                  <a:t> décimale</a:t>
                </a:r>
                <a:endParaRPr lang="fr-FR"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blipFill>
                <a:blip r:embed="rId2"/>
                <a:stretch>
                  <a:fillRect l="-927" t="-560"/>
                </a:stretch>
              </a:blipFill>
            </p:spPr>
            <p:txBody>
              <a:bodyPr/>
              <a:lstStyle/>
              <a:p>
                <a:r>
                  <a:rPr lang="fr-FR">
                    <a:noFill/>
                  </a:rPr>
                  <a:t> </a:t>
                </a:r>
              </a:p>
            </p:txBody>
          </p:sp>
        </mc:Fallback>
      </mc:AlternateContent>
      <p:sp>
        <p:nvSpPr>
          <p:cNvPr id="4" name="Espace réservé du numéro de diapositive 3"/>
          <p:cNvSpPr>
            <a:spLocks noGrp="1"/>
          </p:cNvSpPr>
          <p:nvPr>
            <p:ph type="sldNum" sz="quarter" idx="12"/>
          </p:nvPr>
        </p:nvSpPr>
        <p:spPr/>
        <p:txBody>
          <a:bodyPr/>
          <a:lstStyle/>
          <a:p>
            <a:fld id="{629C58E0-5633-4184-89BC-B4001FC3C0A0}" type="slidenum">
              <a:rPr lang="fr-FR" smtClean="0"/>
              <a:t>20</a:t>
            </a:fld>
            <a:endParaRPr lang="fr-FR"/>
          </a:p>
        </p:txBody>
      </p:sp>
    </p:spTree>
    <p:extLst>
      <p:ext uri="{BB962C8B-B14F-4D97-AF65-F5344CB8AC3E}">
        <p14:creationId xmlns:p14="http://schemas.microsoft.com/office/powerpoint/2010/main" val="6255697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Greg Cantor (1845-1918)</a:t>
            </a:r>
            <a:endParaRPr lang="fr-FR" dirty="0"/>
          </a:p>
        </p:txBody>
      </p:sp>
      <p:sp>
        <p:nvSpPr>
          <p:cNvPr id="3" name="Espace réservé du contenu 2"/>
          <p:cNvSpPr>
            <a:spLocks noGrp="1"/>
          </p:cNvSpPr>
          <p:nvPr>
            <p:ph idx="1"/>
          </p:nvPr>
        </p:nvSpPr>
        <p:spPr/>
        <p:txBody>
          <a:bodyPr/>
          <a:lstStyle/>
          <a:p>
            <a:r>
              <a:rPr lang="fr-FR" dirty="0" smtClean="0"/>
              <a:t>Il est devenu fou… bien entendu</a:t>
            </a:r>
          </a:p>
          <a:p>
            <a:endParaRPr lang="fr-FR" dirty="0"/>
          </a:p>
          <a:p>
            <a:r>
              <a:rPr lang="fr-FR" dirty="0" smtClean="0"/>
              <a:t>Remarques. Parmi les problèmes qui fascinent les mathématiciens, l’hypothèse du continu s’énonce comme : y </a:t>
            </a:r>
            <a:r>
              <a:rPr lang="fr-FR" dirty="0" err="1" smtClean="0"/>
              <a:t>a-t-il</a:t>
            </a:r>
            <a:r>
              <a:rPr lang="fr-FR" dirty="0" smtClean="0"/>
              <a:t> quelque chose entre </a:t>
            </a:r>
            <a:r>
              <a:rPr lang="fr-FR" dirty="0" smtClean="0">
                <a:sym typeface="Symbol" panose="05050102010706020507" pitchFamily="18" charset="2"/>
              </a:rPr>
              <a:t></a:t>
            </a:r>
            <a:r>
              <a:rPr lang="fr-FR" baseline="-25000" dirty="0" smtClean="0">
                <a:sym typeface="Symbol" panose="05050102010706020507" pitchFamily="18" charset="2"/>
              </a:rPr>
              <a:t>0 </a:t>
            </a:r>
            <a:r>
              <a:rPr lang="fr-FR" dirty="0" smtClean="0"/>
              <a:t>et </a:t>
            </a:r>
            <a:r>
              <a:rPr lang="fr-FR" dirty="0">
                <a:sym typeface="Symbol" panose="05050102010706020507" pitchFamily="18" charset="2"/>
              </a:rPr>
              <a:t></a:t>
            </a:r>
            <a:r>
              <a:rPr lang="fr-FR" baseline="-25000" dirty="0">
                <a:sym typeface="Symbol" panose="05050102010706020507" pitchFamily="18" charset="2"/>
              </a:rPr>
              <a:t>1</a:t>
            </a:r>
            <a:r>
              <a:rPr lang="fr-FR" dirty="0" smtClean="0"/>
              <a:t>?</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21</a:t>
            </a:fld>
            <a:endParaRPr lang="fr-FR"/>
          </a:p>
        </p:txBody>
      </p:sp>
      <p:pic>
        <p:nvPicPr>
          <p:cNvPr id="6" name="Image 5"/>
          <p:cNvPicPr>
            <a:picLocks noChangeAspect="1"/>
          </p:cNvPicPr>
          <p:nvPr/>
        </p:nvPicPr>
        <p:blipFill>
          <a:blip r:embed="rId2"/>
          <a:stretch>
            <a:fillRect/>
          </a:stretch>
        </p:blipFill>
        <p:spPr>
          <a:xfrm>
            <a:off x="6562725" y="3571339"/>
            <a:ext cx="1952625" cy="2343150"/>
          </a:xfrm>
          <a:prstGeom prst="rect">
            <a:avLst/>
          </a:prstGeom>
        </p:spPr>
      </p:pic>
    </p:spTree>
    <p:extLst>
      <p:ext uri="{BB962C8B-B14F-4D97-AF65-F5344CB8AC3E}">
        <p14:creationId xmlns:p14="http://schemas.microsoft.com/office/powerpoint/2010/main" val="37291226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Conséquences pour l’informaticien(ne)</a:t>
            </a:r>
            <a:endParaRPr lang="fr-FR"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p:txBody>
              <a:bodyPr/>
              <a:lstStyle/>
              <a:p>
                <a:r>
                  <a:rPr lang="fr-FR" dirty="0" smtClean="0"/>
                  <a:t>Ce qui est compliqué pour </a:t>
                </a:r>
                <a14:m>
                  <m:oMath xmlns:m="http://schemas.openxmlformats.org/officeDocument/2006/math">
                    <m:sSup>
                      <m:sSupPr>
                        <m:ctrlPr>
                          <a:rPr lang="en-GB" altLang="fr-FR" sz="2400" i="1">
                            <a:latin typeface="Cambria Math" panose="02040503050406030204" pitchFamily="18" charset="0"/>
                            <a:ea typeface="Cambria Math" panose="02040503050406030204" pitchFamily="18" charset="0"/>
                            <a:sym typeface="Symbol" panose="05050102010706020507" pitchFamily="18" charset="2"/>
                          </a:rPr>
                        </m:ctrlPr>
                      </m:sSupPr>
                      <m:e>
                        <m:r>
                          <a:rPr lang="fr-FR" altLang="fr-FR" sz="2400" i="1">
                            <a:latin typeface="Cambria Math" panose="02040503050406030204" pitchFamily="18" charset="0"/>
                            <a:ea typeface="Cambria Math" panose="02040503050406030204" pitchFamily="18" charset="0"/>
                            <a:sym typeface="Symbol" panose="05050102010706020507" pitchFamily="18" charset="2"/>
                          </a:rPr>
                          <m:t>2</m:t>
                        </m:r>
                      </m:e>
                      <m:sup>
                        <m:r>
                          <a:rPr lang="en-GB" altLang="fr-FR" sz="2400" i="1">
                            <a:latin typeface="Cambria Math" panose="02040503050406030204" pitchFamily="18" charset="0"/>
                            <a:ea typeface="Cambria Math" panose="02040503050406030204" pitchFamily="18" charset="0"/>
                            <a:sym typeface="Symbol" panose="05050102010706020507" pitchFamily="18" charset="2"/>
                          </a:rPr>
                          <m:t>ℕ</m:t>
                        </m:r>
                      </m:sup>
                    </m:sSup>
                  </m:oMath>
                </a14:m>
                <a:r>
                  <a:rPr lang="fr-FR" dirty="0" smtClean="0"/>
                  <a:t> et </a:t>
                </a:r>
                <a14:m>
                  <m:oMath xmlns:m="http://schemas.openxmlformats.org/officeDocument/2006/math">
                    <m:r>
                      <a:rPr lang="fr-FR" i="1">
                        <a:latin typeface="Cambria Math" panose="02040503050406030204" pitchFamily="18" charset="0"/>
                        <a:ea typeface="Cambria Math" panose="02040503050406030204" pitchFamily="18" charset="0"/>
                        <a:sym typeface="Symbol" panose="05050102010706020507" pitchFamily="18" charset="2"/>
                      </a:rPr>
                      <m:t>ℝ</m:t>
                    </m:r>
                  </m:oMath>
                </a14:m>
                <a:r>
                  <a:rPr lang="fr-FR" dirty="0" smtClean="0"/>
                  <a:t> est qu’il existe des éléments qu’on n’a pas la capacité d’écrire de façon finie</a:t>
                </a:r>
              </a:p>
              <a:p>
                <a:pPr lvl="1"/>
                <a:r>
                  <a:rPr lang="fr-FR" dirty="0" smtClean="0"/>
                  <a:t>Certains ensembles qui ne sont pas générés par un algorithme</a:t>
                </a:r>
              </a:p>
              <a:p>
                <a:pPr lvl="1"/>
                <a:r>
                  <a:rPr lang="fr-FR" dirty="0" smtClean="0"/>
                  <a:t>Les nombres transcendants</a:t>
                </a:r>
              </a:p>
              <a:p>
                <a:pPr lvl="1"/>
                <a:endParaRPr lang="fr-FR" dirty="0"/>
              </a:p>
              <a:p>
                <a:r>
                  <a:rPr lang="fr-FR" dirty="0" smtClean="0"/>
                  <a:t>Il y a donc là une première limite de l’informatique : on ne peut travailler que sur les ensembles dénombrables (*)</a:t>
                </a:r>
              </a:p>
              <a:p>
                <a:r>
                  <a:rPr lang="fr-FR" dirty="0" smtClean="0"/>
                  <a:t>En particulier on ne peut pas travailler sur les réels (la solution est de les approximer –par exemple avec les nombres flottants)</a:t>
                </a:r>
                <a:endParaRPr lang="fr-FR"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blipFill>
                <a:blip r:embed="rId2"/>
                <a:stretch>
                  <a:fillRect l="-773" t="-560" r="-773"/>
                </a:stretch>
              </a:blipFill>
            </p:spPr>
            <p:txBody>
              <a:bodyPr/>
              <a:lstStyle/>
              <a:p>
                <a:r>
                  <a:rPr lang="fr-FR">
                    <a:noFill/>
                  </a:rPr>
                  <a:t> </a:t>
                </a:r>
              </a:p>
            </p:txBody>
          </p:sp>
        </mc:Fallback>
      </mc:AlternateContent>
      <p:sp>
        <p:nvSpPr>
          <p:cNvPr id="4" name="Espace réservé du numéro de diapositive 3"/>
          <p:cNvSpPr>
            <a:spLocks noGrp="1"/>
          </p:cNvSpPr>
          <p:nvPr>
            <p:ph type="sldNum" sz="quarter" idx="12"/>
          </p:nvPr>
        </p:nvSpPr>
        <p:spPr/>
        <p:txBody>
          <a:bodyPr/>
          <a:lstStyle/>
          <a:p>
            <a:fld id="{629C58E0-5633-4184-89BC-B4001FC3C0A0}" type="slidenum">
              <a:rPr lang="fr-FR" smtClean="0"/>
              <a:t>22</a:t>
            </a:fld>
            <a:endParaRPr lang="fr-FR"/>
          </a:p>
        </p:txBody>
      </p:sp>
      <p:pic>
        <p:nvPicPr>
          <p:cNvPr id="5" name="Image 4"/>
          <p:cNvPicPr>
            <a:picLocks noChangeAspect="1"/>
          </p:cNvPicPr>
          <p:nvPr/>
        </p:nvPicPr>
        <p:blipFill>
          <a:blip r:embed="rId3"/>
          <a:stretch>
            <a:fillRect/>
          </a:stretch>
        </p:blipFill>
        <p:spPr>
          <a:xfrm>
            <a:off x="7243763" y="17686"/>
            <a:ext cx="1900237" cy="1269314"/>
          </a:xfrm>
          <a:prstGeom prst="rect">
            <a:avLst/>
          </a:prstGeom>
        </p:spPr>
      </p:pic>
    </p:spTree>
    <p:extLst>
      <p:ext uri="{BB962C8B-B14F-4D97-AF65-F5344CB8AC3E}">
        <p14:creationId xmlns:p14="http://schemas.microsoft.com/office/powerpoint/2010/main" val="9161891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ensembles dénombrables ou ensembles finis ?</a:t>
            </a:r>
            <a:endParaRPr lang="fr-FR" dirty="0"/>
          </a:p>
        </p:txBody>
      </p:sp>
      <p:sp>
        <p:nvSpPr>
          <p:cNvPr id="3" name="Espace réservé du contenu 2"/>
          <p:cNvSpPr>
            <a:spLocks noGrp="1"/>
          </p:cNvSpPr>
          <p:nvPr>
            <p:ph idx="1"/>
          </p:nvPr>
        </p:nvSpPr>
        <p:spPr/>
        <p:txBody>
          <a:bodyPr/>
          <a:lstStyle/>
          <a:p>
            <a:r>
              <a:rPr lang="fr-FR" dirty="0" smtClean="0"/>
              <a:t>Travailler sur les ensembles finis signifie arrêter la taille de l’ensemble. Ce qu’on ne veut pas faire.</a:t>
            </a:r>
          </a:p>
          <a:p>
            <a:r>
              <a:rPr lang="fr-FR" dirty="0" smtClean="0"/>
              <a:t>Si on écrit un algorithme pour déterminer si un nombre premier l’algorithme est écrit pour tout nombre, quelle que soit sa taille. Même si le nombre n’entre pas dans la mémoire d’un ordinateur !</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23</a:t>
            </a:fld>
            <a:endParaRPr lang="fr-FR"/>
          </a:p>
        </p:txBody>
      </p:sp>
    </p:spTree>
    <p:extLst>
      <p:ext uri="{BB962C8B-B14F-4D97-AF65-F5344CB8AC3E}">
        <p14:creationId xmlns:p14="http://schemas.microsoft.com/office/powerpoint/2010/main" val="35829422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FF0000"/>
                </a:solidFill>
              </a:rPr>
              <a:t>Les machines de Turing, quelques questions générales</a:t>
            </a:r>
            <a:endParaRPr lang="fr-FR" dirty="0">
              <a:solidFill>
                <a:srgbClr val="FF0000"/>
              </a:solidFill>
            </a:endParaRPr>
          </a:p>
        </p:txBody>
      </p:sp>
      <p:sp>
        <p:nvSpPr>
          <p:cNvPr id="3" name="Espace réservé du texte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24</a:t>
            </a:fld>
            <a:endParaRPr lang="fr-FR"/>
          </a:p>
        </p:txBody>
      </p:sp>
    </p:spTree>
    <p:extLst>
      <p:ext uri="{BB962C8B-B14F-4D97-AF65-F5344CB8AC3E}">
        <p14:creationId xmlns:p14="http://schemas.microsoft.com/office/powerpoint/2010/main" val="22802160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Pour en savoir plus</a:t>
            </a:r>
            <a:endParaRPr lang="fr-FR" dirty="0"/>
          </a:p>
        </p:txBody>
      </p:sp>
      <p:sp>
        <p:nvSpPr>
          <p:cNvPr id="3" name="Espace réservé du contenu 2"/>
          <p:cNvSpPr>
            <a:spLocks noGrp="1"/>
          </p:cNvSpPr>
          <p:nvPr>
            <p:ph idx="1"/>
          </p:nvPr>
        </p:nvSpPr>
        <p:spPr>
          <a:xfrm>
            <a:off x="628649" y="1825625"/>
            <a:ext cx="8347925" cy="4351338"/>
          </a:xfrm>
        </p:spPr>
        <p:txBody>
          <a:bodyPr/>
          <a:lstStyle/>
          <a:p>
            <a:r>
              <a:rPr lang="fr-FR" dirty="0" smtClean="0"/>
              <a:t>L’article de Turing </a:t>
            </a:r>
            <a:r>
              <a:rPr lang="fr-FR" dirty="0" smtClean="0">
                <a:hlinkClick r:id="rId2"/>
              </a:rPr>
              <a:t>« </a:t>
            </a:r>
            <a:r>
              <a:rPr lang="fr-FR" dirty="0" err="1" smtClean="0">
                <a:hlinkClick r:id="rId2"/>
              </a:rPr>
              <a:t>Computing</a:t>
            </a:r>
            <a:r>
              <a:rPr lang="fr-FR" dirty="0" smtClean="0">
                <a:hlinkClick r:id="rId2"/>
              </a:rPr>
              <a:t> </a:t>
            </a:r>
            <a:r>
              <a:rPr lang="fr-FR" dirty="0" err="1" smtClean="0">
                <a:hlinkClick r:id="rId2"/>
              </a:rPr>
              <a:t>Machinery</a:t>
            </a:r>
            <a:r>
              <a:rPr lang="fr-FR" dirty="0" smtClean="0">
                <a:hlinkClick r:id="rId2"/>
              </a:rPr>
              <a:t> and Intelligence » </a:t>
            </a:r>
            <a:r>
              <a:rPr lang="fr-FR" dirty="0" smtClean="0"/>
              <a:t>se trouve facilement en ligne et se lit très agréablement. Peut-être la seule lecture obligatoire ! Il est existe </a:t>
            </a:r>
            <a:r>
              <a:rPr lang="fr-FR" dirty="0" smtClean="0">
                <a:hlinkClick r:id="rId3"/>
              </a:rPr>
              <a:t>une traduction française </a:t>
            </a:r>
            <a:r>
              <a:rPr lang="fr-FR" dirty="0" smtClean="0"/>
              <a:t>tout à fait bien écrite !</a:t>
            </a:r>
          </a:p>
          <a:p>
            <a:r>
              <a:rPr lang="fr-FR" dirty="0" smtClean="0"/>
              <a:t>On peut trouver des simulations de machines de Turing en ligne:</a:t>
            </a:r>
          </a:p>
          <a:p>
            <a:endParaRPr lang="fr-FR" dirty="0"/>
          </a:p>
          <a:p>
            <a:r>
              <a:rPr lang="fr-FR" dirty="0">
                <a:solidFill>
                  <a:srgbClr val="FF0000"/>
                </a:solidFill>
                <a:hlinkClick r:id="rId4"/>
              </a:rPr>
              <a:t>https://</a:t>
            </a:r>
            <a:r>
              <a:rPr lang="fr-FR" dirty="0" smtClean="0">
                <a:solidFill>
                  <a:srgbClr val="FF0000"/>
                </a:solidFill>
                <a:hlinkClick r:id="rId4"/>
              </a:rPr>
              <a:t>videotheque.cnrs.fr/index.php?id_doc=3001&amp;urlaction=doc</a:t>
            </a:r>
            <a:r>
              <a:rPr lang="fr-FR" dirty="0" smtClean="0">
                <a:solidFill>
                  <a:srgbClr val="FF0000"/>
                </a:solidFill>
              </a:rPr>
              <a:t> </a:t>
            </a:r>
          </a:p>
          <a:p>
            <a:r>
              <a:rPr lang="fr-FR" dirty="0">
                <a:solidFill>
                  <a:srgbClr val="FF0000"/>
                </a:solidFill>
                <a:hlinkClick r:id="rId5"/>
              </a:rPr>
              <a:t>https://interstices.info/comment-fonctionne-une-machine-de-turing</a:t>
            </a:r>
            <a:r>
              <a:rPr lang="fr-FR" dirty="0" smtClean="0">
                <a:solidFill>
                  <a:srgbClr val="FF0000"/>
                </a:solidFill>
                <a:hlinkClick r:id="rId5"/>
              </a:rPr>
              <a:t>/</a:t>
            </a:r>
            <a:r>
              <a:rPr lang="fr-FR" dirty="0" smtClean="0">
                <a:solidFill>
                  <a:srgbClr val="FF0000"/>
                </a:solidFill>
              </a:rPr>
              <a:t> </a:t>
            </a:r>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25</a:t>
            </a:fld>
            <a:endParaRPr lang="fr-FR"/>
          </a:p>
        </p:txBody>
      </p:sp>
      <p:pic>
        <p:nvPicPr>
          <p:cNvPr id="5" name="Imag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35952" y="17686"/>
            <a:ext cx="1908048" cy="1271016"/>
          </a:xfrm>
          <a:prstGeom prst="rect">
            <a:avLst/>
          </a:prstGeom>
        </p:spPr>
      </p:pic>
    </p:spTree>
    <p:extLst>
      <p:ext uri="{BB962C8B-B14F-4D97-AF65-F5344CB8AC3E}">
        <p14:creationId xmlns:p14="http://schemas.microsoft.com/office/powerpoint/2010/main" val="40273437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objets de la machine de Turing</a:t>
            </a:r>
            <a:endParaRPr lang="fr-FR" dirty="0"/>
          </a:p>
        </p:txBody>
      </p:sp>
      <p:sp>
        <p:nvSpPr>
          <p:cNvPr id="3" name="Espace réservé du contenu 2"/>
          <p:cNvSpPr>
            <a:spLocks noGrp="1"/>
          </p:cNvSpPr>
          <p:nvPr>
            <p:ph idx="1"/>
          </p:nvPr>
        </p:nvSpPr>
        <p:spPr/>
        <p:txBody>
          <a:bodyPr/>
          <a:lstStyle/>
          <a:p>
            <a:r>
              <a:rPr lang="fr-FR" dirty="0" smtClean="0"/>
              <a:t>Un ensemble infini dénombrable d’</a:t>
            </a:r>
            <a:r>
              <a:rPr lang="fr-FR" b="1" dirty="0" smtClean="0"/>
              <a:t>états</a:t>
            </a:r>
            <a:r>
              <a:rPr lang="fr-FR" dirty="0" smtClean="0"/>
              <a:t> q</a:t>
            </a:r>
            <a:r>
              <a:rPr lang="fr-FR" baseline="-25000" dirty="0" smtClean="0"/>
              <a:t>0</a:t>
            </a:r>
            <a:r>
              <a:rPr lang="fr-FR" dirty="0" smtClean="0"/>
              <a:t>, q</a:t>
            </a:r>
            <a:r>
              <a:rPr lang="fr-FR" baseline="-25000" dirty="0" smtClean="0"/>
              <a:t>1</a:t>
            </a:r>
            <a:r>
              <a:rPr lang="fr-FR" dirty="0" smtClean="0"/>
              <a:t>, q</a:t>
            </a:r>
            <a:r>
              <a:rPr lang="fr-FR" baseline="-25000" dirty="0" smtClean="0"/>
              <a:t>2</a:t>
            </a:r>
            <a:r>
              <a:rPr lang="fr-FR" dirty="0" smtClean="0"/>
              <a:t>,…</a:t>
            </a:r>
          </a:p>
          <a:p>
            <a:r>
              <a:rPr lang="fr-FR" dirty="0" smtClean="0"/>
              <a:t>Certains états sont dits </a:t>
            </a:r>
            <a:r>
              <a:rPr lang="fr-FR" b="1" dirty="0" smtClean="0"/>
              <a:t>acceptants</a:t>
            </a:r>
          </a:p>
          <a:p>
            <a:r>
              <a:rPr lang="fr-FR" dirty="0" smtClean="0"/>
              <a:t>Une </a:t>
            </a:r>
            <a:r>
              <a:rPr lang="fr-FR" b="1" dirty="0" smtClean="0"/>
              <a:t>bande de lecture </a:t>
            </a:r>
            <a:r>
              <a:rPr lang="fr-FR" dirty="0" smtClean="0"/>
              <a:t>écriture infinie composée d’une infinité dénombrable de cases (on imagine un ruban)</a:t>
            </a:r>
          </a:p>
          <a:p>
            <a:r>
              <a:rPr lang="fr-FR" dirty="0" smtClean="0"/>
              <a:t>Une </a:t>
            </a:r>
            <a:r>
              <a:rPr lang="fr-FR" b="1" dirty="0" smtClean="0"/>
              <a:t>tête de lecture/écriture</a:t>
            </a:r>
          </a:p>
          <a:p>
            <a:r>
              <a:rPr lang="fr-FR" dirty="0" smtClean="0"/>
              <a:t>Un </a:t>
            </a:r>
            <a:r>
              <a:rPr lang="fr-FR" b="1" dirty="0" smtClean="0"/>
              <a:t>alphabet</a:t>
            </a:r>
            <a:r>
              <a:rPr lang="fr-FR" dirty="0" smtClean="0"/>
              <a:t> : on peut se limiter à 2 valeurs 0/1 et au vide noté </a:t>
            </a:r>
            <a:r>
              <a:rPr lang="fr-FR" dirty="0">
                <a:latin typeface="Cambria Math" panose="02040503050406030204" pitchFamily="18" charset="0"/>
                <a:ea typeface="Cambria Math" panose="02040503050406030204" pitchFamily="18" charset="0"/>
              </a:rPr>
              <a:t>⊡</a:t>
            </a:r>
            <a:r>
              <a:rPr lang="fr-FR" dirty="0" smtClean="0"/>
              <a:t> </a:t>
            </a:r>
          </a:p>
          <a:p>
            <a:r>
              <a:rPr lang="fr-FR" dirty="0" smtClean="0"/>
              <a:t>Un ensemble fini de règles</a:t>
            </a:r>
          </a:p>
          <a:p>
            <a:endParaRPr lang="fr-FR" dirty="0"/>
          </a:p>
          <a:p>
            <a:r>
              <a:rPr lang="fr-FR" dirty="0" smtClean="0"/>
              <a:t>Une règle (q, a, q’, b, S)</a:t>
            </a:r>
          </a:p>
          <a:p>
            <a:pPr lvl="1"/>
            <a:r>
              <a:rPr lang="fr-FR" dirty="0" smtClean="0"/>
              <a:t>q et q’ sont des états</a:t>
            </a:r>
          </a:p>
          <a:p>
            <a:pPr lvl="1"/>
            <a:r>
              <a:rPr lang="fr-FR" dirty="0" smtClean="0"/>
              <a:t>a et b sont des symboles (0, 1 ou </a:t>
            </a:r>
            <a:r>
              <a:rPr lang="fr-FR" dirty="0" smtClean="0">
                <a:latin typeface="Cambria Math" panose="02040503050406030204" pitchFamily="18" charset="0"/>
                <a:ea typeface="Cambria Math" panose="02040503050406030204" pitchFamily="18" charset="0"/>
              </a:rPr>
              <a:t>⊡</a:t>
            </a:r>
            <a:r>
              <a:rPr lang="fr-FR" dirty="0" smtClean="0"/>
              <a:t>)</a:t>
            </a:r>
          </a:p>
          <a:p>
            <a:pPr lvl="1"/>
            <a:r>
              <a:rPr lang="fr-FR" dirty="0" smtClean="0"/>
              <a:t>S est le sens : </a:t>
            </a:r>
            <a:r>
              <a:rPr lang="fr-FR" b="1" dirty="0" smtClean="0"/>
              <a:t>G</a:t>
            </a:r>
            <a:r>
              <a:rPr lang="fr-FR" dirty="0" smtClean="0"/>
              <a:t>auche, </a:t>
            </a:r>
            <a:r>
              <a:rPr lang="fr-FR" b="1" dirty="0" smtClean="0"/>
              <a:t>D</a:t>
            </a:r>
            <a:r>
              <a:rPr lang="fr-FR" dirty="0" smtClean="0"/>
              <a:t>roite ou </a:t>
            </a:r>
            <a:r>
              <a:rPr lang="fr-FR" b="1" dirty="0" smtClean="0"/>
              <a:t>I</a:t>
            </a:r>
            <a:r>
              <a:rPr lang="fr-FR" dirty="0" smtClean="0"/>
              <a:t>mmobile</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26</a:t>
            </a:fld>
            <a:endParaRPr lang="fr-FR"/>
          </a:p>
        </p:txBody>
      </p:sp>
    </p:spTree>
    <p:extLst>
      <p:ext uri="{BB962C8B-B14F-4D97-AF65-F5344CB8AC3E}">
        <p14:creationId xmlns:p14="http://schemas.microsoft.com/office/powerpoint/2010/main" val="11238655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a:t>
            </a:r>
            <a:r>
              <a:rPr lang="fr-FR" dirty="0" smtClean="0"/>
              <a:t>onfigurations</a:t>
            </a:r>
            <a:endParaRPr lang="fr-FR" dirty="0"/>
          </a:p>
        </p:txBody>
      </p:sp>
      <p:sp>
        <p:nvSpPr>
          <p:cNvPr id="3" name="Espace réservé du contenu 2"/>
          <p:cNvSpPr>
            <a:spLocks noGrp="1"/>
          </p:cNvSpPr>
          <p:nvPr>
            <p:ph idx="1"/>
          </p:nvPr>
        </p:nvSpPr>
        <p:spPr/>
        <p:txBody>
          <a:bodyPr/>
          <a:lstStyle/>
          <a:p>
            <a:r>
              <a:rPr lang="fr-FR" dirty="0" smtClean="0"/>
              <a:t>A tout moment la machine est dans une </a:t>
            </a:r>
            <a:r>
              <a:rPr lang="fr-FR" b="1" dirty="0" smtClean="0"/>
              <a:t>configuration</a:t>
            </a:r>
            <a:r>
              <a:rPr lang="fr-FR" dirty="0" smtClean="0"/>
              <a:t> : on est dans un état, la tête de lecture/écriture pointe sur une cellule</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27</a:t>
            </a:fld>
            <a:endParaRPr lang="fr-FR"/>
          </a:p>
        </p:txBody>
      </p:sp>
      <p:graphicFrame>
        <p:nvGraphicFramePr>
          <p:cNvPr id="5" name="Tableau 4"/>
          <p:cNvGraphicFramePr>
            <a:graphicFrameLocks noGrp="1"/>
          </p:cNvGraphicFramePr>
          <p:nvPr>
            <p:extLst>
              <p:ext uri="{D42A27DB-BD31-4B8C-83A1-F6EECF244321}">
                <p14:modId xmlns:p14="http://schemas.microsoft.com/office/powerpoint/2010/main" val="427544472"/>
              </p:ext>
            </p:extLst>
          </p:nvPr>
        </p:nvGraphicFramePr>
        <p:xfrm>
          <a:off x="1463898" y="3368675"/>
          <a:ext cx="6096000" cy="37084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813164356"/>
                    </a:ext>
                  </a:extLst>
                </a:gridCol>
                <a:gridCol w="609600">
                  <a:extLst>
                    <a:ext uri="{9D8B030D-6E8A-4147-A177-3AD203B41FA5}">
                      <a16:colId xmlns:a16="http://schemas.microsoft.com/office/drawing/2014/main" val="1845145815"/>
                    </a:ext>
                  </a:extLst>
                </a:gridCol>
                <a:gridCol w="609600">
                  <a:extLst>
                    <a:ext uri="{9D8B030D-6E8A-4147-A177-3AD203B41FA5}">
                      <a16:colId xmlns:a16="http://schemas.microsoft.com/office/drawing/2014/main" val="1802369396"/>
                    </a:ext>
                  </a:extLst>
                </a:gridCol>
                <a:gridCol w="609600">
                  <a:extLst>
                    <a:ext uri="{9D8B030D-6E8A-4147-A177-3AD203B41FA5}">
                      <a16:colId xmlns:a16="http://schemas.microsoft.com/office/drawing/2014/main" val="2850671652"/>
                    </a:ext>
                  </a:extLst>
                </a:gridCol>
                <a:gridCol w="609600">
                  <a:extLst>
                    <a:ext uri="{9D8B030D-6E8A-4147-A177-3AD203B41FA5}">
                      <a16:colId xmlns:a16="http://schemas.microsoft.com/office/drawing/2014/main" val="1928909076"/>
                    </a:ext>
                  </a:extLst>
                </a:gridCol>
                <a:gridCol w="609600">
                  <a:extLst>
                    <a:ext uri="{9D8B030D-6E8A-4147-A177-3AD203B41FA5}">
                      <a16:colId xmlns:a16="http://schemas.microsoft.com/office/drawing/2014/main" val="270805058"/>
                    </a:ext>
                  </a:extLst>
                </a:gridCol>
                <a:gridCol w="609600">
                  <a:extLst>
                    <a:ext uri="{9D8B030D-6E8A-4147-A177-3AD203B41FA5}">
                      <a16:colId xmlns:a16="http://schemas.microsoft.com/office/drawing/2014/main" val="3818221481"/>
                    </a:ext>
                  </a:extLst>
                </a:gridCol>
                <a:gridCol w="609600">
                  <a:extLst>
                    <a:ext uri="{9D8B030D-6E8A-4147-A177-3AD203B41FA5}">
                      <a16:colId xmlns:a16="http://schemas.microsoft.com/office/drawing/2014/main" val="221913660"/>
                    </a:ext>
                  </a:extLst>
                </a:gridCol>
                <a:gridCol w="609600">
                  <a:extLst>
                    <a:ext uri="{9D8B030D-6E8A-4147-A177-3AD203B41FA5}">
                      <a16:colId xmlns:a16="http://schemas.microsoft.com/office/drawing/2014/main" val="4154052579"/>
                    </a:ext>
                  </a:extLst>
                </a:gridCol>
                <a:gridCol w="609600">
                  <a:extLst>
                    <a:ext uri="{9D8B030D-6E8A-4147-A177-3AD203B41FA5}">
                      <a16:colId xmlns:a16="http://schemas.microsoft.com/office/drawing/2014/main" val="1138655866"/>
                    </a:ext>
                  </a:extLst>
                </a:gridCol>
              </a:tblGrid>
              <a:tr h="370840">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0</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0</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1687833"/>
                  </a:ext>
                </a:extLst>
              </a:tr>
            </a:tbl>
          </a:graphicData>
        </a:graphic>
      </p:graphicFrame>
      <p:cxnSp>
        <p:nvCxnSpPr>
          <p:cNvPr id="6" name="Connecteur droit avec flèche 5"/>
          <p:cNvCxnSpPr/>
          <p:nvPr/>
        </p:nvCxnSpPr>
        <p:spPr>
          <a:xfrm flipV="1">
            <a:off x="4228563" y="3797300"/>
            <a:ext cx="0" cy="381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4259275" y="3962943"/>
            <a:ext cx="385042" cy="369332"/>
          </a:xfrm>
          <a:prstGeom prst="rect">
            <a:avLst/>
          </a:prstGeom>
          <a:noFill/>
        </p:spPr>
        <p:txBody>
          <a:bodyPr wrap="none" rtlCol="0">
            <a:spAutoFit/>
          </a:bodyPr>
          <a:lstStyle/>
          <a:p>
            <a:r>
              <a:rPr lang="fr-FR" dirty="0" smtClean="0"/>
              <a:t>q</a:t>
            </a:r>
            <a:r>
              <a:rPr lang="fr-FR" baseline="-25000" dirty="0" smtClean="0"/>
              <a:t>1</a:t>
            </a:r>
            <a:endParaRPr lang="fr-FR" dirty="0"/>
          </a:p>
        </p:txBody>
      </p:sp>
    </p:spTree>
    <p:extLst>
      <p:ext uri="{BB962C8B-B14F-4D97-AF65-F5344CB8AC3E}">
        <p14:creationId xmlns:p14="http://schemas.microsoft.com/office/powerpoint/2010/main" val="13775751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Règles</a:t>
            </a:r>
            <a:endParaRPr lang="fr-FR" dirty="0"/>
          </a:p>
        </p:txBody>
      </p:sp>
      <p:sp>
        <p:nvSpPr>
          <p:cNvPr id="3" name="Espace réservé du contenu 2"/>
          <p:cNvSpPr>
            <a:spLocks noGrp="1"/>
          </p:cNvSpPr>
          <p:nvPr>
            <p:ph idx="1"/>
          </p:nvPr>
        </p:nvSpPr>
        <p:spPr>
          <a:xfrm>
            <a:off x="628650" y="3863661"/>
            <a:ext cx="7886700" cy="2313301"/>
          </a:xfrm>
        </p:spPr>
        <p:txBody>
          <a:bodyPr>
            <a:normAutofit/>
          </a:bodyPr>
          <a:lstStyle/>
          <a:p>
            <a:endParaRPr lang="fr-FR" dirty="0" smtClean="0"/>
          </a:p>
          <a:p>
            <a:endParaRPr lang="fr-FR" dirty="0"/>
          </a:p>
          <a:p>
            <a:r>
              <a:rPr lang="fr-FR" dirty="0" smtClean="0"/>
              <a:t>La règle (q</a:t>
            </a:r>
            <a:r>
              <a:rPr lang="fr-FR" baseline="-25000" dirty="0" smtClean="0"/>
              <a:t>3</a:t>
            </a:r>
            <a:r>
              <a:rPr lang="fr-FR" dirty="0" smtClean="0"/>
              <a:t>,1,q</a:t>
            </a:r>
            <a:r>
              <a:rPr lang="fr-FR" baseline="-25000" dirty="0" smtClean="0"/>
              <a:t>6</a:t>
            </a:r>
            <a:r>
              <a:rPr lang="fr-FR" dirty="0" smtClean="0"/>
              <a:t>,0,D) s’interprète comme :</a:t>
            </a:r>
          </a:p>
          <a:p>
            <a:pPr marL="0" indent="0">
              <a:buNone/>
            </a:pPr>
            <a:r>
              <a:rPr lang="fr-FR" dirty="0" smtClean="0"/>
              <a:t>Si je suis dans l’état q</a:t>
            </a:r>
            <a:r>
              <a:rPr lang="fr-FR" baseline="-25000" dirty="0" smtClean="0"/>
              <a:t>3</a:t>
            </a:r>
            <a:r>
              <a:rPr lang="fr-FR" dirty="0" smtClean="0"/>
              <a:t> et que je lis un 1, je remplace le 1 par le 0 et je déplace vers la droite ma tête de lecture. Puis je passe dans l’état q</a:t>
            </a:r>
            <a:r>
              <a:rPr lang="fr-FR" baseline="-25000" dirty="0" smtClean="0"/>
              <a:t>6</a:t>
            </a:r>
          </a:p>
          <a:p>
            <a:pPr marL="0" indent="0">
              <a:buNone/>
            </a:pPr>
            <a:endParaRPr lang="fr-FR" baseline="-25000"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28</a:t>
            </a:fld>
            <a:endParaRPr lang="fr-FR"/>
          </a:p>
        </p:txBody>
      </p:sp>
      <p:graphicFrame>
        <p:nvGraphicFramePr>
          <p:cNvPr id="5" name="Tableau 4"/>
          <p:cNvGraphicFramePr>
            <a:graphicFrameLocks noGrp="1"/>
          </p:cNvGraphicFramePr>
          <p:nvPr>
            <p:extLst>
              <p:ext uri="{D42A27DB-BD31-4B8C-83A1-F6EECF244321}">
                <p14:modId xmlns:p14="http://schemas.microsoft.com/office/powerpoint/2010/main" val="1864261139"/>
              </p:ext>
            </p:extLst>
          </p:nvPr>
        </p:nvGraphicFramePr>
        <p:xfrm>
          <a:off x="1524000" y="1397000"/>
          <a:ext cx="6096000" cy="37084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813164356"/>
                    </a:ext>
                  </a:extLst>
                </a:gridCol>
                <a:gridCol w="609600">
                  <a:extLst>
                    <a:ext uri="{9D8B030D-6E8A-4147-A177-3AD203B41FA5}">
                      <a16:colId xmlns:a16="http://schemas.microsoft.com/office/drawing/2014/main" val="1845145815"/>
                    </a:ext>
                  </a:extLst>
                </a:gridCol>
                <a:gridCol w="609600">
                  <a:extLst>
                    <a:ext uri="{9D8B030D-6E8A-4147-A177-3AD203B41FA5}">
                      <a16:colId xmlns:a16="http://schemas.microsoft.com/office/drawing/2014/main" val="1802369396"/>
                    </a:ext>
                  </a:extLst>
                </a:gridCol>
                <a:gridCol w="609600">
                  <a:extLst>
                    <a:ext uri="{9D8B030D-6E8A-4147-A177-3AD203B41FA5}">
                      <a16:colId xmlns:a16="http://schemas.microsoft.com/office/drawing/2014/main" val="2850671652"/>
                    </a:ext>
                  </a:extLst>
                </a:gridCol>
                <a:gridCol w="609600">
                  <a:extLst>
                    <a:ext uri="{9D8B030D-6E8A-4147-A177-3AD203B41FA5}">
                      <a16:colId xmlns:a16="http://schemas.microsoft.com/office/drawing/2014/main" val="1928909076"/>
                    </a:ext>
                  </a:extLst>
                </a:gridCol>
                <a:gridCol w="609600">
                  <a:extLst>
                    <a:ext uri="{9D8B030D-6E8A-4147-A177-3AD203B41FA5}">
                      <a16:colId xmlns:a16="http://schemas.microsoft.com/office/drawing/2014/main" val="270805058"/>
                    </a:ext>
                  </a:extLst>
                </a:gridCol>
                <a:gridCol w="609600">
                  <a:extLst>
                    <a:ext uri="{9D8B030D-6E8A-4147-A177-3AD203B41FA5}">
                      <a16:colId xmlns:a16="http://schemas.microsoft.com/office/drawing/2014/main" val="3818221481"/>
                    </a:ext>
                  </a:extLst>
                </a:gridCol>
                <a:gridCol w="609600">
                  <a:extLst>
                    <a:ext uri="{9D8B030D-6E8A-4147-A177-3AD203B41FA5}">
                      <a16:colId xmlns:a16="http://schemas.microsoft.com/office/drawing/2014/main" val="221913660"/>
                    </a:ext>
                  </a:extLst>
                </a:gridCol>
                <a:gridCol w="609600">
                  <a:extLst>
                    <a:ext uri="{9D8B030D-6E8A-4147-A177-3AD203B41FA5}">
                      <a16:colId xmlns:a16="http://schemas.microsoft.com/office/drawing/2014/main" val="4154052579"/>
                    </a:ext>
                  </a:extLst>
                </a:gridCol>
                <a:gridCol w="609600">
                  <a:extLst>
                    <a:ext uri="{9D8B030D-6E8A-4147-A177-3AD203B41FA5}">
                      <a16:colId xmlns:a16="http://schemas.microsoft.com/office/drawing/2014/main" val="1138655866"/>
                    </a:ext>
                  </a:extLst>
                </a:gridCol>
              </a:tblGrid>
              <a:tr h="370840">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0</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1687833"/>
                  </a:ext>
                </a:extLst>
              </a:tr>
            </a:tbl>
          </a:graphicData>
        </a:graphic>
      </p:graphicFrame>
      <p:cxnSp>
        <p:nvCxnSpPr>
          <p:cNvPr id="7" name="Connecteur droit avec flèche 6"/>
          <p:cNvCxnSpPr/>
          <p:nvPr/>
        </p:nvCxnSpPr>
        <p:spPr>
          <a:xfrm flipV="1">
            <a:off x="4288665" y="1825625"/>
            <a:ext cx="0" cy="381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9" name="Tableau 8"/>
          <p:cNvGraphicFramePr>
            <a:graphicFrameLocks noGrp="1"/>
          </p:cNvGraphicFramePr>
          <p:nvPr>
            <p:extLst>
              <p:ext uri="{D42A27DB-BD31-4B8C-83A1-F6EECF244321}">
                <p14:modId xmlns:p14="http://schemas.microsoft.com/office/powerpoint/2010/main" val="2183475502"/>
              </p:ext>
            </p:extLst>
          </p:nvPr>
        </p:nvGraphicFramePr>
        <p:xfrm>
          <a:off x="1463898" y="3346877"/>
          <a:ext cx="6096000" cy="37084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813164356"/>
                    </a:ext>
                  </a:extLst>
                </a:gridCol>
                <a:gridCol w="609600">
                  <a:extLst>
                    <a:ext uri="{9D8B030D-6E8A-4147-A177-3AD203B41FA5}">
                      <a16:colId xmlns:a16="http://schemas.microsoft.com/office/drawing/2014/main" val="1845145815"/>
                    </a:ext>
                  </a:extLst>
                </a:gridCol>
                <a:gridCol w="609600">
                  <a:extLst>
                    <a:ext uri="{9D8B030D-6E8A-4147-A177-3AD203B41FA5}">
                      <a16:colId xmlns:a16="http://schemas.microsoft.com/office/drawing/2014/main" val="1802369396"/>
                    </a:ext>
                  </a:extLst>
                </a:gridCol>
                <a:gridCol w="609600">
                  <a:extLst>
                    <a:ext uri="{9D8B030D-6E8A-4147-A177-3AD203B41FA5}">
                      <a16:colId xmlns:a16="http://schemas.microsoft.com/office/drawing/2014/main" val="2850671652"/>
                    </a:ext>
                  </a:extLst>
                </a:gridCol>
                <a:gridCol w="609600">
                  <a:extLst>
                    <a:ext uri="{9D8B030D-6E8A-4147-A177-3AD203B41FA5}">
                      <a16:colId xmlns:a16="http://schemas.microsoft.com/office/drawing/2014/main" val="1928909076"/>
                    </a:ext>
                  </a:extLst>
                </a:gridCol>
                <a:gridCol w="609600">
                  <a:extLst>
                    <a:ext uri="{9D8B030D-6E8A-4147-A177-3AD203B41FA5}">
                      <a16:colId xmlns:a16="http://schemas.microsoft.com/office/drawing/2014/main" val="270805058"/>
                    </a:ext>
                  </a:extLst>
                </a:gridCol>
                <a:gridCol w="609600">
                  <a:extLst>
                    <a:ext uri="{9D8B030D-6E8A-4147-A177-3AD203B41FA5}">
                      <a16:colId xmlns:a16="http://schemas.microsoft.com/office/drawing/2014/main" val="3818221481"/>
                    </a:ext>
                  </a:extLst>
                </a:gridCol>
                <a:gridCol w="609600">
                  <a:extLst>
                    <a:ext uri="{9D8B030D-6E8A-4147-A177-3AD203B41FA5}">
                      <a16:colId xmlns:a16="http://schemas.microsoft.com/office/drawing/2014/main" val="221913660"/>
                    </a:ext>
                  </a:extLst>
                </a:gridCol>
                <a:gridCol w="609600">
                  <a:extLst>
                    <a:ext uri="{9D8B030D-6E8A-4147-A177-3AD203B41FA5}">
                      <a16:colId xmlns:a16="http://schemas.microsoft.com/office/drawing/2014/main" val="4154052579"/>
                    </a:ext>
                  </a:extLst>
                </a:gridCol>
                <a:gridCol w="609600">
                  <a:extLst>
                    <a:ext uri="{9D8B030D-6E8A-4147-A177-3AD203B41FA5}">
                      <a16:colId xmlns:a16="http://schemas.microsoft.com/office/drawing/2014/main" val="1138655866"/>
                    </a:ext>
                  </a:extLst>
                </a:gridCol>
              </a:tblGrid>
              <a:tr h="370840">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0</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0</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1687833"/>
                  </a:ext>
                </a:extLst>
              </a:tr>
            </a:tbl>
          </a:graphicData>
        </a:graphic>
      </p:graphicFrame>
      <p:cxnSp>
        <p:nvCxnSpPr>
          <p:cNvPr id="10" name="Connecteur droit avec flèche 9"/>
          <p:cNvCxnSpPr/>
          <p:nvPr/>
        </p:nvCxnSpPr>
        <p:spPr>
          <a:xfrm flipV="1">
            <a:off x="4795233" y="3717717"/>
            <a:ext cx="0" cy="381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4319377" y="1991268"/>
            <a:ext cx="385042" cy="369332"/>
          </a:xfrm>
          <a:prstGeom prst="rect">
            <a:avLst/>
          </a:prstGeom>
          <a:noFill/>
        </p:spPr>
        <p:txBody>
          <a:bodyPr wrap="none" rtlCol="0">
            <a:spAutoFit/>
          </a:bodyPr>
          <a:lstStyle/>
          <a:p>
            <a:r>
              <a:rPr lang="fr-FR" dirty="0"/>
              <a:t>q</a:t>
            </a:r>
            <a:r>
              <a:rPr lang="fr-FR" baseline="-25000" dirty="0"/>
              <a:t>3</a:t>
            </a:r>
            <a:endParaRPr lang="fr-FR" dirty="0"/>
          </a:p>
        </p:txBody>
      </p:sp>
      <p:sp>
        <p:nvSpPr>
          <p:cNvPr id="12" name="ZoneTexte 11"/>
          <p:cNvSpPr txBox="1"/>
          <p:nvPr/>
        </p:nvSpPr>
        <p:spPr>
          <a:xfrm>
            <a:off x="4795233" y="3876177"/>
            <a:ext cx="385042" cy="369332"/>
          </a:xfrm>
          <a:prstGeom prst="rect">
            <a:avLst/>
          </a:prstGeom>
          <a:noFill/>
        </p:spPr>
        <p:txBody>
          <a:bodyPr wrap="none" rtlCol="0">
            <a:spAutoFit/>
          </a:bodyPr>
          <a:lstStyle/>
          <a:p>
            <a:r>
              <a:rPr lang="fr-FR" dirty="0" smtClean="0"/>
              <a:t>q</a:t>
            </a:r>
            <a:r>
              <a:rPr lang="fr-FR" baseline="-25000" dirty="0" smtClean="0"/>
              <a:t>6</a:t>
            </a:r>
            <a:endParaRPr lang="fr-FR" dirty="0"/>
          </a:p>
        </p:txBody>
      </p:sp>
    </p:spTree>
    <p:extLst>
      <p:ext uri="{BB962C8B-B14F-4D97-AF65-F5344CB8AC3E}">
        <p14:creationId xmlns:p14="http://schemas.microsoft.com/office/powerpoint/2010/main" val="25193811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Calcul</a:t>
            </a:r>
            <a:r>
              <a:rPr lang="fr-FR" dirty="0" smtClean="0"/>
              <a:t> d’une machine de Turing</a:t>
            </a:r>
            <a:endParaRPr lang="fr-FR" dirty="0"/>
          </a:p>
        </p:txBody>
      </p:sp>
      <p:sp>
        <p:nvSpPr>
          <p:cNvPr id="3" name="Espace réservé du contenu 2"/>
          <p:cNvSpPr>
            <a:spLocks noGrp="1"/>
          </p:cNvSpPr>
          <p:nvPr>
            <p:ph idx="1"/>
          </p:nvPr>
        </p:nvSpPr>
        <p:spPr/>
        <p:txBody>
          <a:bodyPr/>
          <a:lstStyle/>
          <a:p>
            <a:r>
              <a:rPr lang="fr-FR" dirty="0" smtClean="0"/>
              <a:t>La machine de Turing commence dans l’état q</a:t>
            </a:r>
            <a:r>
              <a:rPr lang="fr-FR" baseline="-25000" dirty="0" smtClean="0"/>
              <a:t>0</a:t>
            </a:r>
            <a:r>
              <a:rPr lang="fr-FR" dirty="0" smtClean="0"/>
              <a:t> avec un mot (fini) sur sa bande (sa donnée) et la tête de lecture/écriture sur le premier symbole différent de </a:t>
            </a:r>
            <a:r>
              <a:rPr lang="fr-FR" dirty="0" smtClean="0">
                <a:latin typeface="Cambria Math" panose="02040503050406030204" pitchFamily="18" charset="0"/>
                <a:ea typeface="Cambria Math" panose="02040503050406030204" pitchFamily="18" charset="0"/>
              </a:rPr>
              <a:t>⊡.</a:t>
            </a:r>
          </a:p>
          <a:p>
            <a:r>
              <a:rPr lang="fr-FR" dirty="0" smtClean="0">
                <a:ea typeface="Cambria Math" panose="02040503050406030204" pitchFamily="18" charset="0"/>
              </a:rPr>
              <a:t>Un </a:t>
            </a:r>
            <a:r>
              <a:rPr lang="fr-FR" b="1" dirty="0" smtClean="0">
                <a:ea typeface="Cambria Math" panose="02040503050406030204" pitchFamily="18" charset="0"/>
              </a:rPr>
              <a:t>calcul</a:t>
            </a:r>
            <a:r>
              <a:rPr lang="fr-FR" dirty="0" smtClean="0">
                <a:ea typeface="Cambria Math" panose="02040503050406030204" pitchFamily="18" charset="0"/>
              </a:rPr>
              <a:t> est une suite de changements de configurations valides</a:t>
            </a:r>
          </a:p>
          <a:p>
            <a:r>
              <a:rPr lang="fr-FR" dirty="0" smtClean="0">
                <a:ea typeface="Cambria Math" panose="02040503050406030204" pitchFamily="18" charset="0"/>
              </a:rPr>
              <a:t>Un calcul </a:t>
            </a:r>
            <a:r>
              <a:rPr lang="fr-FR" b="1" dirty="0" smtClean="0">
                <a:ea typeface="Cambria Math" panose="02040503050406030204" pitchFamily="18" charset="0"/>
              </a:rPr>
              <a:t>s’arrête</a:t>
            </a:r>
            <a:r>
              <a:rPr lang="fr-FR" dirty="0" smtClean="0">
                <a:ea typeface="Cambria Math" panose="02040503050406030204" pitchFamily="18" charset="0"/>
              </a:rPr>
              <a:t> si dans la configuration, aucune règle n’est applicable</a:t>
            </a:r>
          </a:p>
          <a:p>
            <a:r>
              <a:rPr lang="fr-FR" dirty="0" smtClean="0">
                <a:ea typeface="Cambria Math" panose="02040503050406030204" pitchFamily="18" charset="0"/>
              </a:rPr>
              <a:t>Un mot est </a:t>
            </a:r>
            <a:r>
              <a:rPr lang="fr-FR" b="1" dirty="0" smtClean="0">
                <a:ea typeface="Cambria Math" panose="02040503050406030204" pitchFamily="18" charset="0"/>
              </a:rPr>
              <a:t>accepté</a:t>
            </a:r>
            <a:r>
              <a:rPr lang="fr-FR" dirty="0" smtClean="0">
                <a:ea typeface="Cambria Math" panose="02040503050406030204" pitchFamily="18" charset="0"/>
              </a:rPr>
              <a:t> si un calcul s’arrête en partant de ce mot et l’état est acceptant</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29</a:t>
            </a:fld>
            <a:endParaRPr lang="fr-FR"/>
          </a:p>
        </p:txBody>
      </p:sp>
    </p:spTree>
    <p:extLst>
      <p:ext uri="{BB962C8B-B14F-4D97-AF65-F5344CB8AC3E}">
        <p14:creationId xmlns:p14="http://schemas.microsoft.com/office/powerpoint/2010/main" val="17657928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Cantor et l’infini non dénombrable</a:t>
            </a:r>
            <a:endParaRPr lang="fr-FR" dirty="0"/>
          </a:p>
        </p:txBody>
      </p:sp>
      <p:sp>
        <p:nvSpPr>
          <p:cNvPr id="3" name="Espace réservé du texte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3</a:t>
            </a:fld>
            <a:endParaRPr lang="fr-FR"/>
          </a:p>
        </p:txBody>
      </p:sp>
      <p:pic>
        <p:nvPicPr>
          <p:cNvPr id="6" name="Image 5"/>
          <p:cNvPicPr>
            <a:picLocks noChangeAspect="1"/>
          </p:cNvPicPr>
          <p:nvPr/>
        </p:nvPicPr>
        <p:blipFill>
          <a:blip r:embed="rId2"/>
          <a:stretch>
            <a:fillRect/>
          </a:stretch>
        </p:blipFill>
        <p:spPr>
          <a:xfrm>
            <a:off x="4181475" y="387555"/>
            <a:ext cx="4595812" cy="2617380"/>
          </a:xfrm>
          <a:prstGeom prst="rect">
            <a:avLst/>
          </a:prstGeom>
        </p:spPr>
      </p:pic>
    </p:spTree>
    <p:extLst>
      <p:ext uri="{BB962C8B-B14F-4D97-AF65-F5344CB8AC3E}">
        <p14:creationId xmlns:p14="http://schemas.microsoft.com/office/powerpoint/2010/main" val="5612734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Fonctionnement de la machine de Turing</a:t>
            </a:r>
            <a:endParaRPr lang="fr-FR" dirty="0"/>
          </a:p>
        </p:txBody>
      </p:sp>
      <p:sp>
        <p:nvSpPr>
          <p:cNvPr id="3" name="Espace réservé du contenu 2"/>
          <p:cNvSpPr>
            <a:spLocks noGrp="1"/>
          </p:cNvSpPr>
          <p:nvPr>
            <p:ph idx="1"/>
          </p:nvPr>
        </p:nvSpPr>
        <p:spPr/>
        <p:txBody>
          <a:bodyPr/>
          <a:lstStyle/>
          <a:p>
            <a:pPr marL="0" indent="0">
              <a:buNone/>
            </a:pPr>
            <a:r>
              <a:rPr lang="fr-FR" dirty="0" smtClean="0"/>
              <a:t>Soit la machine suivante</a:t>
            </a:r>
            <a:r>
              <a:rPr lang="fr-FR" dirty="0"/>
              <a:t>. </a:t>
            </a:r>
            <a:endParaRPr lang="fr-FR" dirty="0" smtClean="0"/>
          </a:p>
          <a:p>
            <a:r>
              <a:rPr lang="fr-FR" dirty="0"/>
              <a:t>(</a:t>
            </a:r>
            <a:r>
              <a:rPr lang="fr-FR" dirty="0" smtClean="0"/>
              <a:t>q</a:t>
            </a:r>
            <a:r>
              <a:rPr lang="fr-FR" baseline="-25000" dirty="0" smtClean="0"/>
              <a:t>0</a:t>
            </a:r>
            <a:r>
              <a:rPr lang="fr-FR" dirty="0" smtClean="0"/>
              <a:t>,1,q</a:t>
            </a:r>
            <a:r>
              <a:rPr lang="fr-FR" baseline="-25000" dirty="0" smtClean="0"/>
              <a:t>0</a:t>
            </a:r>
            <a:r>
              <a:rPr lang="fr-FR" dirty="0" smtClean="0"/>
              <a:t>,1,D)</a:t>
            </a:r>
          </a:p>
          <a:p>
            <a:r>
              <a:rPr lang="fr-FR" dirty="0"/>
              <a:t>(</a:t>
            </a:r>
            <a:r>
              <a:rPr lang="fr-FR" dirty="0" smtClean="0"/>
              <a:t>q</a:t>
            </a:r>
            <a:r>
              <a:rPr lang="fr-FR" baseline="-25000" dirty="0" smtClean="0"/>
              <a:t>0</a:t>
            </a:r>
            <a:r>
              <a:rPr lang="fr-FR" dirty="0" smtClean="0"/>
              <a:t>,0,q</a:t>
            </a:r>
            <a:r>
              <a:rPr lang="fr-FR" baseline="-25000" dirty="0" smtClean="0"/>
              <a:t>0</a:t>
            </a:r>
            <a:r>
              <a:rPr lang="fr-FR" dirty="0" smtClean="0"/>
              <a:t>,0,D)</a:t>
            </a:r>
          </a:p>
          <a:p>
            <a:r>
              <a:rPr lang="fr-FR" dirty="0"/>
              <a:t>(q</a:t>
            </a:r>
            <a:r>
              <a:rPr lang="fr-FR" baseline="-25000" dirty="0"/>
              <a:t>0</a:t>
            </a:r>
            <a:r>
              <a:rPr lang="fr-FR" dirty="0" smtClean="0"/>
              <a:t>,</a:t>
            </a:r>
            <a:r>
              <a:rPr lang="fr-FR" dirty="0">
                <a:latin typeface="Cambria Math" panose="02040503050406030204" pitchFamily="18" charset="0"/>
                <a:ea typeface="Cambria Math" panose="02040503050406030204" pitchFamily="18" charset="0"/>
              </a:rPr>
              <a:t> ⊡</a:t>
            </a:r>
            <a:r>
              <a:rPr lang="fr-FR" dirty="0" smtClean="0"/>
              <a:t>,q</a:t>
            </a:r>
            <a:r>
              <a:rPr lang="fr-FR" baseline="-25000" dirty="0" smtClean="0"/>
              <a:t>1</a:t>
            </a:r>
            <a:r>
              <a:rPr lang="fr-FR" dirty="0" smtClean="0"/>
              <a:t>,</a:t>
            </a:r>
            <a:r>
              <a:rPr lang="fr-FR" dirty="0">
                <a:latin typeface="Cambria Math" panose="02040503050406030204" pitchFamily="18" charset="0"/>
                <a:ea typeface="Cambria Math" panose="02040503050406030204" pitchFamily="18" charset="0"/>
              </a:rPr>
              <a:t> ⊡</a:t>
            </a:r>
            <a:r>
              <a:rPr lang="fr-FR" dirty="0" smtClean="0"/>
              <a:t>,G)</a:t>
            </a:r>
          </a:p>
          <a:p>
            <a:r>
              <a:rPr lang="fr-FR" dirty="0"/>
              <a:t>(</a:t>
            </a:r>
            <a:r>
              <a:rPr lang="fr-FR" dirty="0" smtClean="0"/>
              <a:t>q</a:t>
            </a:r>
            <a:r>
              <a:rPr lang="fr-FR" baseline="-25000" dirty="0" smtClean="0"/>
              <a:t>1</a:t>
            </a:r>
            <a:r>
              <a:rPr lang="fr-FR" dirty="0" smtClean="0"/>
              <a:t>,</a:t>
            </a:r>
            <a:r>
              <a:rPr lang="fr-FR" dirty="0" smtClean="0">
                <a:latin typeface="Cambria Math" panose="02040503050406030204" pitchFamily="18" charset="0"/>
                <a:ea typeface="Cambria Math" panose="02040503050406030204" pitchFamily="18" charset="0"/>
              </a:rPr>
              <a:t> 0</a:t>
            </a:r>
            <a:r>
              <a:rPr lang="fr-FR" dirty="0" smtClean="0"/>
              <a:t>,q</a:t>
            </a:r>
            <a:r>
              <a:rPr lang="fr-FR" baseline="-25000" dirty="0"/>
              <a:t>3</a:t>
            </a:r>
            <a:r>
              <a:rPr lang="fr-FR" dirty="0" smtClean="0"/>
              <a:t>,</a:t>
            </a:r>
            <a:r>
              <a:rPr lang="fr-FR" dirty="0" smtClean="0">
                <a:latin typeface="Cambria Math" panose="02040503050406030204" pitchFamily="18" charset="0"/>
                <a:ea typeface="Cambria Math" panose="02040503050406030204" pitchFamily="18" charset="0"/>
              </a:rPr>
              <a:t> 1</a:t>
            </a:r>
            <a:r>
              <a:rPr lang="fr-FR" dirty="0" smtClean="0"/>
              <a:t>,I)</a:t>
            </a:r>
          </a:p>
          <a:p>
            <a:r>
              <a:rPr lang="fr-FR" dirty="0"/>
              <a:t>(q</a:t>
            </a:r>
            <a:r>
              <a:rPr lang="fr-FR" baseline="-25000" dirty="0"/>
              <a:t>1</a:t>
            </a:r>
            <a:r>
              <a:rPr lang="fr-FR" dirty="0"/>
              <a:t>,</a:t>
            </a:r>
            <a:r>
              <a:rPr lang="fr-FR" dirty="0">
                <a:latin typeface="Cambria Math" panose="02040503050406030204" pitchFamily="18" charset="0"/>
                <a:ea typeface="Cambria Math" panose="02040503050406030204" pitchFamily="18" charset="0"/>
              </a:rPr>
              <a:t> </a:t>
            </a:r>
            <a:r>
              <a:rPr lang="fr-FR" dirty="0" smtClean="0">
                <a:latin typeface="Cambria Math" panose="02040503050406030204" pitchFamily="18" charset="0"/>
                <a:ea typeface="Cambria Math" panose="02040503050406030204" pitchFamily="18" charset="0"/>
              </a:rPr>
              <a:t>1</a:t>
            </a:r>
            <a:r>
              <a:rPr lang="fr-FR" dirty="0" smtClean="0"/>
              <a:t>,q</a:t>
            </a:r>
            <a:r>
              <a:rPr lang="fr-FR" baseline="-25000" dirty="0"/>
              <a:t>2</a:t>
            </a:r>
            <a:r>
              <a:rPr lang="fr-FR" dirty="0" smtClean="0"/>
              <a:t>,</a:t>
            </a:r>
            <a:r>
              <a:rPr lang="fr-FR" dirty="0" smtClean="0">
                <a:latin typeface="Cambria Math" panose="02040503050406030204" pitchFamily="18" charset="0"/>
                <a:ea typeface="Cambria Math" panose="02040503050406030204" pitchFamily="18" charset="0"/>
              </a:rPr>
              <a:t> 0</a:t>
            </a:r>
            <a:r>
              <a:rPr lang="fr-FR" dirty="0" smtClean="0"/>
              <a:t>,G)</a:t>
            </a:r>
          </a:p>
          <a:p>
            <a:r>
              <a:rPr lang="fr-FR" dirty="0"/>
              <a:t>(</a:t>
            </a:r>
            <a:r>
              <a:rPr lang="fr-FR" dirty="0" smtClean="0"/>
              <a:t>q</a:t>
            </a:r>
            <a:r>
              <a:rPr lang="fr-FR" baseline="-25000" dirty="0"/>
              <a:t>2</a:t>
            </a:r>
            <a:r>
              <a:rPr lang="fr-FR" dirty="0" smtClean="0"/>
              <a:t>,</a:t>
            </a:r>
            <a:r>
              <a:rPr lang="fr-FR" dirty="0" smtClean="0">
                <a:latin typeface="Cambria Math" panose="02040503050406030204" pitchFamily="18" charset="0"/>
                <a:ea typeface="Cambria Math" panose="02040503050406030204" pitchFamily="18" charset="0"/>
              </a:rPr>
              <a:t> 0</a:t>
            </a:r>
            <a:r>
              <a:rPr lang="fr-FR" dirty="0" smtClean="0"/>
              <a:t>,q</a:t>
            </a:r>
            <a:r>
              <a:rPr lang="fr-FR" baseline="-25000" dirty="0"/>
              <a:t>3</a:t>
            </a:r>
            <a:r>
              <a:rPr lang="fr-FR" dirty="0" smtClean="0"/>
              <a:t>,</a:t>
            </a:r>
            <a:r>
              <a:rPr lang="fr-FR" dirty="0" smtClean="0">
                <a:latin typeface="Cambria Math" panose="02040503050406030204" pitchFamily="18" charset="0"/>
                <a:ea typeface="Cambria Math" panose="02040503050406030204" pitchFamily="18" charset="0"/>
              </a:rPr>
              <a:t> 1</a:t>
            </a:r>
            <a:r>
              <a:rPr lang="fr-FR" dirty="0" smtClean="0"/>
              <a:t>,I)</a:t>
            </a:r>
          </a:p>
          <a:p>
            <a:r>
              <a:rPr lang="fr-FR" dirty="0"/>
              <a:t>(</a:t>
            </a:r>
            <a:r>
              <a:rPr lang="fr-FR" dirty="0" smtClean="0"/>
              <a:t>q</a:t>
            </a:r>
            <a:r>
              <a:rPr lang="fr-FR" baseline="-25000" dirty="0" smtClean="0"/>
              <a:t>2</a:t>
            </a:r>
            <a:r>
              <a:rPr lang="fr-FR" dirty="0" smtClean="0"/>
              <a:t>,</a:t>
            </a:r>
            <a:r>
              <a:rPr lang="fr-FR" dirty="0" smtClean="0">
                <a:latin typeface="Cambria Math" panose="02040503050406030204" pitchFamily="18" charset="0"/>
                <a:ea typeface="Cambria Math" panose="02040503050406030204" pitchFamily="18" charset="0"/>
              </a:rPr>
              <a:t> 1</a:t>
            </a:r>
            <a:r>
              <a:rPr lang="fr-FR" dirty="0" smtClean="0"/>
              <a:t>,q</a:t>
            </a:r>
            <a:r>
              <a:rPr lang="fr-FR" baseline="-25000" dirty="0"/>
              <a:t>2</a:t>
            </a:r>
            <a:r>
              <a:rPr lang="fr-FR" dirty="0" smtClean="0"/>
              <a:t>,</a:t>
            </a:r>
            <a:r>
              <a:rPr lang="fr-FR" dirty="0" smtClean="0">
                <a:latin typeface="Cambria Math" panose="02040503050406030204" pitchFamily="18" charset="0"/>
                <a:ea typeface="Cambria Math" panose="02040503050406030204" pitchFamily="18" charset="0"/>
              </a:rPr>
              <a:t> 0</a:t>
            </a:r>
            <a:r>
              <a:rPr lang="fr-FR" dirty="0" smtClean="0"/>
              <a:t>,G)</a:t>
            </a:r>
          </a:p>
          <a:p>
            <a:r>
              <a:rPr lang="fr-FR" dirty="0"/>
              <a:t>(</a:t>
            </a:r>
            <a:r>
              <a:rPr lang="fr-FR" dirty="0" smtClean="0"/>
              <a:t>q</a:t>
            </a:r>
            <a:r>
              <a:rPr lang="fr-FR" baseline="-25000" dirty="0" smtClean="0"/>
              <a:t>2</a:t>
            </a:r>
            <a:r>
              <a:rPr lang="fr-FR" dirty="0" smtClean="0"/>
              <a:t>,</a:t>
            </a:r>
            <a:r>
              <a:rPr lang="fr-FR" dirty="0" smtClean="0">
                <a:latin typeface="Cambria Math" panose="02040503050406030204" pitchFamily="18" charset="0"/>
                <a:ea typeface="Cambria Math" panose="02040503050406030204" pitchFamily="18" charset="0"/>
              </a:rPr>
              <a:t> </a:t>
            </a:r>
            <a:r>
              <a:rPr lang="fr-FR" dirty="0">
                <a:latin typeface="Cambria Math" panose="02040503050406030204" pitchFamily="18" charset="0"/>
                <a:ea typeface="Cambria Math" panose="02040503050406030204" pitchFamily="18" charset="0"/>
              </a:rPr>
              <a:t>⊡</a:t>
            </a:r>
            <a:r>
              <a:rPr lang="fr-FR" dirty="0" smtClean="0"/>
              <a:t>,q</a:t>
            </a:r>
            <a:r>
              <a:rPr lang="fr-FR" baseline="-25000" dirty="0" smtClean="0"/>
              <a:t>3</a:t>
            </a:r>
            <a:r>
              <a:rPr lang="fr-FR" dirty="0" smtClean="0"/>
              <a:t>,</a:t>
            </a:r>
            <a:r>
              <a:rPr lang="fr-FR" dirty="0" smtClean="0">
                <a:latin typeface="Cambria Math" panose="02040503050406030204" pitchFamily="18" charset="0"/>
                <a:ea typeface="Cambria Math" panose="02040503050406030204" pitchFamily="18" charset="0"/>
              </a:rPr>
              <a:t> </a:t>
            </a:r>
            <a:r>
              <a:rPr lang="fr-FR" dirty="0">
                <a:latin typeface="Cambria Math" panose="02040503050406030204" pitchFamily="18" charset="0"/>
                <a:ea typeface="Cambria Math" panose="02040503050406030204" pitchFamily="18" charset="0"/>
              </a:rPr>
              <a:t>1</a:t>
            </a:r>
            <a:r>
              <a:rPr lang="fr-FR" dirty="0"/>
              <a:t>,I</a:t>
            </a:r>
            <a:r>
              <a:rPr lang="fr-FR" dirty="0" smtClean="0"/>
              <a:t>)</a:t>
            </a:r>
          </a:p>
          <a:p>
            <a:endParaRPr lang="fr-FR" dirty="0"/>
          </a:p>
          <a:p>
            <a:pPr marL="0" indent="0">
              <a:buNone/>
            </a:pPr>
            <a:r>
              <a:rPr lang="fr-FR" dirty="0" smtClean="0"/>
              <a:t>Que fait cette machine ?</a:t>
            </a:r>
            <a:endParaRPr lang="fr-FR" dirty="0"/>
          </a:p>
          <a:p>
            <a:endParaRPr lang="fr-FR" dirty="0"/>
          </a:p>
          <a:p>
            <a:endParaRPr lang="fr-FR" dirty="0"/>
          </a:p>
          <a:p>
            <a:endParaRPr lang="fr-FR" dirty="0"/>
          </a:p>
          <a:p>
            <a:endParaRPr lang="fr-FR" dirty="0"/>
          </a:p>
          <a:p>
            <a:endParaRPr lang="fr-FR" dirty="0" smtClean="0"/>
          </a:p>
          <a:p>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30</a:t>
            </a:fld>
            <a:endParaRPr lang="fr-FR"/>
          </a:p>
        </p:txBody>
      </p:sp>
    </p:spTree>
    <p:extLst>
      <p:ext uri="{BB962C8B-B14F-4D97-AF65-F5344CB8AC3E}">
        <p14:creationId xmlns:p14="http://schemas.microsoft.com/office/powerpoint/2010/main" val="21087940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Fonctionnement de la machine de Turing</a:t>
            </a:r>
            <a:endParaRPr lang="fr-FR" dirty="0"/>
          </a:p>
        </p:txBody>
      </p:sp>
      <p:sp>
        <p:nvSpPr>
          <p:cNvPr id="3" name="Espace réservé du contenu 2"/>
          <p:cNvSpPr>
            <a:spLocks noGrp="1"/>
          </p:cNvSpPr>
          <p:nvPr>
            <p:ph idx="1"/>
          </p:nvPr>
        </p:nvSpPr>
        <p:spPr/>
        <p:txBody>
          <a:bodyPr>
            <a:normAutofit fontScale="92500"/>
          </a:bodyPr>
          <a:lstStyle/>
          <a:p>
            <a:pPr marL="0" indent="0">
              <a:buNone/>
            </a:pPr>
            <a:r>
              <a:rPr lang="fr-FR" dirty="0" smtClean="0"/>
              <a:t>Soit la machine suivante</a:t>
            </a:r>
            <a:r>
              <a:rPr lang="fr-FR" dirty="0"/>
              <a:t>. </a:t>
            </a:r>
            <a:endParaRPr lang="fr-FR" dirty="0" smtClean="0"/>
          </a:p>
          <a:p>
            <a:r>
              <a:rPr lang="fr-FR" dirty="0"/>
              <a:t>(</a:t>
            </a:r>
            <a:r>
              <a:rPr lang="fr-FR" dirty="0" smtClean="0"/>
              <a:t>q</a:t>
            </a:r>
            <a:r>
              <a:rPr lang="fr-FR" baseline="-25000" dirty="0" smtClean="0"/>
              <a:t>0</a:t>
            </a:r>
            <a:r>
              <a:rPr lang="fr-FR" dirty="0" smtClean="0"/>
              <a:t>,1,q</a:t>
            </a:r>
            <a:r>
              <a:rPr lang="fr-FR" baseline="-25000" dirty="0" smtClean="0"/>
              <a:t>0</a:t>
            </a:r>
            <a:r>
              <a:rPr lang="fr-FR" dirty="0" smtClean="0"/>
              <a:t>,1,D)      </a:t>
            </a:r>
            <a:r>
              <a:rPr lang="fr-FR" dirty="0" smtClean="0">
                <a:solidFill>
                  <a:schemeClr val="accent1">
                    <a:lumMod val="75000"/>
                  </a:schemeClr>
                </a:solidFill>
              </a:rPr>
              <a:t>//on se déplace vers la fin du nombre</a:t>
            </a:r>
          </a:p>
          <a:p>
            <a:r>
              <a:rPr lang="fr-FR" dirty="0"/>
              <a:t>(</a:t>
            </a:r>
            <a:r>
              <a:rPr lang="fr-FR" dirty="0" smtClean="0"/>
              <a:t>q</a:t>
            </a:r>
            <a:r>
              <a:rPr lang="fr-FR" baseline="-25000" dirty="0" smtClean="0"/>
              <a:t>0</a:t>
            </a:r>
            <a:r>
              <a:rPr lang="fr-FR" dirty="0" smtClean="0"/>
              <a:t>,0,q</a:t>
            </a:r>
            <a:r>
              <a:rPr lang="fr-FR" baseline="-25000" dirty="0" smtClean="0"/>
              <a:t>0</a:t>
            </a:r>
            <a:r>
              <a:rPr lang="fr-FR" dirty="0" smtClean="0"/>
              <a:t>,0,D)     </a:t>
            </a:r>
            <a:r>
              <a:rPr lang="fr-FR" dirty="0" smtClean="0">
                <a:solidFill>
                  <a:schemeClr val="accent1">
                    <a:lumMod val="75000"/>
                  </a:schemeClr>
                </a:solidFill>
              </a:rPr>
              <a:t>//</a:t>
            </a:r>
            <a:r>
              <a:rPr lang="fr-FR" dirty="0">
                <a:solidFill>
                  <a:schemeClr val="accent1">
                    <a:lumMod val="75000"/>
                  </a:schemeClr>
                </a:solidFill>
              </a:rPr>
              <a:t>on se déplace vers la fin du nombre</a:t>
            </a:r>
            <a:endParaRPr lang="fr-FR" dirty="0" smtClean="0">
              <a:solidFill>
                <a:schemeClr val="accent1">
                  <a:lumMod val="75000"/>
                </a:schemeClr>
              </a:solidFill>
            </a:endParaRPr>
          </a:p>
          <a:p>
            <a:r>
              <a:rPr lang="fr-FR" dirty="0"/>
              <a:t>(q</a:t>
            </a:r>
            <a:r>
              <a:rPr lang="fr-FR" baseline="-25000" dirty="0"/>
              <a:t>0</a:t>
            </a:r>
            <a:r>
              <a:rPr lang="fr-FR" dirty="0" smtClean="0"/>
              <a:t>,</a:t>
            </a:r>
            <a:r>
              <a:rPr lang="fr-FR" dirty="0">
                <a:latin typeface="Cambria Math" panose="02040503050406030204" pitchFamily="18" charset="0"/>
                <a:ea typeface="Cambria Math" panose="02040503050406030204" pitchFamily="18" charset="0"/>
              </a:rPr>
              <a:t> ⊡</a:t>
            </a:r>
            <a:r>
              <a:rPr lang="fr-FR" dirty="0" smtClean="0"/>
              <a:t>,q</a:t>
            </a:r>
            <a:r>
              <a:rPr lang="fr-FR" baseline="-25000" dirty="0" smtClean="0"/>
              <a:t>1</a:t>
            </a:r>
            <a:r>
              <a:rPr lang="fr-FR" dirty="0" smtClean="0"/>
              <a:t>,</a:t>
            </a:r>
            <a:r>
              <a:rPr lang="fr-FR" dirty="0">
                <a:latin typeface="Cambria Math" panose="02040503050406030204" pitchFamily="18" charset="0"/>
                <a:ea typeface="Cambria Math" panose="02040503050406030204" pitchFamily="18" charset="0"/>
              </a:rPr>
              <a:t> ⊡</a:t>
            </a:r>
            <a:r>
              <a:rPr lang="fr-FR" dirty="0" smtClean="0"/>
              <a:t>,G)      </a:t>
            </a:r>
            <a:r>
              <a:rPr lang="fr-FR" dirty="0" smtClean="0">
                <a:solidFill>
                  <a:schemeClr val="accent1">
                    <a:lumMod val="75000"/>
                  </a:schemeClr>
                </a:solidFill>
              </a:rPr>
              <a:t>//</a:t>
            </a:r>
            <a:r>
              <a:rPr lang="fr-FR" dirty="0">
                <a:solidFill>
                  <a:schemeClr val="accent1">
                    <a:lumMod val="75000"/>
                  </a:schemeClr>
                </a:solidFill>
              </a:rPr>
              <a:t>on </a:t>
            </a:r>
            <a:r>
              <a:rPr lang="fr-FR" dirty="0" smtClean="0">
                <a:solidFill>
                  <a:schemeClr val="accent1">
                    <a:lumMod val="75000"/>
                  </a:schemeClr>
                </a:solidFill>
              </a:rPr>
              <a:t>revient sur le dernier bit</a:t>
            </a:r>
          </a:p>
          <a:p>
            <a:r>
              <a:rPr lang="fr-FR" dirty="0"/>
              <a:t>(</a:t>
            </a:r>
            <a:r>
              <a:rPr lang="fr-FR" dirty="0" smtClean="0"/>
              <a:t>q</a:t>
            </a:r>
            <a:r>
              <a:rPr lang="fr-FR" baseline="-25000" dirty="0" smtClean="0"/>
              <a:t>1</a:t>
            </a:r>
            <a:r>
              <a:rPr lang="fr-FR" dirty="0" smtClean="0"/>
              <a:t>,</a:t>
            </a:r>
            <a:r>
              <a:rPr lang="fr-FR" dirty="0" smtClean="0">
                <a:latin typeface="Cambria Math" panose="02040503050406030204" pitchFamily="18" charset="0"/>
                <a:ea typeface="Cambria Math" panose="02040503050406030204" pitchFamily="18" charset="0"/>
              </a:rPr>
              <a:t> 0</a:t>
            </a:r>
            <a:r>
              <a:rPr lang="fr-FR" dirty="0" smtClean="0"/>
              <a:t>,q</a:t>
            </a:r>
            <a:r>
              <a:rPr lang="fr-FR" baseline="-25000" dirty="0"/>
              <a:t>3</a:t>
            </a:r>
            <a:r>
              <a:rPr lang="fr-FR" dirty="0" smtClean="0"/>
              <a:t>,</a:t>
            </a:r>
            <a:r>
              <a:rPr lang="fr-FR" dirty="0" smtClean="0">
                <a:latin typeface="Cambria Math" panose="02040503050406030204" pitchFamily="18" charset="0"/>
                <a:ea typeface="Cambria Math" panose="02040503050406030204" pitchFamily="18" charset="0"/>
              </a:rPr>
              <a:t> 1</a:t>
            </a:r>
            <a:r>
              <a:rPr lang="fr-FR" dirty="0" smtClean="0"/>
              <a:t>,I)          </a:t>
            </a:r>
            <a:r>
              <a:rPr lang="fr-FR" dirty="0" smtClean="0">
                <a:solidFill>
                  <a:schemeClr val="accent1">
                    <a:lumMod val="75000"/>
                  </a:schemeClr>
                </a:solidFill>
              </a:rPr>
              <a:t>// si le dernier bit est un 0 on ajoute 1 et fin</a:t>
            </a:r>
          </a:p>
          <a:p>
            <a:r>
              <a:rPr lang="fr-FR" dirty="0"/>
              <a:t>(q</a:t>
            </a:r>
            <a:r>
              <a:rPr lang="fr-FR" baseline="-25000" dirty="0"/>
              <a:t>1</a:t>
            </a:r>
            <a:r>
              <a:rPr lang="fr-FR" dirty="0"/>
              <a:t>,</a:t>
            </a:r>
            <a:r>
              <a:rPr lang="fr-FR" dirty="0">
                <a:latin typeface="Cambria Math" panose="02040503050406030204" pitchFamily="18" charset="0"/>
                <a:ea typeface="Cambria Math" panose="02040503050406030204" pitchFamily="18" charset="0"/>
              </a:rPr>
              <a:t> </a:t>
            </a:r>
            <a:r>
              <a:rPr lang="fr-FR" dirty="0" smtClean="0">
                <a:latin typeface="Cambria Math" panose="02040503050406030204" pitchFamily="18" charset="0"/>
                <a:ea typeface="Cambria Math" panose="02040503050406030204" pitchFamily="18" charset="0"/>
              </a:rPr>
              <a:t>1</a:t>
            </a:r>
            <a:r>
              <a:rPr lang="fr-FR" dirty="0" smtClean="0"/>
              <a:t>,q</a:t>
            </a:r>
            <a:r>
              <a:rPr lang="fr-FR" baseline="-25000" dirty="0"/>
              <a:t>2</a:t>
            </a:r>
            <a:r>
              <a:rPr lang="fr-FR" dirty="0" smtClean="0"/>
              <a:t>,</a:t>
            </a:r>
            <a:r>
              <a:rPr lang="fr-FR" dirty="0" smtClean="0">
                <a:latin typeface="Cambria Math" panose="02040503050406030204" pitchFamily="18" charset="0"/>
                <a:ea typeface="Cambria Math" panose="02040503050406030204" pitchFamily="18" charset="0"/>
              </a:rPr>
              <a:t> 0</a:t>
            </a:r>
            <a:r>
              <a:rPr lang="fr-FR" dirty="0" smtClean="0"/>
              <a:t>,G</a:t>
            </a:r>
            <a:r>
              <a:rPr lang="fr-FR" dirty="0"/>
              <a:t>)         </a:t>
            </a:r>
            <a:r>
              <a:rPr lang="fr-FR" dirty="0">
                <a:solidFill>
                  <a:schemeClr val="accent1">
                    <a:lumMod val="75000"/>
                  </a:schemeClr>
                </a:solidFill>
              </a:rPr>
              <a:t> // si le dernier bit est un </a:t>
            </a:r>
            <a:r>
              <a:rPr lang="fr-FR" dirty="0" smtClean="0">
                <a:solidFill>
                  <a:schemeClr val="accent1">
                    <a:lumMod val="75000"/>
                  </a:schemeClr>
                </a:solidFill>
              </a:rPr>
              <a:t>1 </a:t>
            </a:r>
            <a:r>
              <a:rPr lang="fr-FR" dirty="0">
                <a:solidFill>
                  <a:schemeClr val="accent1">
                    <a:lumMod val="75000"/>
                  </a:schemeClr>
                </a:solidFill>
              </a:rPr>
              <a:t>on </a:t>
            </a:r>
            <a:r>
              <a:rPr lang="fr-FR" dirty="0" smtClean="0">
                <a:solidFill>
                  <a:schemeClr val="accent1">
                    <a:lumMod val="75000"/>
                  </a:schemeClr>
                </a:solidFill>
              </a:rPr>
              <a:t>passe à 0 et on retient 1 </a:t>
            </a:r>
          </a:p>
          <a:p>
            <a:r>
              <a:rPr lang="fr-FR" dirty="0" smtClean="0"/>
              <a:t>(q</a:t>
            </a:r>
            <a:r>
              <a:rPr lang="fr-FR" baseline="-25000" dirty="0"/>
              <a:t>2</a:t>
            </a:r>
            <a:r>
              <a:rPr lang="fr-FR" dirty="0" smtClean="0"/>
              <a:t>,</a:t>
            </a:r>
            <a:r>
              <a:rPr lang="fr-FR" dirty="0" smtClean="0">
                <a:latin typeface="Cambria Math" panose="02040503050406030204" pitchFamily="18" charset="0"/>
                <a:ea typeface="Cambria Math" panose="02040503050406030204" pitchFamily="18" charset="0"/>
              </a:rPr>
              <a:t> 0</a:t>
            </a:r>
            <a:r>
              <a:rPr lang="fr-FR" dirty="0" smtClean="0"/>
              <a:t>,q</a:t>
            </a:r>
            <a:r>
              <a:rPr lang="fr-FR" baseline="-25000" dirty="0"/>
              <a:t>3</a:t>
            </a:r>
            <a:r>
              <a:rPr lang="fr-FR" dirty="0" smtClean="0"/>
              <a:t>,</a:t>
            </a:r>
            <a:r>
              <a:rPr lang="fr-FR" dirty="0" smtClean="0">
                <a:latin typeface="Cambria Math" panose="02040503050406030204" pitchFamily="18" charset="0"/>
                <a:ea typeface="Cambria Math" panose="02040503050406030204" pitchFamily="18" charset="0"/>
              </a:rPr>
              <a:t> 1</a:t>
            </a:r>
            <a:r>
              <a:rPr lang="fr-FR" dirty="0" smtClean="0"/>
              <a:t>,I)</a:t>
            </a:r>
            <a:r>
              <a:rPr lang="fr-FR" dirty="0"/>
              <a:t> </a:t>
            </a:r>
            <a:r>
              <a:rPr lang="fr-FR" dirty="0" smtClean="0"/>
              <a:t>      </a:t>
            </a:r>
            <a:r>
              <a:rPr lang="fr-FR" dirty="0" smtClean="0">
                <a:solidFill>
                  <a:schemeClr val="accent1">
                    <a:lumMod val="75000"/>
                  </a:schemeClr>
                </a:solidFill>
              </a:rPr>
              <a:t>// </a:t>
            </a:r>
            <a:r>
              <a:rPr lang="fr-FR" dirty="0">
                <a:solidFill>
                  <a:schemeClr val="accent1">
                    <a:lumMod val="75000"/>
                  </a:schemeClr>
                </a:solidFill>
              </a:rPr>
              <a:t>si le </a:t>
            </a:r>
            <a:r>
              <a:rPr lang="fr-FR" dirty="0" smtClean="0">
                <a:solidFill>
                  <a:schemeClr val="accent1">
                    <a:lumMod val="75000"/>
                  </a:schemeClr>
                </a:solidFill>
              </a:rPr>
              <a:t>bit </a:t>
            </a:r>
            <a:r>
              <a:rPr lang="fr-FR" dirty="0">
                <a:solidFill>
                  <a:schemeClr val="accent1">
                    <a:lumMod val="75000"/>
                  </a:schemeClr>
                </a:solidFill>
              </a:rPr>
              <a:t>est un </a:t>
            </a:r>
            <a:r>
              <a:rPr lang="fr-FR" dirty="0" smtClean="0">
                <a:solidFill>
                  <a:schemeClr val="accent1">
                    <a:lumMod val="75000"/>
                  </a:schemeClr>
                </a:solidFill>
              </a:rPr>
              <a:t>0 </a:t>
            </a:r>
            <a:r>
              <a:rPr lang="fr-FR" dirty="0">
                <a:solidFill>
                  <a:schemeClr val="accent1">
                    <a:lumMod val="75000"/>
                  </a:schemeClr>
                </a:solidFill>
              </a:rPr>
              <a:t>on passe à </a:t>
            </a:r>
            <a:r>
              <a:rPr lang="fr-FR" dirty="0" smtClean="0">
                <a:solidFill>
                  <a:schemeClr val="accent1">
                    <a:lumMod val="75000"/>
                  </a:schemeClr>
                </a:solidFill>
              </a:rPr>
              <a:t>1 </a:t>
            </a:r>
            <a:r>
              <a:rPr lang="fr-FR" dirty="0">
                <a:solidFill>
                  <a:schemeClr val="accent1">
                    <a:lumMod val="75000"/>
                  </a:schemeClr>
                </a:solidFill>
              </a:rPr>
              <a:t>et </a:t>
            </a:r>
            <a:r>
              <a:rPr lang="fr-FR" dirty="0" smtClean="0">
                <a:solidFill>
                  <a:schemeClr val="accent1">
                    <a:lumMod val="75000"/>
                  </a:schemeClr>
                </a:solidFill>
              </a:rPr>
              <a:t>fin</a:t>
            </a:r>
          </a:p>
          <a:p>
            <a:r>
              <a:rPr lang="fr-FR" dirty="0"/>
              <a:t>(</a:t>
            </a:r>
            <a:r>
              <a:rPr lang="fr-FR" dirty="0" smtClean="0"/>
              <a:t>q</a:t>
            </a:r>
            <a:r>
              <a:rPr lang="fr-FR" baseline="-25000" dirty="0" smtClean="0"/>
              <a:t>2</a:t>
            </a:r>
            <a:r>
              <a:rPr lang="fr-FR" dirty="0" smtClean="0"/>
              <a:t>,</a:t>
            </a:r>
            <a:r>
              <a:rPr lang="fr-FR" dirty="0" smtClean="0">
                <a:latin typeface="Cambria Math" panose="02040503050406030204" pitchFamily="18" charset="0"/>
                <a:ea typeface="Cambria Math" panose="02040503050406030204" pitchFamily="18" charset="0"/>
              </a:rPr>
              <a:t> 1</a:t>
            </a:r>
            <a:r>
              <a:rPr lang="fr-FR" dirty="0" smtClean="0"/>
              <a:t>,q</a:t>
            </a:r>
            <a:r>
              <a:rPr lang="fr-FR" baseline="-25000" dirty="0"/>
              <a:t>2</a:t>
            </a:r>
            <a:r>
              <a:rPr lang="fr-FR" dirty="0" smtClean="0"/>
              <a:t>,</a:t>
            </a:r>
            <a:r>
              <a:rPr lang="fr-FR" dirty="0" smtClean="0">
                <a:latin typeface="Cambria Math" panose="02040503050406030204" pitchFamily="18" charset="0"/>
                <a:ea typeface="Cambria Math" panose="02040503050406030204" pitchFamily="18" charset="0"/>
              </a:rPr>
              <a:t> 0</a:t>
            </a:r>
            <a:r>
              <a:rPr lang="fr-FR" dirty="0" smtClean="0"/>
              <a:t>,G)      </a:t>
            </a:r>
            <a:r>
              <a:rPr lang="fr-FR" dirty="0" smtClean="0">
                <a:solidFill>
                  <a:schemeClr val="accent1">
                    <a:lumMod val="75000"/>
                  </a:schemeClr>
                </a:solidFill>
              </a:rPr>
              <a:t>// </a:t>
            </a:r>
            <a:r>
              <a:rPr lang="fr-FR" dirty="0">
                <a:solidFill>
                  <a:schemeClr val="accent1">
                    <a:lumMod val="75000"/>
                  </a:schemeClr>
                </a:solidFill>
              </a:rPr>
              <a:t>si le bit est un </a:t>
            </a:r>
            <a:r>
              <a:rPr lang="fr-FR" dirty="0" smtClean="0">
                <a:solidFill>
                  <a:schemeClr val="accent1">
                    <a:lumMod val="75000"/>
                  </a:schemeClr>
                </a:solidFill>
              </a:rPr>
              <a:t>1 </a:t>
            </a:r>
            <a:r>
              <a:rPr lang="fr-FR" dirty="0">
                <a:solidFill>
                  <a:schemeClr val="accent1">
                    <a:lumMod val="75000"/>
                  </a:schemeClr>
                </a:solidFill>
              </a:rPr>
              <a:t>on passe à 0 et on retient 1</a:t>
            </a:r>
            <a:r>
              <a:rPr lang="fr-FR" dirty="0" smtClean="0">
                <a:solidFill>
                  <a:schemeClr val="accent1">
                    <a:lumMod val="75000"/>
                  </a:schemeClr>
                </a:solidFill>
              </a:rPr>
              <a:t> </a:t>
            </a:r>
          </a:p>
          <a:p>
            <a:r>
              <a:rPr lang="fr-FR" dirty="0"/>
              <a:t>(</a:t>
            </a:r>
            <a:r>
              <a:rPr lang="fr-FR" dirty="0" smtClean="0"/>
              <a:t>q</a:t>
            </a:r>
            <a:r>
              <a:rPr lang="fr-FR" baseline="-25000" dirty="0" smtClean="0"/>
              <a:t>2</a:t>
            </a:r>
            <a:r>
              <a:rPr lang="fr-FR" dirty="0" smtClean="0"/>
              <a:t>,</a:t>
            </a:r>
            <a:r>
              <a:rPr lang="fr-FR" dirty="0" smtClean="0">
                <a:latin typeface="Cambria Math" panose="02040503050406030204" pitchFamily="18" charset="0"/>
                <a:ea typeface="Cambria Math" panose="02040503050406030204" pitchFamily="18" charset="0"/>
              </a:rPr>
              <a:t> </a:t>
            </a:r>
            <a:r>
              <a:rPr lang="fr-FR" dirty="0">
                <a:latin typeface="Cambria Math" panose="02040503050406030204" pitchFamily="18" charset="0"/>
                <a:ea typeface="Cambria Math" panose="02040503050406030204" pitchFamily="18" charset="0"/>
              </a:rPr>
              <a:t>⊡</a:t>
            </a:r>
            <a:r>
              <a:rPr lang="fr-FR" dirty="0" smtClean="0"/>
              <a:t>,q</a:t>
            </a:r>
            <a:r>
              <a:rPr lang="fr-FR" baseline="-25000" dirty="0" smtClean="0"/>
              <a:t>3</a:t>
            </a:r>
            <a:r>
              <a:rPr lang="fr-FR" dirty="0" smtClean="0"/>
              <a:t>,</a:t>
            </a:r>
            <a:r>
              <a:rPr lang="fr-FR" dirty="0" smtClean="0">
                <a:latin typeface="Cambria Math" panose="02040503050406030204" pitchFamily="18" charset="0"/>
                <a:ea typeface="Cambria Math" panose="02040503050406030204" pitchFamily="18" charset="0"/>
              </a:rPr>
              <a:t> </a:t>
            </a:r>
            <a:r>
              <a:rPr lang="fr-FR" dirty="0">
                <a:latin typeface="Cambria Math" panose="02040503050406030204" pitchFamily="18" charset="0"/>
                <a:ea typeface="Cambria Math" panose="02040503050406030204" pitchFamily="18" charset="0"/>
              </a:rPr>
              <a:t>1</a:t>
            </a:r>
            <a:r>
              <a:rPr lang="fr-FR" dirty="0"/>
              <a:t>,I</a:t>
            </a:r>
            <a:r>
              <a:rPr lang="fr-FR" dirty="0" smtClean="0"/>
              <a:t>)    </a:t>
            </a:r>
            <a:r>
              <a:rPr lang="fr-FR" dirty="0" smtClean="0">
                <a:solidFill>
                  <a:schemeClr val="accent1">
                    <a:lumMod val="75000"/>
                  </a:schemeClr>
                </a:solidFill>
              </a:rPr>
              <a:t>// si on est revenu au début c’est que le nombre était 1111 et il faut mettre un 1 devant.</a:t>
            </a:r>
          </a:p>
          <a:p>
            <a:endParaRPr lang="fr-FR" dirty="0"/>
          </a:p>
          <a:p>
            <a:pPr marL="0" indent="0">
              <a:buNone/>
            </a:pPr>
            <a:r>
              <a:rPr lang="fr-FR" dirty="0" smtClean="0"/>
              <a:t>Elle ajoute 1</a:t>
            </a:r>
            <a:endParaRPr lang="fr-FR" dirty="0"/>
          </a:p>
          <a:p>
            <a:endParaRPr lang="fr-FR" dirty="0"/>
          </a:p>
          <a:p>
            <a:endParaRPr lang="fr-FR" dirty="0"/>
          </a:p>
          <a:p>
            <a:endParaRPr lang="fr-FR" dirty="0"/>
          </a:p>
          <a:p>
            <a:endParaRPr lang="fr-FR" dirty="0"/>
          </a:p>
          <a:p>
            <a:endParaRPr lang="fr-FR" dirty="0" smtClean="0"/>
          </a:p>
          <a:p>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31</a:t>
            </a:fld>
            <a:endParaRPr lang="fr-FR"/>
          </a:p>
        </p:txBody>
      </p:sp>
    </p:spTree>
    <p:extLst>
      <p:ext uri="{BB962C8B-B14F-4D97-AF65-F5344CB8AC3E}">
        <p14:creationId xmlns:p14="http://schemas.microsoft.com/office/powerpoint/2010/main" val="20452750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Vérifions (1)</a:t>
            </a:r>
            <a:endParaRPr lang="fr-FR" dirty="0"/>
          </a:p>
        </p:txBody>
      </p:sp>
      <p:sp>
        <p:nvSpPr>
          <p:cNvPr id="3" name="Espace réservé du contenu 2"/>
          <p:cNvSpPr>
            <a:spLocks noGrp="1"/>
          </p:cNvSpPr>
          <p:nvPr>
            <p:ph idx="1"/>
          </p:nvPr>
        </p:nvSpPr>
        <p:spPr/>
        <p:txBody>
          <a:bodyPr/>
          <a:lstStyle/>
          <a:p>
            <a:r>
              <a:rPr lang="fr-FR" dirty="0" smtClean="0"/>
              <a:t>On commence avec le codage binaire de 12</a:t>
            </a:r>
          </a:p>
          <a:p>
            <a:endParaRPr lang="fr-FR" dirty="0"/>
          </a:p>
          <a:p>
            <a:endParaRPr lang="fr-FR" dirty="0" smtClean="0"/>
          </a:p>
          <a:p>
            <a:endParaRPr lang="fr-FR" dirty="0"/>
          </a:p>
          <a:p>
            <a:r>
              <a:rPr lang="fr-FR" dirty="0" smtClean="0"/>
              <a:t>On applique la règle </a:t>
            </a:r>
            <a:r>
              <a:rPr lang="fr-FR" dirty="0"/>
              <a:t>(q</a:t>
            </a:r>
            <a:r>
              <a:rPr lang="fr-FR" baseline="-25000" dirty="0"/>
              <a:t>0</a:t>
            </a:r>
            <a:r>
              <a:rPr lang="fr-FR" dirty="0"/>
              <a:t>,1,q</a:t>
            </a:r>
            <a:r>
              <a:rPr lang="fr-FR" baseline="-25000" dirty="0"/>
              <a:t>0</a:t>
            </a:r>
            <a:r>
              <a:rPr lang="fr-FR" dirty="0"/>
              <a:t>,1,D) </a:t>
            </a:r>
            <a:endParaRPr lang="fr-FR" dirty="0" smtClean="0"/>
          </a:p>
          <a:p>
            <a:endParaRPr lang="fr-FR" dirty="0"/>
          </a:p>
          <a:p>
            <a:endParaRPr lang="fr-FR" dirty="0" smtClean="0"/>
          </a:p>
          <a:p>
            <a:endParaRPr lang="fr-FR" dirty="0"/>
          </a:p>
          <a:p>
            <a:r>
              <a:rPr lang="fr-FR" dirty="0" smtClean="0"/>
              <a:t>Puis les règles </a:t>
            </a:r>
            <a:r>
              <a:rPr lang="fr-FR" dirty="0"/>
              <a:t>(q</a:t>
            </a:r>
            <a:r>
              <a:rPr lang="fr-FR" baseline="-25000" dirty="0"/>
              <a:t>0</a:t>
            </a:r>
            <a:r>
              <a:rPr lang="fr-FR" dirty="0"/>
              <a:t>,1,q</a:t>
            </a:r>
            <a:r>
              <a:rPr lang="fr-FR" baseline="-25000" dirty="0"/>
              <a:t>0</a:t>
            </a:r>
            <a:r>
              <a:rPr lang="fr-FR" dirty="0"/>
              <a:t>,1,D) (</a:t>
            </a:r>
            <a:r>
              <a:rPr lang="fr-FR" dirty="0" smtClean="0"/>
              <a:t>q</a:t>
            </a:r>
            <a:r>
              <a:rPr lang="fr-FR" baseline="-25000" dirty="0" smtClean="0"/>
              <a:t>0</a:t>
            </a:r>
            <a:r>
              <a:rPr lang="fr-FR" dirty="0" smtClean="0"/>
              <a:t>,0,q</a:t>
            </a:r>
            <a:r>
              <a:rPr lang="fr-FR" baseline="-25000" dirty="0" smtClean="0"/>
              <a:t>0</a:t>
            </a:r>
            <a:r>
              <a:rPr lang="fr-FR" dirty="0" smtClean="0"/>
              <a:t>,0,D</a:t>
            </a:r>
            <a:r>
              <a:rPr lang="fr-FR" dirty="0"/>
              <a:t>) (q</a:t>
            </a:r>
            <a:r>
              <a:rPr lang="fr-FR" baseline="-25000" dirty="0"/>
              <a:t>0</a:t>
            </a:r>
            <a:r>
              <a:rPr lang="fr-FR" dirty="0"/>
              <a:t>,1,q</a:t>
            </a:r>
            <a:r>
              <a:rPr lang="fr-FR" baseline="-25000" dirty="0"/>
              <a:t>0</a:t>
            </a:r>
            <a:r>
              <a:rPr lang="fr-FR" dirty="0"/>
              <a:t>,1,D) </a:t>
            </a:r>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32</a:t>
            </a:fld>
            <a:endParaRPr lang="fr-FR"/>
          </a:p>
        </p:txBody>
      </p:sp>
      <p:graphicFrame>
        <p:nvGraphicFramePr>
          <p:cNvPr id="5" name="Tableau 4"/>
          <p:cNvGraphicFramePr>
            <a:graphicFrameLocks noGrp="1"/>
          </p:cNvGraphicFramePr>
          <p:nvPr>
            <p:extLst>
              <p:ext uri="{D42A27DB-BD31-4B8C-83A1-F6EECF244321}">
                <p14:modId xmlns:p14="http://schemas.microsoft.com/office/powerpoint/2010/main" val="2630795947"/>
              </p:ext>
            </p:extLst>
          </p:nvPr>
        </p:nvGraphicFramePr>
        <p:xfrm>
          <a:off x="742682" y="2226486"/>
          <a:ext cx="6096000" cy="37084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813164356"/>
                    </a:ext>
                  </a:extLst>
                </a:gridCol>
                <a:gridCol w="609600">
                  <a:extLst>
                    <a:ext uri="{9D8B030D-6E8A-4147-A177-3AD203B41FA5}">
                      <a16:colId xmlns:a16="http://schemas.microsoft.com/office/drawing/2014/main" val="1845145815"/>
                    </a:ext>
                  </a:extLst>
                </a:gridCol>
                <a:gridCol w="609600">
                  <a:extLst>
                    <a:ext uri="{9D8B030D-6E8A-4147-A177-3AD203B41FA5}">
                      <a16:colId xmlns:a16="http://schemas.microsoft.com/office/drawing/2014/main" val="1802369396"/>
                    </a:ext>
                  </a:extLst>
                </a:gridCol>
                <a:gridCol w="609600">
                  <a:extLst>
                    <a:ext uri="{9D8B030D-6E8A-4147-A177-3AD203B41FA5}">
                      <a16:colId xmlns:a16="http://schemas.microsoft.com/office/drawing/2014/main" val="2850671652"/>
                    </a:ext>
                  </a:extLst>
                </a:gridCol>
                <a:gridCol w="609600">
                  <a:extLst>
                    <a:ext uri="{9D8B030D-6E8A-4147-A177-3AD203B41FA5}">
                      <a16:colId xmlns:a16="http://schemas.microsoft.com/office/drawing/2014/main" val="1928909076"/>
                    </a:ext>
                  </a:extLst>
                </a:gridCol>
                <a:gridCol w="609600">
                  <a:extLst>
                    <a:ext uri="{9D8B030D-6E8A-4147-A177-3AD203B41FA5}">
                      <a16:colId xmlns:a16="http://schemas.microsoft.com/office/drawing/2014/main" val="270805058"/>
                    </a:ext>
                  </a:extLst>
                </a:gridCol>
                <a:gridCol w="609600">
                  <a:extLst>
                    <a:ext uri="{9D8B030D-6E8A-4147-A177-3AD203B41FA5}">
                      <a16:colId xmlns:a16="http://schemas.microsoft.com/office/drawing/2014/main" val="3818221481"/>
                    </a:ext>
                  </a:extLst>
                </a:gridCol>
                <a:gridCol w="609600">
                  <a:extLst>
                    <a:ext uri="{9D8B030D-6E8A-4147-A177-3AD203B41FA5}">
                      <a16:colId xmlns:a16="http://schemas.microsoft.com/office/drawing/2014/main" val="221913660"/>
                    </a:ext>
                  </a:extLst>
                </a:gridCol>
                <a:gridCol w="609600">
                  <a:extLst>
                    <a:ext uri="{9D8B030D-6E8A-4147-A177-3AD203B41FA5}">
                      <a16:colId xmlns:a16="http://schemas.microsoft.com/office/drawing/2014/main" val="4154052579"/>
                    </a:ext>
                  </a:extLst>
                </a:gridCol>
                <a:gridCol w="609600">
                  <a:extLst>
                    <a:ext uri="{9D8B030D-6E8A-4147-A177-3AD203B41FA5}">
                      <a16:colId xmlns:a16="http://schemas.microsoft.com/office/drawing/2014/main" val="1138655866"/>
                    </a:ext>
                  </a:extLst>
                </a:gridCol>
              </a:tblGrid>
              <a:tr h="370840">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0</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1687833"/>
                  </a:ext>
                </a:extLst>
              </a:tr>
            </a:tbl>
          </a:graphicData>
        </a:graphic>
      </p:graphicFrame>
      <p:cxnSp>
        <p:nvCxnSpPr>
          <p:cNvPr id="6" name="Connecteur droit avec flèche 5"/>
          <p:cNvCxnSpPr/>
          <p:nvPr/>
        </p:nvCxnSpPr>
        <p:spPr>
          <a:xfrm flipV="1">
            <a:off x="2914918" y="2629830"/>
            <a:ext cx="0" cy="381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2914918" y="2859516"/>
            <a:ext cx="385042" cy="369332"/>
          </a:xfrm>
          <a:prstGeom prst="rect">
            <a:avLst/>
          </a:prstGeom>
          <a:noFill/>
        </p:spPr>
        <p:txBody>
          <a:bodyPr wrap="none" rtlCol="0">
            <a:spAutoFit/>
          </a:bodyPr>
          <a:lstStyle/>
          <a:p>
            <a:r>
              <a:rPr lang="fr-FR" dirty="0" smtClean="0"/>
              <a:t>q</a:t>
            </a:r>
            <a:r>
              <a:rPr lang="fr-FR" baseline="-25000" dirty="0" smtClean="0"/>
              <a:t>0</a:t>
            </a:r>
            <a:endParaRPr lang="fr-FR" dirty="0"/>
          </a:p>
        </p:txBody>
      </p:sp>
      <p:graphicFrame>
        <p:nvGraphicFramePr>
          <p:cNvPr id="8" name="Tableau 7"/>
          <p:cNvGraphicFramePr>
            <a:graphicFrameLocks noGrp="1"/>
          </p:cNvGraphicFramePr>
          <p:nvPr>
            <p:extLst>
              <p:ext uri="{D42A27DB-BD31-4B8C-83A1-F6EECF244321}">
                <p14:modId xmlns:p14="http://schemas.microsoft.com/office/powerpoint/2010/main" val="1095127161"/>
              </p:ext>
            </p:extLst>
          </p:nvPr>
        </p:nvGraphicFramePr>
        <p:xfrm>
          <a:off x="742682" y="3830884"/>
          <a:ext cx="6096000" cy="37084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813164356"/>
                    </a:ext>
                  </a:extLst>
                </a:gridCol>
                <a:gridCol w="609600">
                  <a:extLst>
                    <a:ext uri="{9D8B030D-6E8A-4147-A177-3AD203B41FA5}">
                      <a16:colId xmlns:a16="http://schemas.microsoft.com/office/drawing/2014/main" val="1845145815"/>
                    </a:ext>
                  </a:extLst>
                </a:gridCol>
                <a:gridCol w="609600">
                  <a:extLst>
                    <a:ext uri="{9D8B030D-6E8A-4147-A177-3AD203B41FA5}">
                      <a16:colId xmlns:a16="http://schemas.microsoft.com/office/drawing/2014/main" val="1802369396"/>
                    </a:ext>
                  </a:extLst>
                </a:gridCol>
                <a:gridCol w="609600">
                  <a:extLst>
                    <a:ext uri="{9D8B030D-6E8A-4147-A177-3AD203B41FA5}">
                      <a16:colId xmlns:a16="http://schemas.microsoft.com/office/drawing/2014/main" val="2850671652"/>
                    </a:ext>
                  </a:extLst>
                </a:gridCol>
                <a:gridCol w="609600">
                  <a:extLst>
                    <a:ext uri="{9D8B030D-6E8A-4147-A177-3AD203B41FA5}">
                      <a16:colId xmlns:a16="http://schemas.microsoft.com/office/drawing/2014/main" val="1928909076"/>
                    </a:ext>
                  </a:extLst>
                </a:gridCol>
                <a:gridCol w="609600">
                  <a:extLst>
                    <a:ext uri="{9D8B030D-6E8A-4147-A177-3AD203B41FA5}">
                      <a16:colId xmlns:a16="http://schemas.microsoft.com/office/drawing/2014/main" val="270805058"/>
                    </a:ext>
                  </a:extLst>
                </a:gridCol>
                <a:gridCol w="609600">
                  <a:extLst>
                    <a:ext uri="{9D8B030D-6E8A-4147-A177-3AD203B41FA5}">
                      <a16:colId xmlns:a16="http://schemas.microsoft.com/office/drawing/2014/main" val="3818221481"/>
                    </a:ext>
                  </a:extLst>
                </a:gridCol>
                <a:gridCol w="609600">
                  <a:extLst>
                    <a:ext uri="{9D8B030D-6E8A-4147-A177-3AD203B41FA5}">
                      <a16:colId xmlns:a16="http://schemas.microsoft.com/office/drawing/2014/main" val="221913660"/>
                    </a:ext>
                  </a:extLst>
                </a:gridCol>
                <a:gridCol w="609600">
                  <a:extLst>
                    <a:ext uri="{9D8B030D-6E8A-4147-A177-3AD203B41FA5}">
                      <a16:colId xmlns:a16="http://schemas.microsoft.com/office/drawing/2014/main" val="4154052579"/>
                    </a:ext>
                  </a:extLst>
                </a:gridCol>
                <a:gridCol w="609600">
                  <a:extLst>
                    <a:ext uri="{9D8B030D-6E8A-4147-A177-3AD203B41FA5}">
                      <a16:colId xmlns:a16="http://schemas.microsoft.com/office/drawing/2014/main" val="1138655866"/>
                    </a:ext>
                  </a:extLst>
                </a:gridCol>
              </a:tblGrid>
              <a:tr h="370840">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0</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1687833"/>
                  </a:ext>
                </a:extLst>
              </a:tr>
            </a:tbl>
          </a:graphicData>
        </a:graphic>
      </p:graphicFrame>
      <p:cxnSp>
        <p:nvCxnSpPr>
          <p:cNvPr id="9" name="Connecteur droit avec flèche 8"/>
          <p:cNvCxnSpPr/>
          <p:nvPr/>
        </p:nvCxnSpPr>
        <p:spPr>
          <a:xfrm flipV="1">
            <a:off x="3507347" y="4230884"/>
            <a:ext cx="0" cy="381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3507347" y="4504262"/>
            <a:ext cx="385042" cy="369332"/>
          </a:xfrm>
          <a:prstGeom prst="rect">
            <a:avLst/>
          </a:prstGeom>
          <a:noFill/>
        </p:spPr>
        <p:txBody>
          <a:bodyPr wrap="none" rtlCol="0">
            <a:spAutoFit/>
          </a:bodyPr>
          <a:lstStyle/>
          <a:p>
            <a:r>
              <a:rPr lang="fr-FR" dirty="0" smtClean="0"/>
              <a:t>q</a:t>
            </a:r>
            <a:r>
              <a:rPr lang="fr-FR" baseline="-25000" dirty="0" smtClean="0"/>
              <a:t>0</a:t>
            </a:r>
            <a:endParaRPr lang="fr-FR" dirty="0"/>
          </a:p>
        </p:txBody>
      </p:sp>
      <p:graphicFrame>
        <p:nvGraphicFramePr>
          <p:cNvPr id="11" name="Tableau 10"/>
          <p:cNvGraphicFramePr>
            <a:graphicFrameLocks noGrp="1"/>
          </p:cNvGraphicFramePr>
          <p:nvPr>
            <p:extLst>
              <p:ext uri="{D42A27DB-BD31-4B8C-83A1-F6EECF244321}">
                <p14:modId xmlns:p14="http://schemas.microsoft.com/office/powerpoint/2010/main" val="2665615183"/>
              </p:ext>
            </p:extLst>
          </p:nvPr>
        </p:nvGraphicFramePr>
        <p:xfrm>
          <a:off x="742682" y="5558360"/>
          <a:ext cx="6096000" cy="37084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813164356"/>
                    </a:ext>
                  </a:extLst>
                </a:gridCol>
                <a:gridCol w="609600">
                  <a:extLst>
                    <a:ext uri="{9D8B030D-6E8A-4147-A177-3AD203B41FA5}">
                      <a16:colId xmlns:a16="http://schemas.microsoft.com/office/drawing/2014/main" val="1845145815"/>
                    </a:ext>
                  </a:extLst>
                </a:gridCol>
                <a:gridCol w="609600">
                  <a:extLst>
                    <a:ext uri="{9D8B030D-6E8A-4147-A177-3AD203B41FA5}">
                      <a16:colId xmlns:a16="http://schemas.microsoft.com/office/drawing/2014/main" val="1802369396"/>
                    </a:ext>
                  </a:extLst>
                </a:gridCol>
                <a:gridCol w="609600">
                  <a:extLst>
                    <a:ext uri="{9D8B030D-6E8A-4147-A177-3AD203B41FA5}">
                      <a16:colId xmlns:a16="http://schemas.microsoft.com/office/drawing/2014/main" val="2850671652"/>
                    </a:ext>
                  </a:extLst>
                </a:gridCol>
                <a:gridCol w="609600">
                  <a:extLst>
                    <a:ext uri="{9D8B030D-6E8A-4147-A177-3AD203B41FA5}">
                      <a16:colId xmlns:a16="http://schemas.microsoft.com/office/drawing/2014/main" val="1928909076"/>
                    </a:ext>
                  </a:extLst>
                </a:gridCol>
                <a:gridCol w="609600">
                  <a:extLst>
                    <a:ext uri="{9D8B030D-6E8A-4147-A177-3AD203B41FA5}">
                      <a16:colId xmlns:a16="http://schemas.microsoft.com/office/drawing/2014/main" val="270805058"/>
                    </a:ext>
                  </a:extLst>
                </a:gridCol>
                <a:gridCol w="609600">
                  <a:extLst>
                    <a:ext uri="{9D8B030D-6E8A-4147-A177-3AD203B41FA5}">
                      <a16:colId xmlns:a16="http://schemas.microsoft.com/office/drawing/2014/main" val="3818221481"/>
                    </a:ext>
                  </a:extLst>
                </a:gridCol>
                <a:gridCol w="609600">
                  <a:extLst>
                    <a:ext uri="{9D8B030D-6E8A-4147-A177-3AD203B41FA5}">
                      <a16:colId xmlns:a16="http://schemas.microsoft.com/office/drawing/2014/main" val="221913660"/>
                    </a:ext>
                  </a:extLst>
                </a:gridCol>
                <a:gridCol w="609600">
                  <a:extLst>
                    <a:ext uri="{9D8B030D-6E8A-4147-A177-3AD203B41FA5}">
                      <a16:colId xmlns:a16="http://schemas.microsoft.com/office/drawing/2014/main" val="4154052579"/>
                    </a:ext>
                  </a:extLst>
                </a:gridCol>
                <a:gridCol w="609600">
                  <a:extLst>
                    <a:ext uri="{9D8B030D-6E8A-4147-A177-3AD203B41FA5}">
                      <a16:colId xmlns:a16="http://schemas.microsoft.com/office/drawing/2014/main" val="1138655866"/>
                    </a:ext>
                  </a:extLst>
                </a:gridCol>
              </a:tblGrid>
              <a:tr h="370840">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0</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1687833"/>
                  </a:ext>
                </a:extLst>
              </a:tr>
            </a:tbl>
          </a:graphicData>
        </a:graphic>
      </p:graphicFrame>
      <p:cxnSp>
        <p:nvCxnSpPr>
          <p:cNvPr id="12" name="Connecteur droit avec flèche 11"/>
          <p:cNvCxnSpPr/>
          <p:nvPr/>
        </p:nvCxnSpPr>
        <p:spPr>
          <a:xfrm flipV="1">
            <a:off x="5245995" y="5929200"/>
            <a:ext cx="0" cy="381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5245995" y="6239744"/>
            <a:ext cx="385042" cy="369332"/>
          </a:xfrm>
          <a:prstGeom prst="rect">
            <a:avLst/>
          </a:prstGeom>
          <a:noFill/>
        </p:spPr>
        <p:txBody>
          <a:bodyPr wrap="none" rtlCol="0">
            <a:spAutoFit/>
          </a:bodyPr>
          <a:lstStyle/>
          <a:p>
            <a:r>
              <a:rPr lang="fr-FR" dirty="0" smtClean="0"/>
              <a:t>q</a:t>
            </a:r>
            <a:r>
              <a:rPr lang="fr-FR" baseline="-25000" dirty="0" smtClean="0"/>
              <a:t>0</a:t>
            </a:r>
            <a:endParaRPr lang="fr-FR" dirty="0"/>
          </a:p>
        </p:txBody>
      </p:sp>
    </p:spTree>
    <p:extLst>
      <p:ext uri="{BB962C8B-B14F-4D97-AF65-F5344CB8AC3E}">
        <p14:creationId xmlns:p14="http://schemas.microsoft.com/office/powerpoint/2010/main" val="24114113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Vérifions (2)</a:t>
            </a:r>
            <a:endParaRPr lang="fr-FR" dirty="0"/>
          </a:p>
        </p:txBody>
      </p:sp>
      <p:sp>
        <p:nvSpPr>
          <p:cNvPr id="3" name="Espace réservé du contenu 2"/>
          <p:cNvSpPr>
            <a:spLocks noGrp="1"/>
          </p:cNvSpPr>
          <p:nvPr>
            <p:ph idx="1"/>
          </p:nvPr>
        </p:nvSpPr>
        <p:spPr>
          <a:xfrm>
            <a:off x="567224" y="1559554"/>
            <a:ext cx="7886700" cy="4351338"/>
          </a:xfrm>
        </p:spPr>
        <p:txBody>
          <a:bodyPr/>
          <a:lstStyle/>
          <a:p>
            <a:r>
              <a:rPr lang="fr-FR" dirty="0" smtClean="0"/>
              <a:t>On est allé « trop loin ». On revient en changeant d’état avec la règle (q</a:t>
            </a:r>
            <a:r>
              <a:rPr lang="fr-FR" baseline="-25000" dirty="0" smtClean="0"/>
              <a:t>0</a:t>
            </a:r>
            <a:r>
              <a:rPr lang="fr-FR" dirty="0"/>
              <a:t>,</a:t>
            </a:r>
            <a:r>
              <a:rPr lang="fr-FR" dirty="0">
                <a:latin typeface="Cambria Math" panose="02040503050406030204" pitchFamily="18" charset="0"/>
                <a:ea typeface="Cambria Math" panose="02040503050406030204" pitchFamily="18" charset="0"/>
              </a:rPr>
              <a:t> ⊡</a:t>
            </a:r>
            <a:r>
              <a:rPr lang="fr-FR" dirty="0"/>
              <a:t>,q</a:t>
            </a:r>
            <a:r>
              <a:rPr lang="fr-FR" baseline="-25000" dirty="0"/>
              <a:t>1</a:t>
            </a:r>
            <a:r>
              <a:rPr lang="fr-FR" dirty="0"/>
              <a:t>,</a:t>
            </a:r>
            <a:r>
              <a:rPr lang="fr-FR" dirty="0">
                <a:latin typeface="Cambria Math" panose="02040503050406030204" pitchFamily="18" charset="0"/>
                <a:ea typeface="Cambria Math" panose="02040503050406030204" pitchFamily="18" charset="0"/>
              </a:rPr>
              <a:t> ⊡</a:t>
            </a:r>
            <a:r>
              <a:rPr lang="fr-FR" dirty="0"/>
              <a:t>,G) </a:t>
            </a:r>
            <a:endParaRPr lang="fr-FR" dirty="0" smtClean="0"/>
          </a:p>
          <a:p>
            <a:endParaRPr lang="fr-FR" dirty="0"/>
          </a:p>
          <a:p>
            <a:endParaRPr lang="fr-FR" dirty="0" smtClean="0"/>
          </a:p>
          <a:p>
            <a:endParaRPr lang="fr-FR" dirty="0"/>
          </a:p>
          <a:p>
            <a:r>
              <a:rPr lang="fr-FR" dirty="0"/>
              <a:t>L</a:t>
            </a:r>
            <a:r>
              <a:rPr lang="fr-FR" dirty="0" smtClean="0"/>
              <a:t>a règle qui s’applique maintenant est (q</a:t>
            </a:r>
            <a:r>
              <a:rPr lang="fr-FR" baseline="-25000" dirty="0" smtClean="0"/>
              <a:t>1</a:t>
            </a:r>
            <a:r>
              <a:rPr lang="fr-FR" dirty="0" smtClean="0"/>
              <a:t>,1,q</a:t>
            </a:r>
            <a:r>
              <a:rPr lang="fr-FR" baseline="-25000" dirty="0" smtClean="0"/>
              <a:t>1</a:t>
            </a:r>
            <a:r>
              <a:rPr lang="fr-FR" dirty="0" smtClean="0"/>
              <a:t>,0,G) </a:t>
            </a:r>
          </a:p>
          <a:p>
            <a:endParaRPr lang="fr-FR" dirty="0"/>
          </a:p>
          <a:p>
            <a:endParaRPr lang="fr-FR" dirty="0" smtClean="0"/>
          </a:p>
          <a:p>
            <a:endParaRPr lang="fr-FR" dirty="0"/>
          </a:p>
          <a:p>
            <a:r>
              <a:rPr lang="fr-FR" dirty="0" smtClean="0"/>
              <a:t>Puis la règle </a:t>
            </a:r>
            <a:r>
              <a:rPr lang="fr-FR" dirty="0"/>
              <a:t>(</a:t>
            </a:r>
            <a:r>
              <a:rPr lang="fr-FR" dirty="0" smtClean="0"/>
              <a:t>q</a:t>
            </a:r>
            <a:r>
              <a:rPr lang="fr-FR" baseline="-25000" dirty="0" smtClean="0"/>
              <a:t>1</a:t>
            </a:r>
            <a:r>
              <a:rPr lang="fr-FR" dirty="0" smtClean="0"/>
              <a:t>,0,q</a:t>
            </a:r>
            <a:r>
              <a:rPr lang="fr-FR" baseline="-25000" dirty="0" smtClean="0"/>
              <a:t>3</a:t>
            </a:r>
            <a:r>
              <a:rPr lang="fr-FR" dirty="0" smtClean="0"/>
              <a:t>,1,I)  </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33</a:t>
            </a:fld>
            <a:endParaRPr lang="fr-FR"/>
          </a:p>
        </p:txBody>
      </p:sp>
      <p:graphicFrame>
        <p:nvGraphicFramePr>
          <p:cNvPr id="5" name="Tableau 4"/>
          <p:cNvGraphicFramePr>
            <a:graphicFrameLocks noGrp="1"/>
          </p:cNvGraphicFramePr>
          <p:nvPr>
            <p:extLst>
              <p:ext uri="{D42A27DB-BD31-4B8C-83A1-F6EECF244321}">
                <p14:modId xmlns:p14="http://schemas.microsoft.com/office/powerpoint/2010/main" val="2630795947"/>
              </p:ext>
            </p:extLst>
          </p:nvPr>
        </p:nvGraphicFramePr>
        <p:xfrm>
          <a:off x="742682" y="2226486"/>
          <a:ext cx="6096000" cy="37084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813164356"/>
                    </a:ext>
                  </a:extLst>
                </a:gridCol>
                <a:gridCol w="609600">
                  <a:extLst>
                    <a:ext uri="{9D8B030D-6E8A-4147-A177-3AD203B41FA5}">
                      <a16:colId xmlns:a16="http://schemas.microsoft.com/office/drawing/2014/main" val="1845145815"/>
                    </a:ext>
                  </a:extLst>
                </a:gridCol>
                <a:gridCol w="609600">
                  <a:extLst>
                    <a:ext uri="{9D8B030D-6E8A-4147-A177-3AD203B41FA5}">
                      <a16:colId xmlns:a16="http://schemas.microsoft.com/office/drawing/2014/main" val="1802369396"/>
                    </a:ext>
                  </a:extLst>
                </a:gridCol>
                <a:gridCol w="609600">
                  <a:extLst>
                    <a:ext uri="{9D8B030D-6E8A-4147-A177-3AD203B41FA5}">
                      <a16:colId xmlns:a16="http://schemas.microsoft.com/office/drawing/2014/main" val="2850671652"/>
                    </a:ext>
                  </a:extLst>
                </a:gridCol>
                <a:gridCol w="609600">
                  <a:extLst>
                    <a:ext uri="{9D8B030D-6E8A-4147-A177-3AD203B41FA5}">
                      <a16:colId xmlns:a16="http://schemas.microsoft.com/office/drawing/2014/main" val="1928909076"/>
                    </a:ext>
                  </a:extLst>
                </a:gridCol>
                <a:gridCol w="609600">
                  <a:extLst>
                    <a:ext uri="{9D8B030D-6E8A-4147-A177-3AD203B41FA5}">
                      <a16:colId xmlns:a16="http://schemas.microsoft.com/office/drawing/2014/main" val="270805058"/>
                    </a:ext>
                  </a:extLst>
                </a:gridCol>
                <a:gridCol w="609600">
                  <a:extLst>
                    <a:ext uri="{9D8B030D-6E8A-4147-A177-3AD203B41FA5}">
                      <a16:colId xmlns:a16="http://schemas.microsoft.com/office/drawing/2014/main" val="3818221481"/>
                    </a:ext>
                  </a:extLst>
                </a:gridCol>
                <a:gridCol w="609600">
                  <a:extLst>
                    <a:ext uri="{9D8B030D-6E8A-4147-A177-3AD203B41FA5}">
                      <a16:colId xmlns:a16="http://schemas.microsoft.com/office/drawing/2014/main" val="221913660"/>
                    </a:ext>
                  </a:extLst>
                </a:gridCol>
                <a:gridCol w="609600">
                  <a:extLst>
                    <a:ext uri="{9D8B030D-6E8A-4147-A177-3AD203B41FA5}">
                      <a16:colId xmlns:a16="http://schemas.microsoft.com/office/drawing/2014/main" val="4154052579"/>
                    </a:ext>
                  </a:extLst>
                </a:gridCol>
                <a:gridCol w="609600">
                  <a:extLst>
                    <a:ext uri="{9D8B030D-6E8A-4147-A177-3AD203B41FA5}">
                      <a16:colId xmlns:a16="http://schemas.microsoft.com/office/drawing/2014/main" val="1138655866"/>
                    </a:ext>
                  </a:extLst>
                </a:gridCol>
              </a:tblGrid>
              <a:tr h="370840">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0</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1687833"/>
                  </a:ext>
                </a:extLst>
              </a:tr>
            </a:tbl>
          </a:graphicData>
        </a:graphic>
      </p:graphicFrame>
      <p:cxnSp>
        <p:nvCxnSpPr>
          <p:cNvPr id="6" name="Connecteur droit avec flèche 5"/>
          <p:cNvCxnSpPr/>
          <p:nvPr/>
        </p:nvCxnSpPr>
        <p:spPr>
          <a:xfrm flipV="1">
            <a:off x="4653566" y="2668592"/>
            <a:ext cx="0" cy="381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4653566" y="2886664"/>
            <a:ext cx="385042" cy="369332"/>
          </a:xfrm>
          <a:prstGeom prst="rect">
            <a:avLst/>
          </a:prstGeom>
          <a:noFill/>
        </p:spPr>
        <p:txBody>
          <a:bodyPr wrap="none" rtlCol="0">
            <a:spAutoFit/>
          </a:bodyPr>
          <a:lstStyle/>
          <a:p>
            <a:r>
              <a:rPr lang="fr-FR" dirty="0" smtClean="0"/>
              <a:t>q</a:t>
            </a:r>
            <a:r>
              <a:rPr lang="fr-FR" baseline="-25000" dirty="0" smtClean="0"/>
              <a:t>1</a:t>
            </a:r>
            <a:endParaRPr lang="fr-FR" dirty="0"/>
          </a:p>
        </p:txBody>
      </p:sp>
      <p:graphicFrame>
        <p:nvGraphicFramePr>
          <p:cNvPr id="8" name="Tableau 7"/>
          <p:cNvGraphicFramePr>
            <a:graphicFrameLocks noGrp="1"/>
          </p:cNvGraphicFramePr>
          <p:nvPr>
            <p:extLst>
              <p:ext uri="{D42A27DB-BD31-4B8C-83A1-F6EECF244321}">
                <p14:modId xmlns:p14="http://schemas.microsoft.com/office/powerpoint/2010/main" val="3918545251"/>
              </p:ext>
            </p:extLst>
          </p:nvPr>
        </p:nvGraphicFramePr>
        <p:xfrm>
          <a:off x="742682" y="3830884"/>
          <a:ext cx="6096000" cy="37084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813164356"/>
                    </a:ext>
                  </a:extLst>
                </a:gridCol>
                <a:gridCol w="609600">
                  <a:extLst>
                    <a:ext uri="{9D8B030D-6E8A-4147-A177-3AD203B41FA5}">
                      <a16:colId xmlns:a16="http://schemas.microsoft.com/office/drawing/2014/main" val="1845145815"/>
                    </a:ext>
                  </a:extLst>
                </a:gridCol>
                <a:gridCol w="609600">
                  <a:extLst>
                    <a:ext uri="{9D8B030D-6E8A-4147-A177-3AD203B41FA5}">
                      <a16:colId xmlns:a16="http://schemas.microsoft.com/office/drawing/2014/main" val="1802369396"/>
                    </a:ext>
                  </a:extLst>
                </a:gridCol>
                <a:gridCol w="609600">
                  <a:extLst>
                    <a:ext uri="{9D8B030D-6E8A-4147-A177-3AD203B41FA5}">
                      <a16:colId xmlns:a16="http://schemas.microsoft.com/office/drawing/2014/main" val="2850671652"/>
                    </a:ext>
                  </a:extLst>
                </a:gridCol>
                <a:gridCol w="609600">
                  <a:extLst>
                    <a:ext uri="{9D8B030D-6E8A-4147-A177-3AD203B41FA5}">
                      <a16:colId xmlns:a16="http://schemas.microsoft.com/office/drawing/2014/main" val="1928909076"/>
                    </a:ext>
                  </a:extLst>
                </a:gridCol>
                <a:gridCol w="609600">
                  <a:extLst>
                    <a:ext uri="{9D8B030D-6E8A-4147-A177-3AD203B41FA5}">
                      <a16:colId xmlns:a16="http://schemas.microsoft.com/office/drawing/2014/main" val="270805058"/>
                    </a:ext>
                  </a:extLst>
                </a:gridCol>
                <a:gridCol w="609600">
                  <a:extLst>
                    <a:ext uri="{9D8B030D-6E8A-4147-A177-3AD203B41FA5}">
                      <a16:colId xmlns:a16="http://schemas.microsoft.com/office/drawing/2014/main" val="3818221481"/>
                    </a:ext>
                  </a:extLst>
                </a:gridCol>
                <a:gridCol w="609600">
                  <a:extLst>
                    <a:ext uri="{9D8B030D-6E8A-4147-A177-3AD203B41FA5}">
                      <a16:colId xmlns:a16="http://schemas.microsoft.com/office/drawing/2014/main" val="221913660"/>
                    </a:ext>
                  </a:extLst>
                </a:gridCol>
                <a:gridCol w="609600">
                  <a:extLst>
                    <a:ext uri="{9D8B030D-6E8A-4147-A177-3AD203B41FA5}">
                      <a16:colId xmlns:a16="http://schemas.microsoft.com/office/drawing/2014/main" val="4154052579"/>
                    </a:ext>
                  </a:extLst>
                </a:gridCol>
                <a:gridCol w="609600">
                  <a:extLst>
                    <a:ext uri="{9D8B030D-6E8A-4147-A177-3AD203B41FA5}">
                      <a16:colId xmlns:a16="http://schemas.microsoft.com/office/drawing/2014/main" val="1138655866"/>
                    </a:ext>
                  </a:extLst>
                </a:gridCol>
              </a:tblGrid>
              <a:tr h="370840">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0</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0</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1687833"/>
                  </a:ext>
                </a:extLst>
              </a:tr>
            </a:tbl>
          </a:graphicData>
        </a:graphic>
      </p:graphicFrame>
      <p:cxnSp>
        <p:nvCxnSpPr>
          <p:cNvPr id="9" name="Connecteur droit avec flèche 8"/>
          <p:cNvCxnSpPr/>
          <p:nvPr/>
        </p:nvCxnSpPr>
        <p:spPr>
          <a:xfrm flipV="1">
            <a:off x="4125532" y="4201724"/>
            <a:ext cx="0" cy="381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4125532" y="4465949"/>
            <a:ext cx="385042" cy="369332"/>
          </a:xfrm>
          <a:prstGeom prst="rect">
            <a:avLst/>
          </a:prstGeom>
          <a:noFill/>
        </p:spPr>
        <p:txBody>
          <a:bodyPr wrap="none" rtlCol="0">
            <a:spAutoFit/>
          </a:bodyPr>
          <a:lstStyle/>
          <a:p>
            <a:r>
              <a:rPr lang="fr-FR" dirty="0" smtClean="0"/>
              <a:t>q</a:t>
            </a:r>
            <a:r>
              <a:rPr lang="fr-FR" baseline="-25000" dirty="0"/>
              <a:t>1</a:t>
            </a:r>
            <a:endParaRPr lang="fr-FR" dirty="0"/>
          </a:p>
        </p:txBody>
      </p:sp>
      <p:graphicFrame>
        <p:nvGraphicFramePr>
          <p:cNvPr id="11" name="Tableau 10"/>
          <p:cNvGraphicFramePr>
            <a:graphicFrameLocks noGrp="1"/>
          </p:cNvGraphicFramePr>
          <p:nvPr>
            <p:extLst>
              <p:ext uri="{D42A27DB-BD31-4B8C-83A1-F6EECF244321}">
                <p14:modId xmlns:p14="http://schemas.microsoft.com/office/powerpoint/2010/main" val="3064933061"/>
              </p:ext>
            </p:extLst>
          </p:nvPr>
        </p:nvGraphicFramePr>
        <p:xfrm>
          <a:off x="742682" y="5558360"/>
          <a:ext cx="6096000" cy="37084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813164356"/>
                    </a:ext>
                  </a:extLst>
                </a:gridCol>
                <a:gridCol w="609600">
                  <a:extLst>
                    <a:ext uri="{9D8B030D-6E8A-4147-A177-3AD203B41FA5}">
                      <a16:colId xmlns:a16="http://schemas.microsoft.com/office/drawing/2014/main" val="1845145815"/>
                    </a:ext>
                  </a:extLst>
                </a:gridCol>
                <a:gridCol w="609600">
                  <a:extLst>
                    <a:ext uri="{9D8B030D-6E8A-4147-A177-3AD203B41FA5}">
                      <a16:colId xmlns:a16="http://schemas.microsoft.com/office/drawing/2014/main" val="1802369396"/>
                    </a:ext>
                  </a:extLst>
                </a:gridCol>
                <a:gridCol w="609600">
                  <a:extLst>
                    <a:ext uri="{9D8B030D-6E8A-4147-A177-3AD203B41FA5}">
                      <a16:colId xmlns:a16="http://schemas.microsoft.com/office/drawing/2014/main" val="2850671652"/>
                    </a:ext>
                  </a:extLst>
                </a:gridCol>
                <a:gridCol w="609600">
                  <a:extLst>
                    <a:ext uri="{9D8B030D-6E8A-4147-A177-3AD203B41FA5}">
                      <a16:colId xmlns:a16="http://schemas.microsoft.com/office/drawing/2014/main" val="1928909076"/>
                    </a:ext>
                  </a:extLst>
                </a:gridCol>
                <a:gridCol w="609600">
                  <a:extLst>
                    <a:ext uri="{9D8B030D-6E8A-4147-A177-3AD203B41FA5}">
                      <a16:colId xmlns:a16="http://schemas.microsoft.com/office/drawing/2014/main" val="270805058"/>
                    </a:ext>
                  </a:extLst>
                </a:gridCol>
                <a:gridCol w="609600">
                  <a:extLst>
                    <a:ext uri="{9D8B030D-6E8A-4147-A177-3AD203B41FA5}">
                      <a16:colId xmlns:a16="http://schemas.microsoft.com/office/drawing/2014/main" val="3818221481"/>
                    </a:ext>
                  </a:extLst>
                </a:gridCol>
                <a:gridCol w="609600">
                  <a:extLst>
                    <a:ext uri="{9D8B030D-6E8A-4147-A177-3AD203B41FA5}">
                      <a16:colId xmlns:a16="http://schemas.microsoft.com/office/drawing/2014/main" val="221913660"/>
                    </a:ext>
                  </a:extLst>
                </a:gridCol>
                <a:gridCol w="609600">
                  <a:extLst>
                    <a:ext uri="{9D8B030D-6E8A-4147-A177-3AD203B41FA5}">
                      <a16:colId xmlns:a16="http://schemas.microsoft.com/office/drawing/2014/main" val="4154052579"/>
                    </a:ext>
                  </a:extLst>
                </a:gridCol>
                <a:gridCol w="609600">
                  <a:extLst>
                    <a:ext uri="{9D8B030D-6E8A-4147-A177-3AD203B41FA5}">
                      <a16:colId xmlns:a16="http://schemas.microsoft.com/office/drawing/2014/main" val="1138655866"/>
                    </a:ext>
                  </a:extLst>
                </a:gridCol>
              </a:tblGrid>
              <a:tr h="370840">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0</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1687833"/>
                  </a:ext>
                </a:extLst>
              </a:tr>
            </a:tbl>
          </a:graphicData>
        </a:graphic>
      </p:graphicFrame>
      <p:cxnSp>
        <p:nvCxnSpPr>
          <p:cNvPr id="12" name="Connecteur droit avec flèche 11"/>
          <p:cNvCxnSpPr/>
          <p:nvPr/>
        </p:nvCxnSpPr>
        <p:spPr>
          <a:xfrm flipV="1">
            <a:off x="4155583" y="5929200"/>
            <a:ext cx="0" cy="381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4186958" y="6152080"/>
            <a:ext cx="385042" cy="369332"/>
          </a:xfrm>
          <a:prstGeom prst="rect">
            <a:avLst/>
          </a:prstGeom>
          <a:noFill/>
        </p:spPr>
        <p:txBody>
          <a:bodyPr wrap="none" rtlCol="0">
            <a:spAutoFit/>
          </a:bodyPr>
          <a:lstStyle/>
          <a:p>
            <a:r>
              <a:rPr lang="fr-FR" dirty="0" smtClean="0"/>
              <a:t>q</a:t>
            </a:r>
            <a:r>
              <a:rPr lang="fr-FR" baseline="-25000" dirty="0"/>
              <a:t>3</a:t>
            </a:r>
            <a:endParaRPr lang="fr-FR" dirty="0"/>
          </a:p>
        </p:txBody>
      </p:sp>
    </p:spTree>
    <p:extLst>
      <p:ext uri="{BB962C8B-B14F-4D97-AF65-F5344CB8AC3E}">
        <p14:creationId xmlns:p14="http://schemas.microsoft.com/office/powerpoint/2010/main" val="28890104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Vérifions (3)</a:t>
            </a:r>
            <a:endParaRPr lang="fr-FR" dirty="0"/>
          </a:p>
        </p:txBody>
      </p:sp>
      <p:sp>
        <p:nvSpPr>
          <p:cNvPr id="3" name="Espace réservé du contenu 2"/>
          <p:cNvSpPr>
            <a:spLocks noGrp="1"/>
          </p:cNvSpPr>
          <p:nvPr>
            <p:ph idx="1"/>
          </p:nvPr>
        </p:nvSpPr>
        <p:spPr>
          <a:xfrm>
            <a:off x="628650" y="2859109"/>
            <a:ext cx="7886700" cy="3317853"/>
          </a:xfrm>
        </p:spPr>
        <p:txBody>
          <a:bodyPr/>
          <a:lstStyle/>
          <a:p>
            <a:r>
              <a:rPr lang="fr-FR" dirty="0" smtClean="0"/>
              <a:t>Dans cette configuration aucune règle ne s’applique, la machine de Turing s’arête avec 1110 (donc 14)</a:t>
            </a:r>
          </a:p>
          <a:p>
            <a:endParaRPr lang="fr-FR" dirty="0"/>
          </a:p>
          <a:p>
            <a:r>
              <a:rPr lang="fr-FR" dirty="0" smtClean="0"/>
              <a:t>On pourra tester avec les configurations de départ suivantes :</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34</a:t>
            </a:fld>
            <a:endParaRPr lang="fr-FR"/>
          </a:p>
        </p:txBody>
      </p:sp>
      <p:graphicFrame>
        <p:nvGraphicFramePr>
          <p:cNvPr id="5" name="Tableau 4"/>
          <p:cNvGraphicFramePr>
            <a:graphicFrameLocks noGrp="1"/>
          </p:cNvGraphicFramePr>
          <p:nvPr>
            <p:extLst>
              <p:ext uri="{D42A27DB-BD31-4B8C-83A1-F6EECF244321}">
                <p14:modId xmlns:p14="http://schemas.microsoft.com/office/powerpoint/2010/main" val="984077951"/>
              </p:ext>
            </p:extLst>
          </p:nvPr>
        </p:nvGraphicFramePr>
        <p:xfrm>
          <a:off x="781319" y="1793373"/>
          <a:ext cx="6096000" cy="37084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813164356"/>
                    </a:ext>
                  </a:extLst>
                </a:gridCol>
                <a:gridCol w="609600">
                  <a:extLst>
                    <a:ext uri="{9D8B030D-6E8A-4147-A177-3AD203B41FA5}">
                      <a16:colId xmlns:a16="http://schemas.microsoft.com/office/drawing/2014/main" val="1845145815"/>
                    </a:ext>
                  </a:extLst>
                </a:gridCol>
                <a:gridCol w="609600">
                  <a:extLst>
                    <a:ext uri="{9D8B030D-6E8A-4147-A177-3AD203B41FA5}">
                      <a16:colId xmlns:a16="http://schemas.microsoft.com/office/drawing/2014/main" val="1802369396"/>
                    </a:ext>
                  </a:extLst>
                </a:gridCol>
                <a:gridCol w="609600">
                  <a:extLst>
                    <a:ext uri="{9D8B030D-6E8A-4147-A177-3AD203B41FA5}">
                      <a16:colId xmlns:a16="http://schemas.microsoft.com/office/drawing/2014/main" val="2850671652"/>
                    </a:ext>
                  </a:extLst>
                </a:gridCol>
                <a:gridCol w="609600">
                  <a:extLst>
                    <a:ext uri="{9D8B030D-6E8A-4147-A177-3AD203B41FA5}">
                      <a16:colId xmlns:a16="http://schemas.microsoft.com/office/drawing/2014/main" val="1928909076"/>
                    </a:ext>
                  </a:extLst>
                </a:gridCol>
                <a:gridCol w="609600">
                  <a:extLst>
                    <a:ext uri="{9D8B030D-6E8A-4147-A177-3AD203B41FA5}">
                      <a16:colId xmlns:a16="http://schemas.microsoft.com/office/drawing/2014/main" val="270805058"/>
                    </a:ext>
                  </a:extLst>
                </a:gridCol>
                <a:gridCol w="609600">
                  <a:extLst>
                    <a:ext uri="{9D8B030D-6E8A-4147-A177-3AD203B41FA5}">
                      <a16:colId xmlns:a16="http://schemas.microsoft.com/office/drawing/2014/main" val="3818221481"/>
                    </a:ext>
                  </a:extLst>
                </a:gridCol>
                <a:gridCol w="609600">
                  <a:extLst>
                    <a:ext uri="{9D8B030D-6E8A-4147-A177-3AD203B41FA5}">
                      <a16:colId xmlns:a16="http://schemas.microsoft.com/office/drawing/2014/main" val="221913660"/>
                    </a:ext>
                  </a:extLst>
                </a:gridCol>
                <a:gridCol w="609600">
                  <a:extLst>
                    <a:ext uri="{9D8B030D-6E8A-4147-A177-3AD203B41FA5}">
                      <a16:colId xmlns:a16="http://schemas.microsoft.com/office/drawing/2014/main" val="4154052579"/>
                    </a:ext>
                  </a:extLst>
                </a:gridCol>
                <a:gridCol w="609600">
                  <a:extLst>
                    <a:ext uri="{9D8B030D-6E8A-4147-A177-3AD203B41FA5}">
                      <a16:colId xmlns:a16="http://schemas.microsoft.com/office/drawing/2014/main" val="1138655866"/>
                    </a:ext>
                  </a:extLst>
                </a:gridCol>
              </a:tblGrid>
              <a:tr h="370840">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0</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1687833"/>
                  </a:ext>
                </a:extLst>
              </a:tr>
            </a:tbl>
          </a:graphicData>
        </a:graphic>
      </p:graphicFrame>
      <p:cxnSp>
        <p:nvCxnSpPr>
          <p:cNvPr id="6" name="Connecteur droit avec flèche 5"/>
          <p:cNvCxnSpPr/>
          <p:nvPr/>
        </p:nvCxnSpPr>
        <p:spPr>
          <a:xfrm flipV="1">
            <a:off x="4194220" y="2164213"/>
            <a:ext cx="0" cy="381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4225595" y="2387093"/>
            <a:ext cx="385042" cy="369332"/>
          </a:xfrm>
          <a:prstGeom prst="rect">
            <a:avLst/>
          </a:prstGeom>
          <a:noFill/>
        </p:spPr>
        <p:txBody>
          <a:bodyPr wrap="none" rtlCol="0">
            <a:spAutoFit/>
          </a:bodyPr>
          <a:lstStyle/>
          <a:p>
            <a:r>
              <a:rPr lang="fr-FR" dirty="0" smtClean="0"/>
              <a:t>q</a:t>
            </a:r>
            <a:r>
              <a:rPr lang="fr-FR" baseline="-25000" dirty="0"/>
              <a:t>3</a:t>
            </a:r>
            <a:endParaRPr lang="fr-FR" dirty="0"/>
          </a:p>
        </p:txBody>
      </p:sp>
      <p:graphicFrame>
        <p:nvGraphicFramePr>
          <p:cNvPr id="8" name="Tableau 7"/>
          <p:cNvGraphicFramePr>
            <a:graphicFrameLocks noGrp="1"/>
          </p:cNvGraphicFramePr>
          <p:nvPr>
            <p:extLst>
              <p:ext uri="{D42A27DB-BD31-4B8C-83A1-F6EECF244321}">
                <p14:modId xmlns:p14="http://schemas.microsoft.com/office/powerpoint/2010/main" val="2370541349"/>
              </p:ext>
            </p:extLst>
          </p:nvPr>
        </p:nvGraphicFramePr>
        <p:xfrm>
          <a:off x="781319" y="4480289"/>
          <a:ext cx="6096000" cy="37084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813164356"/>
                    </a:ext>
                  </a:extLst>
                </a:gridCol>
                <a:gridCol w="609600">
                  <a:extLst>
                    <a:ext uri="{9D8B030D-6E8A-4147-A177-3AD203B41FA5}">
                      <a16:colId xmlns:a16="http://schemas.microsoft.com/office/drawing/2014/main" val="1845145815"/>
                    </a:ext>
                  </a:extLst>
                </a:gridCol>
                <a:gridCol w="609600">
                  <a:extLst>
                    <a:ext uri="{9D8B030D-6E8A-4147-A177-3AD203B41FA5}">
                      <a16:colId xmlns:a16="http://schemas.microsoft.com/office/drawing/2014/main" val="1802369396"/>
                    </a:ext>
                  </a:extLst>
                </a:gridCol>
                <a:gridCol w="609600">
                  <a:extLst>
                    <a:ext uri="{9D8B030D-6E8A-4147-A177-3AD203B41FA5}">
                      <a16:colId xmlns:a16="http://schemas.microsoft.com/office/drawing/2014/main" val="2850671652"/>
                    </a:ext>
                  </a:extLst>
                </a:gridCol>
                <a:gridCol w="609600">
                  <a:extLst>
                    <a:ext uri="{9D8B030D-6E8A-4147-A177-3AD203B41FA5}">
                      <a16:colId xmlns:a16="http://schemas.microsoft.com/office/drawing/2014/main" val="1928909076"/>
                    </a:ext>
                  </a:extLst>
                </a:gridCol>
                <a:gridCol w="609600">
                  <a:extLst>
                    <a:ext uri="{9D8B030D-6E8A-4147-A177-3AD203B41FA5}">
                      <a16:colId xmlns:a16="http://schemas.microsoft.com/office/drawing/2014/main" val="270805058"/>
                    </a:ext>
                  </a:extLst>
                </a:gridCol>
                <a:gridCol w="609600">
                  <a:extLst>
                    <a:ext uri="{9D8B030D-6E8A-4147-A177-3AD203B41FA5}">
                      <a16:colId xmlns:a16="http://schemas.microsoft.com/office/drawing/2014/main" val="3818221481"/>
                    </a:ext>
                  </a:extLst>
                </a:gridCol>
                <a:gridCol w="609600">
                  <a:extLst>
                    <a:ext uri="{9D8B030D-6E8A-4147-A177-3AD203B41FA5}">
                      <a16:colId xmlns:a16="http://schemas.microsoft.com/office/drawing/2014/main" val="221913660"/>
                    </a:ext>
                  </a:extLst>
                </a:gridCol>
                <a:gridCol w="609600">
                  <a:extLst>
                    <a:ext uri="{9D8B030D-6E8A-4147-A177-3AD203B41FA5}">
                      <a16:colId xmlns:a16="http://schemas.microsoft.com/office/drawing/2014/main" val="4154052579"/>
                    </a:ext>
                  </a:extLst>
                </a:gridCol>
                <a:gridCol w="609600">
                  <a:extLst>
                    <a:ext uri="{9D8B030D-6E8A-4147-A177-3AD203B41FA5}">
                      <a16:colId xmlns:a16="http://schemas.microsoft.com/office/drawing/2014/main" val="1138655866"/>
                    </a:ext>
                  </a:extLst>
                </a:gridCol>
              </a:tblGrid>
              <a:tr h="370840">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0</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1687833"/>
                  </a:ext>
                </a:extLst>
              </a:tr>
            </a:tbl>
          </a:graphicData>
        </a:graphic>
      </p:graphicFrame>
      <p:cxnSp>
        <p:nvCxnSpPr>
          <p:cNvPr id="9" name="Connecteur droit avec flèche 8"/>
          <p:cNvCxnSpPr/>
          <p:nvPr/>
        </p:nvCxnSpPr>
        <p:spPr>
          <a:xfrm flipV="1">
            <a:off x="2953555" y="4883633"/>
            <a:ext cx="0" cy="381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2953555" y="5113319"/>
            <a:ext cx="385042" cy="369332"/>
          </a:xfrm>
          <a:prstGeom prst="rect">
            <a:avLst/>
          </a:prstGeom>
          <a:noFill/>
        </p:spPr>
        <p:txBody>
          <a:bodyPr wrap="none" rtlCol="0">
            <a:spAutoFit/>
          </a:bodyPr>
          <a:lstStyle/>
          <a:p>
            <a:r>
              <a:rPr lang="fr-FR" dirty="0" smtClean="0"/>
              <a:t>q</a:t>
            </a:r>
            <a:r>
              <a:rPr lang="fr-FR" baseline="-25000" dirty="0" smtClean="0"/>
              <a:t>0</a:t>
            </a:r>
            <a:endParaRPr lang="fr-FR" dirty="0"/>
          </a:p>
        </p:txBody>
      </p:sp>
      <p:graphicFrame>
        <p:nvGraphicFramePr>
          <p:cNvPr id="11" name="Tableau 10"/>
          <p:cNvGraphicFramePr>
            <a:graphicFrameLocks noGrp="1"/>
          </p:cNvGraphicFramePr>
          <p:nvPr>
            <p:extLst>
              <p:ext uri="{D42A27DB-BD31-4B8C-83A1-F6EECF244321}">
                <p14:modId xmlns:p14="http://schemas.microsoft.com/office/powerpoint/2010/main" val="2957277265"/>
              </p:ext>
            </p:extLst>
          </p:nvPr>
        </p:nvGraphicFramePr>
        <p:xfrm>
          <a:off x="781319" y="5621456"/>
          <a:ext cx="6096000" cy="37084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813164356"/>
                    </a:ext>
                  </a:extLst>
                </a:gridCol>
                <a:gridCol w="609600">
                  <a:extLst>
                    <a:ext uri="{9D8B030D-6E8A-4147-A177-3AD203B41FA5}">
                      <a16:colId xmlns:a16="http://schemas.microsoft.com/office/drawing/2014/main" val="1845145815"/>
                    </a:ext>
                  </a:extLst>
                </a:gridCol>
                <a:gridCol w="609600">
                  <a:extLst>
                    <a:ext uri="{9D8B030D-6E8A-4147-A177-3AD203B41FA5}">
                      <a16:colId xmlns:a16="http://schemas.microsoft.com/office/drawing/2014/main" val="1802369396"/>
                    </a:ext>
                  </a:extLst>
                </a:gridCol>
                <a:gridCol w="609600">
                  <a:extLst>
                    <a:ext uri="{9D8B030D-6E8A-4147-A177-3AD203B41FA5}">
                      <a16:colId xmlns:a16="http://schemas.microsoft.com/office/drawing/2014/main" val="2850671652"/>
                    </a:ext>
                  </a:extLst>
                </a:gridCol>
                <a:gridCol w="609600">
                  <a:extLst>
                    <a:ext uri="{9D8B030D-6E8A-4147-A177-3AD203B41FA5}">
                      <a16:colId xmlns:a16="http://schemas.microsoft.com/office/drawing/2014/main" val="1928909076"/>
                    </a:ext>
                  </a:extLst>
                </a:gridCol>
                <a:gridCol w="609600">
                  <a:extLst>
                    <a:ext uri="{9D8B030D-6E8A-4147-A177-3AD203B41FA5}">
                      <a16:colId xmlns:a16="http://schemas.microsoft.com/office/drawing/2014/main" val="270805058"/>
                    </a:ext>
                  </a:extLst>
                </a:gridCol>
                <a:gridCol w="609600">
                  <a:extLst>
                    <a:ext uri="{9D8B030D-6E8A-4147-A177-3AD203B41FA5}">
                      <a16:colId xmlns:a16="http://schemas.microsoft.com/office/drawing/2014/main" val="3818221481"/>
                    </a:ext>
                  </a:extLst>
                </a:gridCol>
                <a:gridCol w="609600">
                  <a:extLst>
                    <a:ext uri="{9D8B030D-6E8A-4147-A177-3AD203B41FA5}">
                      <a16:colId xmlns:a16="http://schemas.microsoft.com/office/drawing/2014/main" val="221913660"/>
                    </a:ext>
                  </a:extLst>
                </a:gridCol>
                <a:gridCol w="609600">
                  <a:extLst>
                    <a:ext uri="{9D8B030D-6E8A-4147-A177-3AD203B41FA5}">
                      <a16:colId xmlns:a16="http://schemas.microsoft.com/office/drawing/2014/main" val="4154052579"/>
                    </a:ext>
                  </a:extLst>
                </a:gridCol>
                <a:gridCol w="609600">
                  <a:extLst>
                    <a:ext uri="{9D8B030D-6E8A-4147-A177-3AD203B41FA5}">
                      <a16:colId xmlns:a16="http://schemas.microsoft.com/office/drawing/2014/main" val="1138655866"/>
                    </a:ext>
                  </a:extLst>
                </a:gridCol>
              </a:tblGrid>
              <a:tr h="370840">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1687833"/>
                  </a:ext>
                </a:extLst>
              </a:tr>
            </a:tbl>
          </a:graphicData>
        </a:graphic>
      </p:graphicFrame>
      <p:cxnSp>
        <p:nvCxnSpPr>
          <p:cNvPr id="12" name="Connecteur droit avec flèche 11"/>
          <p:cNvCxnSpPr/>
          <p:nvPr/>
        </p:nvCxnSpPr>
        <p:spPr>
          <a:xfrm flipV="1">
            <a:off x="2953555" y="6024800"/>
            <a:ext cx="0" cy="381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2953555" y="6254486"/>
            <a:ext cx="385042" cy="369332"/>
          </a:xfrm>
          <a:prstGeom prst="rect">
            <a:avLst/>
          </a:prstGeom>
          <a:noFill/>
        </p:spPr>
        <p:txBody>
          <a:bodyPr wrap="none" rtlCol="0">
            <a:spAutoFit/>
          </a:bodyPr>
          <a:lstStyle/>
          <a:p>
            <a:r>
              <a:rPr lang="fr-FR" dirty="0" smtClean="0"/>
              <a:t>q</a:t>
            </a:r>
            <a:r>
              <a:rPr lang="fr-FR" baseline="-25000" dirty="0" smtClean="0"/>
              <a:t>0</a:t>
            </a:r>
            <a:endParaRPr lang="fr-FR" dirty="0"/>
          </a:p>
        </p:txBody>
      </p:sp>
    </p:spTree>
    <p:extLst>
      <p:ext uri="{BB962C8B-B14F-4D97-AF65-F5344CB8AC3E}">
        <p14:creationId xmlns:p14="http://schemas.microsoft.com/office/powerpoint/2010/main" val="12998853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Attention au non déterminisme</a:t>
            </a:r>
            <a:endParaRPr lang="fr-FR" dirty="0"/>
          </a:p>
        </p:txBody>
      </p:sp>
      <p:sp>
        <p:nvSpPr>
          <p:cNvPr id="3" name="Espace réservé du contenu 2"/>
          <p:cNvSpPr>
            <a:spLocks noGrp="1"/>
          </p:cNvSpPr>
          <p:nvPr>
            <p:ph idx="1"/>
          </p:nvPr>
        </p:nvSpPr>
        <p:spPr/>
        <p:txBody>
          <a:bodyPr/>
          <a:lstStyle/>
          <a:p>
            <a:r>
              <a:rPr lang="fr-FR" dirty="0" smtClean="0"/>
              <a:t>Il peut y avoir plusieurs calculs possibles</a:t>
            </a:r>
          </a:p>
          <a:p>
            <a:r>
              <a:rPr lang="fr-FR" dirty="0" smtClean="0"/>
              <a:t>C’est le non déterminisme</a:t>
            </a:r>
          </a:p>
          <a:p>
            <a:endParaRPr lang="fr-FR" dirty="0"/>
          </a:p>
          <a:p>
            <a:r>
              <a:rPr lang="fr-FR" dirty="0" smtClean="0"/>
              <a:t>Une Machine de Turing est déterministe si, quelle que soit la configuration, au plus une règle s’applique</a:t>
            </a:r>
          </a:p>
          <a:p>
            <a:endParaRPr lang="fr-FR" dirty="0"/>
          </a:p>
          <a:p>
            <a:r>
              <a:rPr lang="fr-FR" dirty="0" smtClean="0"/>
              <a:t>Donc une MT commence dans la configuration</a:t>
            </a:r>
          </a:p>
          <a:p>
            <a:endParaRPr lang="fr-FR" dirty="0"/>
          </a:p>
          <a:p>
            <a:endParaRPr lang="fr-FR" dirty="0" smtClean="0"/>
          </a:p>
          <a:p>
            <a:endParaRPr lang="fr-FR" dirty="0"/>
          </a:p>
          <a:p>
            <a:r>
              <a:rPr lang="fr-FR" dirty="0" smtClean="0"/>
              <a:t>Et se met à calculer</a:t>
            </a:r>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35</a:t>
            </a:fld>
            <a:endParaRPr lang="fr-FR"/>
          </a:p>
        </p:txBody>
      </p:sp>
      <p:graphicFrame>
        <p:nvGraphicFramePr>
          <p:cNvPr id="5" name="Tableau 4"/>
          <p:cNvGraphicFramePr>
            <a:graphicFrameLocks noGrp="1"/>
          </p:cNvGraphicFramePr>
          <p:nvPr>
            <p:extLst>
              <p:ext uri="{D42A27DB-BD31-4B8C-83A1-F6EECF244321}">
                <p14:modId xmlns:p14="http://schemas.microsoft.com/office/powerpoint/2010/main" val="335303527"/>
              </p:ext>
            </p:extLst>
          </p:nvPr>
        </p:nvGraphicFramePr>
        <p:xfrm>
          <a:off x="1154805" y="4605047"/>
          <a:ext cx="6096000" cy="37084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813164356"/>
                    </a:ext>
                  </a:extLst>
                </a:gridCol>
                <a:gridCol w="609600">
                  <a:extLst>
                    <a:ext uri="{9D8B030D-6E8A-4147-A177-3AD203B41FA5}">
                      <a16:colId xmlns:a16="http://schemas.microsoft.com/office/drawing/2014/main" val="1845145815"/>
                    </a:ext>
                  </a:extLst>
                </a:gridCol>
                <a:gridCol w="609600">
                  <a:extLst>
                    <a:ext uri="{9D8B030D-6E8A-4147-A177-3AD203B41FA5}">
                      <a16:colId xmlns:a16="http://schemas.microsoft.com/office/drawing/2014/main" val="1802369396"/>
                    </a:ext>
                  </a:extLst>
                </a:gridCol>
                <a:gridCol w="609600">
                  <a:extLst>
                    <a:ext uri="{9D8B030D-6E8A-4147-A177-3AD203B41FA5}">
                      <a16:colId xmlns:a16="http://schemas.microsoft.com/office/drawing/2014/main" val="2850671652"/>
                    </a:ext>
                  </a:extLst>
                </a:gridCol>
                <a:gridCol w="609600">
                  <a:extLst>
                    <a:ext uri="{9D8B030D-6E8A-4147-A177-3AD203B41FA5}">
                      <a16:colId xmlns:a16="http://schemas.microsoft.com/office/drawing/2014/main" val="1928909076"/>
                    </a:ext>
                  </a:extLst>
                </a:gridCol>
                <a:gridCol w="609600">
                  <a:extLst>
                    <a:ext uri="{9D8B030D-6E8A-4147-A177-3AD203B41FA5}">
                      <a16:colId xmlns:a16="http://schemas.microsoft.com/office/drawing/2014/main" val="270805058"/>
                    </a:ext>
                  </a:extLst>
                </a:gridCol>
                <a:gridCol w="609600">
                  <a:extLst>
                    <a:ext uri="{9D8B030D-6E8A-4147-A177-3AD203B41FA5}">
                      <a16:colId xmlns:a16="http://schemas.microsoft.com/office/drawing/2014/main" val="3818221481"/>
                    </a:ext>
                  </a:extLst>
                </a:gridCol>
                <a:gridCol w="609600">
                  <a:extLst>
                    <a:ext uri="{9D8B030D-6E8A-4147-A177-3AD203B41FA5}">
                      <a16:colId xmlns:a16="http://schemas.microsoft.com/office/drawing/2014/main" val="221913660"/>
                    </a:ext>
                  </a:extLst>
                </a:gridCol>
                <a:gridCol w="609600">
                  <a:extLst>
                    <a:ext uri="{9D8B030D-6E8A-4147-A177-3AD203B41FA5}">
                      <a16:colId xmlns:a16="http://schemas.microsoft.com/office/drawing/2014/main" val="4154052579"/>
                    </a:ext>
                  </a:extLst>
                </a:gridCol>
                <a:gridCol w="609600">
                  <a:extLst>
                    <a:ext uri="{9D8B030D-6E8A-4147-A177-3AD203B41FA5}">
                      <a16:colId xmlns:a16="http://schemas.microsoft.com/office/drawing/2014/main" val="1138655866"/>
                    </a:ext>
                  </a:extLst>
                </a:gridCol>
              </a:tblGrid>
              <a:tr h="370840">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1</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t>0</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smtClean="0"/>
                        <a:t>…</a:t>
                      </a:r>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1687833"/>
                  </a:ext>
                </a:extLst>
              </a:tr>
            </a:tbl>
          </a:graphicData>
        </a:graphic>
      </p:graphicFrame>
      <p:cxnSp>
        <p:nvCxnSpPr>
          <p:cNvPr id="6" name="Connecteur droit avec flèche 5"/>
          <p:cNvCxnSpPr/>
          <p:nvPr/>
        </p:nvCxnSpPr>
        <p:spPr>
          <a:xfrm flipV="1">
            <a:off x="3919470" y="5033672"/>
            <a:ext cx="0" cy="381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3950182" y="5199315"/>
            <a:ext cx="385042" cy="369332"/>
          </a:xfrm>
          <a:prstGeom prst="rect">
            <a:avLst/>
          </a:prstGeom>
          <a:noFill/>
        </p:spPr>
        <p:txBody>
          <a:bodyPr wrap="none" rtlCol="0">
            <a:spAutoFit/>
          </a:bodyPr>
          <a:lstStyle/>
          <a:p>
            <a:r>
              <a:rPr lang="fr-FR" dirty="0" smtClean="0"/>
              <a:t>q</a:t>
            </a:r>
            <a:r>
              <a:rPr lang="fr-FR" baseline="-25000" dirty="0" smtClean="0"/>
              <a:t>0</a:t>
            </a:r>
            <a:endParaRPr lang="fr-FR" dirty="0"/>
          </a:p>
        </p:txBody>
      </p:sp>
    </p:spTree>
    <p:extLst>
      <p:ext uri="{BB962C8B-B14F-4D97-AF65-F5344CB8AC3E}">
        <p14:creationId xmlns:p14="http://schemas.microsoft.com/office/powerpoint/2010/main" val="3768923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Langage accepté par une MT</a:t>
            </a:r>
            <a:endParaRPr lang="fr-FR" dirty="0"/>
          </a:p>
        </p:txBody>
      </p:sp>
      <p:sp>
        <p:nvSpPr>
          <p:cNvPr id="3" name="Espace réservé du contenu 2"/>
          <p:cNvSpPr>
            <a:spLocks noGrp="1"/>
          </p:cNvSpPr>
          <p:nvPr>
            <p:ph idx="1"/>
          </p:nvPr>
        </p:nvSpPr>
        <p:spPr/>
        <p:txBody>
          <a:bodyPr/>
          <a:lstStyle/>
          <a:p>
            <a:r>
              <a:rPr lang="fr-FR" dirty="0" smtClean="0"/>
              <a:t>Un mot est accepté s’il existe un calcul valide qui termine dans un état fini.</a:t>
            </a:r>
          </a:p>
          <a:p>
            <a:endParaRPr lang="fr-FR" dirty="0"/>
          </a:p>
          <a:p>
            <a:r>
              <a:rPr lang="fr-FR" dirty="0" smtClean="0"/>
              <a:t>Le </a:t>
            </a:r>
            <a:r>
              <a:rPr lang="fr-FR" b="1" dirty="0" smtClean="0"/>
              <a:t>langage accepté </a:t>
            </a:r>
            <a:r>
              <a:rPr lang="fr-FR" dirty="0" smtClean="0"/>
              <a:t>est celui de tous les mots acceptés.</a:t>
            </a:r>
          </a:p>
          <a:p>
            <a:endParaRPr lang="fr-FR" dirty="0"/>
          </a:p>
          <a:p>
            <a:r>
              <a:rPr lang="fr-FR" dirty="0" smtClean="0"/>
              <a:t>Cas non déterministe :</a:t>
            </a:r>
          </a:p>
          <a:p>
            <a:r>
              <a:rPr lang="fr-FR" dirty="0"/>
              <a:t>Si un des calculs permet d’arriver à un état final et s’arrêter, le mot est accepté.</a:t>
            </a:r>
          </a:p>
          <a:p>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36</a:t>
            </a:fld>
            <a:endParaRPr lang="fr-FR"/>
          </a:p>
        </p:txBody>
      </p:sp>
    </p:spTree>
    <p:extLst>
      <p:ext uri="{BB962C8B-B14F-4D97-AF65-F5344CB8AC3E}">
        <p14:creationId xmlns:p14="http://schemas.microsoft.com/office/powerpoint/2010/main" val="26371334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langages</a:t>
            </a:r>
            <a:endParaRPr lang="fr-FR" dirty="0"/>
          </a:p>
        </p:txBody>
      </p:sp>
      <p:sp>
        <p:nvSpPr>
          <p:cNvPr id="3" name="Espace réservé du contenu 2"/>
          <p:cNvSpPr>
            <a:spLocks noGrp="1"/>
          </p:cNvSpPr>
          <p:nvPr>
            <p:ph idx="1"/>
          </p:nvPr>
        </p:nvSpPr>
        <p:spPr/>
        <p:txBody>
          <a:bodyPr/>
          <a:lstStyle/>
          <a:p>
            <a:r>
              <a:rPr lang="fr-FR" dirty="0" smtClean="0"/>
              <a:t>Supposons que l’</a:t>
            </a:r>
            <a:r>
              <a:rPr lang="fr-FR" b="1" dirty="0" smtClean="0"/>
              <a:t>alphabet</a:t>
            </a:r>
            <a:r>
              <a:rPr lang="fr-FR" dirty="0" smtClean="0"/>
              <a:t> est fixé.</a:t>
            </a:r>
          </a:p>
          <a:p>
            <a:r>
              <a:rPr lang="fr-FR" dirty="0" smtClean="0"/>
              <a:t>Il est composé de </a:t>
            </a:r>
            <a:r>
              <a:rPr lang="fr-FR" b="1" dirty="0" smtClean="0"/>
              <a:t>symboles</a:t>
            </a:r>
            <a:r>
              <a:rPr lang="fr-FR" dirty="0" smtClean="0"/>
              <a:t>.</a:t>
            </a:r>
          </a:p>
          <a:p>
            <a:r>
              <a:rPr lang="fr-FR" dirty="0" smtClean="0"/>
              <a:t>Un </a:t>
            </a:r>
            <a:r>
              <a:rPr lang="fr-FR" b="1" dirty="0" smtClean="0"/>
              <a:t>langage</a:t>
            </a:r>
            <a:r>
              <a:rPr lang="fr-FR" dirty="0" smtClean="0"/>
              <a:t> est un ensemble de mots</a:t>
            </a:r>
          </a:p>
          <a:p>
            <a:r>
              <a:rPr lang="fr-FR" dirty="0" smtClean="0"/>
              <a:t>Un </a:t>
            </a:r>
            <a:r>
              <a:rPr lang="fr-FR" b="1" dirty="0" smtClean="0"/>
              <a:t>mot</a:t>
            </a:r>
            <a:r>
              <a:rPr lang="fr-FR" dirty="0" smtClean="0"/>
              <a:t> est une séquence de symboles</a:t>
            </a:r>
          </a:p>
          <a:p>
            <a:endParaRPr lang="fr-FR" dirty="0"/>
          </a:p>
          <a:p>
            <a:r>
              <a:rPr lang="fr-FR" dirty="0" smtClean="0"/>
              <a:t>Ainsi, en fixant l’alphabet à {0,1} on peut parler du langage composé des nombres pairs </a:t>
            </a:r>
            <a:r>
              <a:rPr lang="fr-FR" dirty="0" err="1" smtClean="0"/>
              <a:t>L</a:t>
            </a:r>
            <a:r>
              <a:rPr lang="fr-FR" baseline="-25000" dirty="0" err="1" smtClean="0"/>
              <a:t>pair</a:t>
            </a:r>
            <a:r>
              <a:rPr lang="fr-FR" dirty="0" smtClean="0"/>
              <a:t> = {0, 10, 100, 110,1000…}</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37</a:t>
            </a:fld>
            <a:endParaRPr lang="fr-FR"/>
          </a:p>
        </p:txBody>
      </p:sp>
    </p:spTree>
    <p:extLst>
      <p:ext uri="{BB962C8B-B14F-4D97-AF65-F5344CB8AC3E}">
        <p14:creationId xmlns:p14="http://schemas.microsoft.com/office/powerpoint/2010/main" val="403190581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 langage récursif</a:t>
            </a:r>
            <a:endParaRPr lang="fr-FR" dirty="0"/>
          </a:p>
        </p:txBody>
      </p:sp>
      <p:sp>
        <p:nvSpPr>
          <p:cNvPr id="3" name="Espace réservé du contenu 2"/>
          <p:cNvSpPr>
            <a:spLocks noGrp="1"/>
          </p:cNvSpPr>
          <p:nvPr>
            <p:ph idx="1"/>
          </p:nvPr>
        </p:nvSpPr>
        <p:spPr/>
        <p:txBody>
          <a:bodyPr/>
          <a:lstStyle/>
          <a:p>
            <a:r>
              <a:rPr lang="fr-FR" dirty="0" smtClean="0"/>
              <a:t>est un langage pour lequel il existe une MT qui termine sur toutes ses entrées et le fait dans un état acceptant si m </a:t>
            </a:r>
            <a:r>
              <a:rPr lang="fr-FR" dirty="0" smtClean="0">
                <a:sym typeface="Symbol" panose="05050102010706020507" pitchFamily="18" charset="2"/>
              </a:rPr>
              <a:t></a:t>
            </a:r>
            <a:r>
              <a:rPr lang="fr-FR" dirty="0" smtClean="0"/>
              <a:t> L</a:t>
            </a:r>
          </a:p>
          <a:p>
            <a:r>
              <a:rPr lang="fr-FR" dirty="0" smtClean="0"/>
              <a:t>En termes informatiques : un langage est récursif s’il existe un programme qui s’arrête toujours et résout la question m </a:t>
            </a:r>
            <a:r>
              <a:rPr lang="fr-FR" dirty="0" smtClean="0">
                <a:sym typeface="Symbol" panose="05050102010706020507" pitchFamily="18" charset="2"/>
              </a:rPr>
              <a:t> </a:t>
            </a:r>
            <a:r>
              <a:rPr lang="fr-FR" dirty="0" smtClean="0"/>
              <a:t>L.</a:t>
            </a:r>
          </a:p>
          <a:p>
            <a:r>
              <a:rPr lang="fr-FR" dirty="0" smtClean="0"/>
              <a:t>Exemple : </a:t>
            </a:r>
            <a:r>
              <a:rPr lang="fr-FR" dirty="0" err="1"/>
              <a:t>L</a:t>
            </a:r>
            <a:r>
              <a:rPr lang="fr-FR" baseline="-25000" dirty="0" err="1"/>
              <a:t>pair</a:t>
            </a:r>
            <a:r>
              <a:rPr lang="fr-FR" dirty="0" smtClean="0"/>
              <a:t> est récursif</a:t>
            </a:r>
          </a:p>
          <a:p>
            <a:r>
              <a:rPr lang="fr-FR" dirty="0" smtClean="0"/>
              <a:t>Question : comment sait-on que le programme s’arrête toujours ?</a:t>
            </a:r>
          </a:p>
          <a:p>
            <a:r>
              <a:rPr lang="fr-FR" dirty="0" smtClean="0"/>
              <a:t>Parce qu’il est écrit sans récursivité ni boucle </a:t>
            </a:r>
            <a:r>
              <a:rPr lang="fr-FR" dirty="0" smtClean="0">
                <a:latin typeface="Courier New" panose="02070309020205020404" pitchFamily="49" charset="0"/>
                <a:cs typeface="Courier New" panose="02070309020205020404" pitchFamily="49" charset="0"/>
              </a:rPr>
              <a:t>tant que</a:t>
            </a:r>
            <a:endParaRPr lang="fr-FR" dirty="0">
              <a:latin typeface="Courier New" panose="02070309020205020404" pitchFamily="49" charset="0"/>
              <a:cs typeface="Courier New" panose="02070309020205020404" pitchFamily="49" charset="0"/>
            </a:endParaRPr>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38</a:t>
            </a:fld>
            <a:endParaRPr lang="fr-FR"/>
          </a:p>
        </p:txBody>
      </p:sp>
    </p:spTree>
    <p:extLst>
      <p:ext uri="{BB962C8B-B14F-4D97-AF65-F5344CB8AC3E}">
        <p14:creationId xmlns:p14="http://schemas.microsoft.com/office/powerpoint/2010/main" val="16510372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 langage récursivement énumérable</a:t>
            </a:r>
            <a:endParaRPr lang="fr-FR" dirty="0"/>
          </a:p>
        </p:txBody>
      </p:sp>
      <p:sp>
        <p:nvSpPr>
          <p:cNvPr id="3" name="Espace réservé du contenu 2"/>
          <p:cNvSpPr>
            <a:spLocks noGrp="1"/>
          </p:cNvSpPr>
          <p:nvPr>
            <p:ph idx="1"/>
          </p:nvPr>
        </p:nvSpPr>
        <p:spPr/>
        <p:txBody>
          <a:bodyPr/>
          <a:lstStyle/>
          <a:p>
            <a:r>
              <a:rPr lang="fr-FR" dirty="0" smtClean="0"/>
              <a:t>On a une MT qui a un calcul acceptant chaque fois que </a:t>
            </a:r>
            <a:r>
              <a:rPr lang="fr-FR" i="1" dirty="0" err="1" smtClean="0"/>
              <a:t>m</a:t>
            </a:r>
            <a:r>
              <a:rPr lang="fr-FR" dirty="0" err="1" smtClean="0">
                <a:sym typeface="Symbol" panose="05050102010706020507" pitchFamily="18" charset="2"/>
              </a:rPr>
              <a:t></a:t>
            </a:r>
            <a:r>
              <a:rPr lang="fr-FR" dirty="0" err="1" smtClean="0"/>
              <a:t>L</a:t>
            </a:r>
            <a:r>
              <a:rPr lang="fr-FR" dirty="0" smtClean="0"/>
              <a:t>.</a:t>
            </a:r>
          </a:p>
          <a:p>
            <a:r>
              <a:rPr lang="fr-FR" dirty="0" smtClean="0"/>
              <a:t>Si </a:t>
            </a:r>
            <a:r>
              <a:rPr lang="fr-FR" i="1" dirty="0" err="1" smtClean="0"/>
              <a:t>m</a:t>
            </a:r>
            <a:r>
              <a:rPr lang="fr-FR" dirty="0" err="1" smtClean="0">
                <a:sym typeface="Symbol" panose="05050102010706020507" pitchFamily="18" charset="2"/>
              </a:rPr>
              <a:t></a:t>
            </a:r>
            <a:r>
              <a:rPr lang="fr-FR" dirty="0" err="1" smtClean="0"/>
              <a:t>L</a:t>
            </a:r>
            <a:r>
              <a:rPr lang="fr-FR" dirty="0" smtClean="0"/>
              <a:t>, on ne sait pas. La MT peut s’arrêter (mais pas dans un acceptant) ou ne pas s’arrêter</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39</a:t>
            </a:fld>
            <a:endParaRPr lang="fr-FR"/>
          </a:p>
        </p:txBody>
      </p:sp>
    </p:spTree>
    <p:extLst>
      <p:ext uri="{BB962C8B-B14F-4D97-AF65-F5344CB8AC3E}">
        <p14:creationId xmlns:p14="http://schemas.microsoft.com/office/powerpoint/2010/main" val="15714691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Il était une fois les ensembles finis</a:t>
            </a:r>
            <a:endParaRPr lang="fr-FR"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p:txBody>
              <a:bodyPr/>
              <a:lstStyle/>
              <a:p>
                <a:r>
                  <a:rPr lang="fr-FR" dirty="0" smtClean="0"/>
                  <a:t>et certains ensembles finis ont la même </a:t>
                </a:r>
                <a:r>
                  <a:rPr lang="fr-FR" b="1" dirty="0" smtClean="0"/>
                  <a:t>cardinalité</a:t>
                </a:r>
                <a:r>
                  <a:rPr lang="fr-FR" dirty="0" smtClean="0"/>
                  <a:t> :</a:t>
                </a:r>
              </a:p>
              <a:p>
                <a:r>
                  <a:rPr lang="fr-FR" dirty="0" smtClean="0"/>
                  <a:t>{Alfred, Béa, Colin, Denis, Emilie, Fabienne, Guillaume} et {lundi,…,dimanche} ont la cardinalité 7</a:t>
                </a:r>
              </a:p>
              <a:p>
                <a:r>
                  <a:rPr lang="fr-FR" dirty="0" smtClean="0"/>
                  <a:t>L’ensemble vide a pour cardinalité 0</a:t>
                </a:r>
              </a:p>
              <a:p>
                <a:endParaRPr lang="fr-FR" dirty="0"/>
              </a:p>
              <a:p>
                <a:r>
                  <a:rPr lang="fr-FR" dirty="0" smtClean="0"/>
                  <a:t>Quelle est la cardinalité de </a:t>
                </a:r>
                <a14:m>
                  <m:oMath xmlns:m="http://schemas.openxmlformats.org/officeDocument/2006/math">
                    <m:r>
                      <a:rPr lang="en-GB" altLang="fr-FR" sz="2400" i="1" smtClean="0">
                        <a:latin typeface="Cambria Math" panose="02040503050406030204" pitchFamily="18" charset="0"/>
                        <a:ea typeface="Cambria Math" panose="02040503050406030204" pitchFamily="18" charset="0"/>
                        <a:sym typeface="Symbol" panose="05050102010706020507" pitchFamily="18" charset="2"/>
                      </a:rPr>
                      <m:t>ℕ</m:t>
                    </m:r>
                  </m:oMath>
                </a14:m>
                <a:r>
                  <a:rPr lang="fr-FR" dirty="0" smtClean="0"/>
                  <a:t> ?</a:t>
                </a:r>
              </a:p>
              <a:p>
                <a:endParaRPr lang="fr-FR" dirty="0"/>
              </a:p>
              <a:p>
                <a:r>
                  <a:rPr lang="fr-FR" dirty="0" smtClean="0"/>
                  <a:t>L’infini !</a:t>
                </a:r>
              </a:p>
              <a:p>
                <a:r>
                  <a:rPr lang="fr-FR" dirty="0" smtClean="0"/>
                  <a:t>Et </a:t>
                </a:r>
                <a14:m>
                  <m:oMath xmlns:m="http://schemas.openxmlformats.org/officeDocument/2006/math">
                    <m:r>
                      <a:rPr lang="fr-FR" i="1" smtClean="0">
                        <a:latin typeface="Cambria Math" panose="02040503050406030204" pitchFamily="18" charset="0"/>
                        <a:ea typeface="Cambria Math" panose="02040503050406030204" pitchFamily="18" charset="0"/>
                      </a:rPr>
                      <m:t>ℝ</m:t>
                    </m:r>
                  </m:oMath>
                </a14:m>
                <a:r>
                  <a:rPr lang="fr-FR" dirty="0" smtClean="0"/>
                  <a:t> ?</a:t>
                </a:r>
              </a:p>
              <a:p>
                <a:r>
                  <a:rPr lang="fr-FR" dirty="0" smtClean="0"/>
                  <a:t>L’infini ?</a:t>
                </a:r>
              </a:p>
              <a:p>
                <a:r>
                  <a:rPr lang="fr-FR" dirty="0" smtClean="0"/>
                  <a:t>Cantor a démontré que c’était un peu plus compliqué que ça</a:t>
                </a:r>
                <a:endParaRPr lang="fr-FR"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blipFill>
                <a:blip r:embed="rId2"/>
                <a:stretch>
                  <a:fillRect l="-773" t="-1541"/>
                </a:stretch>
              </a:blipFill>
            </p:spPr>
            <p:txBody>
              <a:bodyPr/>
              <a:lstStyle/>
              <a:p>
                <a:r>
                  <a:rPr lang="fr-FR">
                    <a:noFill/>
                  </a:rPr>
                  <a:t> </a:t>
                </a:r>
              </a:p>
            </p:txBody>
          </p:sp>
        </mc:Fallback>
      </mc:AlternateContent>
      <p:sp>
        <p:nvSpPr>
          <p:cNvPr id="4" name="Espace réservé du numéro de diapositive 3"/>
          <p:cNvSpPr>
            <a:spLocks noGrp="1"/>
          </p:cNvSpPr>
          <p:nvPr>
            <p:ph type="sldNum" sz="quarter" idx="12"/>
          </p:nvPr>
        </p:nvSpPr>
        <p:spPr/>
        <p:txBody>
          <a:bodyPr/>
          <a:lstStyle/>
          <a:p>
            <a:fld id="{629C58E0-5633-4184-89BC-B4001FC3C0A0}" type="slidenum">
              <a:rPr lang="fr-FR" smtClean="0"/>
              <a:t>4</a:t>
            </a:fld>
            <a:endParaRPr lang="fr-FR"/>
          </a:p>
        </p:txBody>
      </p:sp>
    </p:spTree>
    <p:extLst>
      <p:ext uri="{BB962C8B-B14F-4D97-AF65-F5344CB8AC3E}">
        <p14:creationId xmlns:p14="http://schemas.microsoft.com/office/powerpoint/2010/main" val="4503529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6"/>
            <a:ext cx="8038832" cy="1325563"/>
          </a:xfrm>
        </p:spPr>
        <p:txBody>
          <a:bodyPr/>
          <a:lstStyle/>
          <a:p>
            <a:r>
              <a:rPr lang="fr-FR" dirty="0" err="1" smtClean="0"/>
              <a:t>L</a:t>
            </a:r>
            <a:r>
              <a:rPr lang="fr-FR" baseline="-25000" dirty="0" err="1" smtClean="0"/>
              <a:t>pair</a:t>
            </a:r>
            <a:r>
              <a:rPr lang="fr-FR" baseline="-25000" dirty="0" smtClean="0"/>
              <a:t> </a:t>
            </a:r>
            <a:r>
              <a:rPr lang="fr-FR" dirty="0" smtClean="0"/>
              <a:t>est un langage récursivement énumérable</a:t>
            </a:r>
            <a:endParaRPr lang="fr-FR" dirty="0"/>
          </a:p>
        </p:txBody>
      </p:sp>
      <p:sp>
        <p:nvSpPr>
          <p:cNvPr id="3" name="Espace réservé du contenu 2"/>
          <p:cNvSpPr>
            <a:spLocks noGrp="1"/>
          </p:cNvSpPr>
          <p:nvPr>
            <p:ph idx="1"/>
          </p:nvPr>
        </p:nvSpPr>
        <p:spPr/>
        <p:txBody>
          <a:bodyPr>
            <a:normAutofit lnSpcReduction="10000"/>
          </a:bodyPr>
          <a:lstStyle/>
          <a:p>
            <a:pPr marL="0" indent="0">
              <a:buNone/>
            </a:pPr>
            <a:r>
              <a:rPr lang="fr-FR" dirty="0" err="1"/>
              <a:t>L</a:t>
            </a:r>
            <a:r>
              <a:rPr lang="fr-FR" baseline="-25000" dirty="0" err="1"/>
              <a:t>pair</a:t>
            </a:r>
            <a:r>
              <a:rPr lang="fr-FR" baseline="-25000" dirty="0"/>
              <a:t> </a:t>
            </a:r>
            <a:r>
              <a:rPr lang="fr-FR" dirty="0" smtClean="0"/>
              <a:t>peut être reconnu par la MT suivante (avec l’état acceptant </a:t>
            </a:r>
            <a:r>
              <a:rPr lang="fr-FR" dirty="0"/>
              <a:t>q</a:t>
            </a:r>
            <a:r>
              <a:rPr lang="fr-FR" baseline="-25000" dirty="0"/>
              <a:t>1</a:t>
            </a:r>
            <a:r>
              <a:rPr lang="fr-FR" dirty="0" smtClean="0"/>
              <a:t>)</a:t>
            </a:r>
          </a:p>
          <a:p>
            <a:r>
              <a:rPr lang="fr-FR" dirty="0" smtClean="0"/>
              <a:t>(q</a:t>
            </a:r>
            <a:r>
              <a:rPr lang="fr-FR" baseline="-25000" dirty="0" smtClean="0"/>
              <a:t>0</a:t>
            </a:r>
            <a:r>
              <a:rPr lang="fr-FR" dirty="0" smtClean="0"/>
              <a:t>,1,q</a:t>
            </a:r>
            <a:r>
              <a:rPr lang="fr-FR" baseline="-25000" dirty="0" smtClean="0"/>
              <a:t>0</a:t>
            </a:r>
            <a:r>
              <a:rPr lang="fr-FR" dirty="0" smtClean="0"/>
              <a:t>,1,D</a:t>
            </a:r>
            <a:r>
              <a:rPr lang="fr-FR" dirty="0"/>
              <a:t>)</a:t>
            </a:r>
          </a:p>
          <a:p>
            <a:r>
              <a:rPr lang="fr-FR" dirty="0"/>
              <a:t>(q</a:t>
            </a:r>
            <a:r>
              <a:rPr lang="fr-FR" baseline="-25000" dirty="0"/>
              <a:t>0</a:t>
            </a:r>
            <a:r>
              <a:rPr lang="fr-FR" dirty="0"/>
              <a:t>,0,q</a:t>
            </a:r>
            <a:r>
              <a:rPr lang="fr-FR" baseline="-25000" dirty="0"/>
              <a:t>0</a:t>
            </a:r>
            <a:r>
              <a:rPr lang="fr-FR" dirty="0"/>
              <a:t>,0,D)</a:t>
            </a:r>
          </a:p>
          <a:p>
            <a:r>
              <a:rPr lang="fr-FR" dirty="0"/>
              <a:t>(q</a:t>
            </a:r>
            <a:r>
              <a:rPr lang="fr-FR" baseline="-25000" dirty="0"/>
              <a:t>0</a:t>
            </a:r>
            <a:r>
              <a:rPr lang="fr-FR" dirty="0"/>
              <a:t>,</a:t>
            </a:r>
            <a:r>
              <a:rPr lang="fr-FR" dirty="0">
                <a:latin typeface="Cambria Math" panose="02040503050406030204" pitchFamily="18" charset="0"/>
                <a:ea typeface="Cambria Math" panose="02040503050406030204" pitchFamily="18" charset="0"/>
              </a:rPr>
              <a:t> ⊡</a:t>
            </a:r>
            <a:r>
              <a:rPr lang="fr-FR" dirty="0"/>
              <a:t>,q</a:t>
            </a:r>
            <a:r>
              <a:rPr lang="fr-FR" baseline="-25000" dirty="0"/>
              <a:t>1</a:t>
            </a:r>
            <a:r>
              <a:rPr lang="fr-FR" dirty="0"/>
              <a:t>,</a:t>
            </a:r>
            <a:r>
              <a:rPr lang="fr-FR" dirty="0">
                <a:latin typeface="Cambria Math" panose="02040503050406030204" pitchFamily="18" charset="0"/>
                <a:ea typeface="Cambria Math" panose="02040503050406030204" pitchFamily="18" charset="0"/>
              </a:rPr>
              <a:t> ⊡</a:t>
            </a:r>
            <a:r>
              <a:rPr lang="fr-FR" dirty="0"/>
              <a:t>,G)</a:t>
            </a:r>
          </a:p>
          <a:p>
            <a:r>
              <a:rPr lang="fr-FR" dirty="0"/>
              <a:t>(q</a:t>
            </a:r>
            <a:r>
              <a:rPr lang="fr-FR" baseline="-25000" dirty="0"/>
              <a:t>1</a:t>
            </a:r>
            <a:r>
              <a:rPr lang="fr-FR" dirty="0"/>
              <a:t>,</a:t>
            </a:r>
            <a:r>
              <a:rPr lang="fr-FR" dirty="0">
                <a:latin typeface="Cambria Math" panose="02040503050406030204" pitchFamily="18" charset="0"/>
                <a:ea typeface="Cambria Math" panose="02040503050406030204" pitchFamily="18" charset="0"/>
              </a:rPr>
              <a:t> </a:t>
            </a:r>
            <a:r>
              <a:rPr lang="fr-FR" dirty="0" smtClean="0">
                <a:latin typeface="Cambria Math" panose="02040503050406030204" pitchFamily="18" charset="0"/>
                <a:ea typeface="Cambria Math" panose="02040503050406030204" pitchFamily="18" charset="0"/>
              </a:rPr>
              <a:t>1</a:t>
            </a:r>
            <a:r>
              <a:rPr lang="fr-FR" dirty="0" smtClean="0"/>
              <a:t>,q</a:t>
            </a:r>
            <a:r>
              <a:rPr lang="fr-FR" baseline="-25000" dirty="0" smtClean="0"/>
              <a:t>1</a:t>
            </a:r>
            <a:r>
              <a:rPr lang="fr-FR" dirty="0" smtClean="0"/>
              <a:t>,</a:t>
            </a:r>
            <a:r>
              <a:rPr lang="fr-FR" dirty="0" smtClean="0">
                <a:latin typeface="Cambria Math" panose="02040503050406030204" pitchFamily="18" charset="0"/>
                <a:ea typeface="Cambria Math" panose="02040503050406030204" pitchFamily="18" charset="0"/>
              </a:rPr>
              <a:t> </a:t>
            </a:r>
            <a:r>
              <a:rPr lang="fr-FR" dirty="0">
                <a:latin typeface="Cambria Math" panose="02040503050406030204" pitchFamily="18" charset="0"/>
                <a:ea typeface="Cambria Math" panose="02040503050406030204" pitchFamily="18" charset="0"/>
              </a:rPr>
              <a:t>1</a:t>
            </a:r>
            <a:r>
              <a:rPr lang="fr-FR" dirty="0"/>
              <a:t>,I)</a:t>
            </a:r>
          </a:p>
          <a:p>
            <a:endParaRPr lang="fr-FR" dirty="0" smtClean="0"/>
          </a:p>
          <a:p>
            <a:r>
              <a:rPr lang="fr-FR" dirty="0" smtClean="0"/>
              <a:t>Que fait cette machine ?</a:t>
            </a:r>
          </a:p>
          <a:p>
            <a:r>
              <a:rPr lang="fr-FR" dirty="0" smtClean="0"/>
              <a:t>Comme dans l’exemple précédent, on va jusqu’à la fin, puis on revient en arrière et on regarde le dernier bit :</a:t>
            </a:r>
          </a:p>
          <a:p>
            <a:pPr lvl="1"/>
            <a:r>
              <a:rPr lang="fr-FR" dirty="0" smtClean="0"/>
              <a:t>Si c’est un 0 aucune règle ne s’applique donc la MT s’arrête dans l’</a:t>
            </a:r>
            <a:r>
              <a:rPr lang="fr-FR" dirty="0"/>
              <a:t>é</a:t>
            </a:r>
            <a:r>
              <a:rPr lang="fr-FR" dirty="0" smtClean="0"/>
              <a:t>tat acceptant </a:t>
            </a:r>
            <a:r>
              <a:rPr lang="fr-FR" dirty="0"/>
              <a:t>q</a:t>
            </a:r>
            <a:r>
              <a:rPr lang="fr-FR" baseline="-25000" dirty="0"/>
              <a:t>1</a:t>
            </a:r>
            <a:endParaRPr lang="fr-FR" dirty="0" smtClean="0"/>
          </a:p>
          <a:p>
            <a:pPr lvl="1"/>
            <a:r>
              <a:rPr lang="fr-FR" dirty="0" smtClean="0"/>
              <a:t>Si c’est un 1 on ne change ni l’état ni le bit et donc la règle s’appliquera indéfiniment</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40</a:t>
            </a:fld>
            <a:endParaRPr lang="fr-FR"/>
          </a:p>
        </p:txBody>
      </p:sp>
    </p:spTree>
    <p:extLst>
      <p:ext uri="{BB962C8B-B14F-4D97-AF65-F5344CB8AC3E}">
        <p14:creationId xmlns:p14="http://schemas.microsoft.com/office/powerpoint/2010/main" val="28326825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6"/>
            <a:ext cx="8038832" cy="1325563"/>
          </a:xfrm>
        </p:spPr>
        <p:txBody>
          <a:bodyPr/>
          <a:lstStyle/>
          <a:p>
            <a:r>
              <a:rPr lang="fr-FR" dirty="0" err="1" smtClean="0"/>
              <a:t>L</a:t>
            </a:r>
            <a:r>
              <a:rPr lang="fr-FR" baseline="-25000" dirty="0" err="1" smtClean="0"/>
              <a:t>pair</a:t>
            </a:r>
            <a:r>
              <a:rPr lang="fr-FR" baseline="-25000" dirty="0" smtClean="0"/>
              <a:t> </a:t>
            </a:r>
            <a:r>
              <a:rPr lang="fr-FR" dirty="0" smtClean="0"/>
              <a:t>est un langage récursif</a:t>
            </a:r>
            <a:endParaRPr lang="fr-FR" dirty="0"/>
          </a:p>
        </p:txBody>
      </p:sp>
      <p:sp>
        <p:nvSpPr>
          <p:cNvPr id="3" name="Espace réservé du contenu 2"/>
          <p:cNvSpPr>
            <a:spLocks noGrp="1"/>
          </p:cNvSpPr>
          <p:nvPr>
            <p:ph idx="1"/>
          </p:nvPr>
        </p:nvSpPr>
        <p:spPr/>
        <p:txBody>
          <a:bodyPr>
            <a:normAutofit lnSpcReduction="10000"/>
          </a:bodyPr>
          <a:lstStyle/>
          <a:p>
            <a:pPr marL="0" indent="0">
              <a:buNone/>
            </a:pPr>
            <a:r>
              <a:rPr lang="fr-FR" dirty="0" err="1"/>
              <a:t>L</a:t>
            </a:r>
            <a:r>
              <a:rPr lang="fr-FR" baseline="-25000" dirty="0" err="1"/>
              <a:t>pair</a:t>
            </a:r>
            <a:r>
              <a:rPr lang="fr-FR" baseline="-25000" dirty="0"/>
              <a:t> </a:t>
            </a:r>
            <a:r>
              <a:rPr lang="fr-FR" dirty="0"/>
              <a:t>p</a:t>
            </a:r>
            <a:r>
              <a:rPr lang="fr-FR" dirty="0" smtClean="0"/>
              <a:t>eut être reconnu par la MT suivante (avec l’état acceptant </a:t>
            </a:r>
            <a:r>
              <a:rPr lang="fr-FR" dirty="0"/>
              <a:t>q</a:t>
            </a:r>
            <a:r>
              <a:rPr lang="fr-FR" baseline="-25000" dirty="0"/>
              <a:t>1</a:t>
            </a:r>
            <a:r>
              <a:rPr lang="fr-FR" dirty="0" smtClean="0"/>
              <a:t>)</a:t>
            </a:r>
          </a:p>
          <a:p>
            <a:r>
              <a:rPr lang="fr-FR" dirty="0" smtClean="0"/>
              <a:t>(q</a:t>
            </a:r>
            <a:r>
              <a:rPr lang="fr-FR" baseline="-25000" dirty="0" smtClean="0"/>
              <a:t>0</a:t>
            </a:r>
            <a:r>
              <a:rPr lang="fr-FR" dirty="0" smtClean="0"/>
              <a:t>,1,q</a:t>
            </a:r>
            <a:r>
              <a:rPr lang="fr-FR" baseline="-25000" dirty="0" smtClean="0"/>
              <a:t>0</a:t>
            </a:r>
            <a:r>
              <a:rPr lang="fr-FR" dirty="0" smtClean="0"/>
              <a:t>,1,D</a:t>
            </a:r>
            <a:r>
              <a:rPr lang="fr-FR" dirty="0"/>
              <a:t>)</a:t>
            </a:r>
          </a:p>
          <a:p>
            <a:r>
              <a:rPr lang="fr-FR" dirty="0"/>
              <a:t>(q</a:t>
            </a:r>
            <a:r>
              <a:rPr lang="fr-FR" baseline="-25000" dirty="0"/>
              <a:t>0</a:t>
            </a:r>
            <a:r>
              <a:rPr lang="fr-FR" dirty="0"/>
              <a:t>,0,q</a:t>
            </a:r>
            <a:r>
              <a:rPr lang="fr-FR" baseline="-25000" dirty="0"/>
              <a:t>0</a:t>
            </a:r>
            <a:r>
              <a:rPr lang="fr-FR" dirty="0"/>
              <a:t>,0,D)</a:t>
            </a:r>
          </a:p>
          <a:p>
            <a:r>
              <a:rPr lang="fr-FR" dirty="0"/>
              <a:t>(q</a:t>
            </a:r>
            <a:r>
              <a:rPr lang="fr-FR" baseline="-25000" dirty="0"/>
              <a:t>0</a:t>
            </a:r>
            <a:r>
              <a:rPr lang="fr-FR" dirty="0"/>
              <a:t>,</a:t>
            </a:r>
            <a:r>
              <a:rPr lang="fr-FR" dirty="0">
                <a:latin typeface="Cambria Math" panose="02040503050406030204" pitchFamily="18" charset="0"/>
                <a:ea typeface="Cambria Math" panose="02040503050406030204" pitchFamily="18" charset="0"/>
              </a:rPr>
              <a:t> ⊡</a:t>
            </a:r>
            <a:r>
              <a:rPr lang="fr-FR" dirty="0"/>
              <a:t>,q</a:t>
            </a:r>
            <a:r>
              <a:rPr lang="fr-FR" baseline="-25000" dirty="0"/>
              <a:t>1</a:t>
            </a:r>
            <a:r>
              <a:rPr lang="fr-FR" dirty="0"/>
              <a:t>,</a:t>
            </a:r>
            <a:r>
              <a:rPr lang="fr-FR" dirty="0">
                <a:latin typeface="Cambria Math" panose="02040503050406030204" pitchFamily="18" charset="0"/>
                <a:ea typeface="Cambria Math" panose="02040503050406030204" pitchFamily="18" charset="0"/>
              </a:rPr>
              <a:t> ⊡</a:t>
            </a:r>
            <a:r>
              <a:rPr lang="fr-FR" dirty="0"/>
              <a:t>,G)</a:t>
            </a:r>
          </a:p>
          <a:p>
            <a:r>
              <a:rPr lang="fr-FR" dirty="0"/>
              <a:t>(q</a:t>
            </a:r>
            <a:r>
              <a:rPr lang="fr-FR" baseline="-25000" dirty="0"/>
              <a:t>1</a:t>
            </a:r>
            <a:r>
              <a:rPr lang="fr-FR" dirty="0"/>
              <a:t>,</a:t>
            </a:r>
            <a:r>
              <a:rPr lang="fr-FR" dirty="0">
                <a:latin typeface="Cambria Math" panose="02040503050406030204" pitchFamily="18" charset="0"/>
                <a:ea typeface="Cambria Math" panose="02040503050406030204" pitchFamily="18" charset="0"/>
              </a:rPr>
              <a:t> </a:t>
            </a:r>
            <a:r>
              <a:rPr lang="fr-FR" dirty="0" smtClean="0">
                <a:latin typeface="Cambria Math" panose="02040503050406030204" pitchFamily="18" charset="0"/>
                <a:ea typeface="Cambria Math" panose="02040503050406030204" pitchFamily="18" charset="0"/>
              </a:rPr>
              <a:t>1</a:t>
            </a:r>
            <a:r>
              <a:rPr lang="fr-FR" dirty="0" smtClean="0"/>
              <a:t>,q</a:t>
            </a:r>
            <a:r>
              <a:rPr lang="fr-FR" baseline="-25000" dirty="0" smtClean="0"/>
              <a:t>2</a:t>
            </a:r>
            <a:r>
              <a:rPr lang="fr-FR" dirty="0" smtClean="0"/>
              <a:t>,</a:t>
            </a:r>
            <a:r>
              <a:rPr lang="fr-FR" dirty="0" smtClean="0">
                <a:latin typeface="Cambria Math" panose="02040503050406030204" pitchFamily="18" charset="0"/>
                <a:ea typeface="Cambria Math" panose="02040503050406030204" pitchFamily="18" charset="0"/>
              </a:rPr>
              <a:t> </a:t>
            </a:r>
            <a:r>
              <a:rPr lang="fr-FR" dirty="0">
                <a:latin typeface="Cambria Math" panose="02040503050406030204" pitchFamily="18" charset="0"/>
                <a:ea typeface="Cambria Math" panose="02040503050406030204" pitchFamily="18" charset="0"/>
              </a:rPr>
              <a:t>1</a:t>
            </a:r>
            <a:r>
              <a:rPr lang="fr-FR" dirty="0"/>
              <a:t>,I)</a:t>
            </a:r>
          </a:p>
          <a:p>
            <a:endParaRPr lang="fr-FR" dirty="0" smtClean="0"/>
          </a:p>
          <a:p>
            <a:r>
              <a:rPr lang="fr-FR" dirty="0" smtClean="0"/>
              <a:t>Que fait cette machine ?</a:t>
            </a:r>
          </a:p>
          <a:p>
            <a:r>
              <a:rPr lang="fr-FR" dirty="0" smtClean="0"/>
              <a:t>Comme dans l’exemple précédent, on va jusqu’à la fin, puis on revient en arrière et on regarde le dernier bit :</a:t>
            </a:r>
          </a:p>
          <a:p>
            <a:pPr lvl="1"/>
            <a:r>
              <a:rPr lang="fr-FR" dirty="0" smtClean="0"/>
              <a:t>Si c’est un 0 aucune règle ne s’applique donc la MT s’arrête dans l’</a:t>
            </a:r>
            <a:r>
              <a:rPr lang="fr-FR" dirty="0"/>
              <a:t>é</a:t>
            </a:r>
            <a:r>
              <a:rPr lang="fr-FR" dirty="0" smtClean="0"/>
              <a:t>tat acceptant </a:t>
            </a:r>
            <a:r>
              <a:rPr lang="fr-FR" dirty="0"/>
              <a:t>q</a:t>
            </a:r>
            <a:r>
              <a:rPr lang="fr-FR" baseline="-25000" dirty="0"/>
              <a:t>1</a:t>
            </a:r>
            <a:endParaRPr lang="fr-FR" dirty="0" smtClean="0"/>
          </a:p>
          <a:p>
            <a:pPr lvl="1"/>
            <a:r>
              <a:rPr lang="fr-FR" dirty="0" smtClean="0"/>
              <a:t>Si c’est un 1 on change d’état </a:t>
            </a:r>
            <a:r>
              <a:rPr lang="fr-FR" dirty="0"/>
              <a:t>aucune règle ne s’applique donc la MT s’arrête </a:t>
            </a:r>
            <a:r>
              <a:rPr lang="fr-FR" dirty="0" smtClean="0"/>
              <a:t>mais n’est pas acceptant donc le mot est rejeté (et n’est pas dans </a:t>
            </a:r>
            <a:r>
              <a:rPr lang="fr-FR" dirty="0" err="1"/>
              <a:t>L</a:t>
            </a:r>
            <a:r>
              <a:rPr lang="fr-FR" baseline="-25000" dirty="0" err="1"/>
              <a:t>pair</a:t>
            </a:r>
            <a:r>
              <a:rPr lang="fr-FR" dirty="0" smtClean="0"/>
              <a:t>)</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41</a:t>
            </a:fld>
            <a:endParaRPr lang="fr-FR"/>
          </a:p>
        </p:txBody>
      </p:sp>
    </p:spTree>
    <p:extLst>
      <p:ext uri="{BB962C8B-B14F-4D97-AF65-F5344CB8AC3E}">
        <p14:creationId xmlns:p14="http://schemas.microsoft.com/office/powerpoint/2010/main" val="31021188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bons problèmes : les problèmes de décision</a:t>
            </a:r>
            <a:endParaRPr lang="fr-FR" dirty="0"/>
          </a:p>
        </p:txBody>
      </p:sp>
      <p:sp>
        <p:nvSpPr>
          <p:cNvPr id="3" name="Espace réservé du contenu 2"/>
          <p:cNvSpPr>
            <a:spLocks noGrp="1"/>
          </p:cNvSpPr>
          <p:nvPr>
            <p:ph idx="1"/>
          </p:nvPr>
        </p:nvSpPr>
        <p:spPr/>
        <p:txBody>
          <a:bodyPr/>
          <a:lstStyle/>
          <a:p>
            <a:r>
              <a:rPr lang="fr-FR" dirty="0" smtClean="0"/>
              <a:t>Un problème de décision est défini par un ensemble d’instances, et une question. Sur chaque instance la réponse doit être </a:t>
            </a:r>
            <a:r>
              <a:rPr lang="fr-FR" b="1" dirty="0" smtClean="0"/>
              <a:t>oui</a:t>
            </a:r>
            <a:r>
              <a:rPr lang="fr-FR" dirty="0" smtClean="0"/>
              <a:t> ou </a:t>
            </a:r>
            <a:r>
              <a:rPr lang="fr-FR" b="1" dirty="0" smtClean="0"/>
              <a:t>non</a:t>
            </a:r>
          </a:p>
          <a:p>
            <a:r>
              <a:rPr lang="fr-FR" dirty="0" smtClean="0"/>
              <a:t>Par exemple : l’ensemble des entiers positifs. Le problème sur un entier </a:t>
            </a:r>
            <a:r>
              <a:rPr lang="fr-FR" i="1" dirty="0" smtClean="0"/>
              <a:t>n</a:t>
            </a:r>
            <a:r>
              <a:rPr lang="fr-FR" dirty="0" smtClean="0"/>
              <a:t> est « </a:t>
            </a:r>
            <a:r>
              <a:rPr lang="fr-FR" i="1" dirty="0" smtClean="0"/>
              <a:t>n</a:t>
            </a:r>
            <a:r>
              <a:rPr lang="fr-FR" dirty="0" smtClean="0"/>
              <a:t> est-il premier ? »</a:t>
            </a:r>
          </a:p>
          <a:p>
            <a:r>
              <a:rPr lang="fr-FR" dirty="0" smtClean="0"/>
              <a:t>Par contre le problème « quel est le double de </a:t>
            </a:r>
            <a:r>
              <a:rPr lang="fr-FR" i="1" dirty="0" smtClean="0"/>
              <a:t>n</a:t>
            </a:r>
            <a:r>
              <a:rPr lang="fr-FR" dirty="0" smtClean="0"/>
              <a:t> ?» n’est pas un problème de décision.</a:t>
            </a:r>
          </a:p>
          <a:p>
            <a:r>
              <a:rPr lang="fr-FR" dirty="0" smtClean="0"/>
              <a:t>Mais il peut être résolu en résolvant plusieurs problèmes de décision du genre « est ce que le </a:t>
            </a:r>
            <a:r>
              <a:rPr lang="fr-FR" i="1" dirty="0" err="1" smtClean="0"/>
              <a:t>i</a:t>
            </a:r>
            <a:r>
              <a:rPr lang="fr-FR" baseline="30000" dirty="0" err="1" smtClean="0"/>
              <a:t>ème</a:t>
            </a:r>
            <a:r>
              <a:rPr lang="fr-FR" dirty="0" smtClean="0"/>
              <a:t> digit de 2</a:t>
            </a:r>
            <a:r>
              <a:rPr lang="fr-FR" i="1" dirty="0" smtClean="0"/>
              <a:t>n</a:t>
            </a:r>
            <a:r>
              <a:rPr lang="fr-FR" dirty="0" smtClean="0"/>
              <a:t> est un 1 ? »</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42</a:t>
            </a:fld>
            <a:endParaRPr lang="fr-FR"/>
          </a:p>
        </p:txBody>
      </p:sp>
    </p:spTree>
    <p:extLst>
      <p:ext uri="{BB962C8B-B14F-4D97-AF65-F5344CB8AC3E}">
        <p14:creationId xmlns:p14="http://schemas.microsoft.com/office/powerpoint/2010/main" val="6771433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Lien entre langages et problèmes</a:t>
            </a:r>
            <a:endParaRPr lang="fr-FR" dirty="0"/>
          </a:p>
        </p:txBody>
      </p:sp>
      <p:sp>
        <p:nvSpPr>
          <p:cNvPr id="3" name="Espace réservé du contenu 2"/>
          <p:cNvSpPr>
            <a:spLocks noGrp="1"/>
          </p:cNvSpPr>
          <p:nvPr>
            <p:ph idx="1"/>
          </p:nvPr>
        </p:nvSpPr>
        <p:spPr/>
        <p:txBody>
          <a:bodyPr/>
          <a:lstStyle/>
          <a:p>
            <a:r>
              <a:rPr lang="fr-FR" dirty="0" smtClean="0"/>
              <a:t>Soit un problème de décision. On peut parler du langage de toutes les instances positives</a:t>
            </a:r>
          </a:p>
          <a:p>
            <a:endParaRPr lang="fr-FR" dirty="0"/>
          </a:p>
          <a:p>
            <a:r>
              <a:rPr lang="fr-FR" dirty="0" smtClean="0"/>
              <a:t>Inversement, soit un langage L. On lui associe le problème de décision « </a:t>
            </a:r>
            <a:r>
              <a:rPr lang="fr-FR" dirty="0" err="1" smtClean="0"/>
              <a:t>m</a:t>
            </a:r>
            <a:r>
              <a:rPr lang="fr-FR" dirty="0" err="1" smtClean="0">
                <a:sym typeface="Symbol" panose="05050102010706020507" pitchFamily="18" charset="2"/>
              </a:rPr>
              <a:t>L</a:t>
            </a:r>
            <a:r>
              <a:rPr lang="fr-FR" dirty="0" smtClean="0">
                <a:sym typeface="Symbol" panose="05050102010706020507" pitchFamily="18" charset="2"/>
              </a:rPr>
              <a:t>? »</a:t>
            </a:r>
          </a:p>
          <a:p>
            <a:endParaRPr lang="fr-FR" dirty="0">
              <a:sym typeface="Symbol" panose="05050102010706020507" pitchFamily="18" charset="2"/>
            </a:endParaRPr>
          </a:p>
          <a:p>
            <a:r>
              <a:rPr lang="fr-FR" dirty="0" smtClean="0">
                <a:sym typeface="Symbol" panose="05050102010706020507" pitchFamily="18" charset="2"/>
              </a:rPr>
              <a:t>Et on dira que le problème est décidable si le langage associé est récursif</a:t>
            </a:r>
          </a:p>
          <a:p>
            <a:r>
              <a:rPr lang="fr-FR" dirty="0" smtClean="0">
                <a:sym typeface="Symbol" panose="05050102010706020507" pitchFamily="18" charset="2"/>
              </a:rPr>
              <a:t>Le problème </a:t>
            </a:r>
            <a:r>
              <a:rPr lang="fr-FR" dirty="0">
                <a:sym typeface="Symbol" panose="05050102010706020507" pitchFamily="18" charset="2"/>
              </a:rPr>
              <a:t>est </a:t>
            </a:r>
            <a:r>
              <a:rPr lang="fr-FR" dirty="0" smtClean="0">
                <a:sym typeface="Symbol" panose="05050102010706020507" pitchFamily="18" charset="2"/>
              </a:rPr>
              <a:t>semi-décidable </a:t>
            </a:r>
            <a:r>
              <a:rPr lang="fr-FR" dirty="0">
                <a:sym typeface="Symbol" panose="05050102010706020507" pitchFamily="18" charset="2"/>
              </a:rPr>
              <a:t>si le langage associé est </a:t>
            </a:r>
            <a:r>
              <a:rPr lang="fr-FR" dirty="0" smtClean="0">
                <a:sym typeface="Symbol" panose="05050102010706020507" pitchFamily="18" charset="2"/>
              </a:rPr>
              <a:t>récursivement énumérable</a:t>
            </a:r>
            <a:endParaRPr lang="fr-FR" dirty="0">
              <a:sym typeface="Symbol" panose="05050102010706020507" pitchFamily="18" charset="2"/>
            </a:endParaRPr>
          </a:p>
          <a:p>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43</a:t>
            </a:fld>
            <a:endParaRPr lang="fr-FR"/>
          </a:p>
        </p:txBody>
      </p:sp>
    </p:spTree>
    <p:extLst>
      <p:ext uri="{BB962C8B-B14F-4D97-AF65-F5344CB8AC3E}">
        <p14:creationId xmlns:p14="http://schemas.microsoft.com/office/powerpoint/2010/main" val="36144881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Thèse de Church</a:t>
            </a:r>
            <a:endParaRPr lang="fr-FR" dirty="0"/>
          </a:p>
        </p:txBody>
      </p:sp>
      <p:sp>
        <p:nvSpPr>
          <p:cNvPr id="3" name="Espace réservé du contenu 2"/>
          <p:cNvSpPr>
            <a:spLocks noGrp="1"/>
          </p:cNvSpPr>
          <p:nvPr>
            <p:ph idx="1"/>
          </p:nvPr>
        </p:nvSpPr>
        <p:spPr/>
        <p:txBody>
          <a:bodyPr/>
          <a:lstStyle/>
          <a:p>
            <a:r>
              <a:rPr lang="fr-FR" dirty="0" smtClean="0"/>
              <a:t>Tout problème qui peut être résolu peut l’être par une machine de Turing</a:t>
            </a:r>
          </a:p>
          <a:p>
            <a:r>
              <a:rPr lang="fr-FR" dirty="0" smtClean="0"/>
              <a:t>Tout </a:t>
            </a:r>
            <a:r>
              <a:rPr lang="fr-FR" dirty="0"/>
              <a:t>traitement systématique réalisable par un processus physique ou mécanique, peut être </a:t>
            </a:r>
            <a:r>
              <a:rPr lang="fr-FR" dirty="0" smtClean="0"/>
              <a:t>exprimé par une Machine de Turing</a:t>
            </a:r>
          </a:p>
          <a:p>
            <a:endParaRPr lang="fr-FR" dirty="0"/>
          </a:p>
          <a:p>
            <a:r>
              <a:rPr lang="fr-FR" dirty="0" smtClean="0"/>
              <a:t>Autrement dit : tout ce que le plus puissant des ordinateurs peut faire, une (simple) machine de Turing peut le faire aussi.</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44</a:t>
            </a:fld>
            <a:endParaRPr lang="fr-FR"/>
          </a:p>
        </p:txBody>
      </p:sp>
    </p:spTree>
    <p:extLst>
      <p:ext uri="{BB962C8B-B14F-4D97-AF65-F5344CB8AC3E}">
        <p14:creationId xmlns:p14="http://schemas.microsoft.com/office/powerpoint/2010/main" val="111448307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Pourquoi la thèse de Church serait elle vraie ?</a:t>
            </a:r>
            <a:endParaRPr lang="fr-FR" dirty="0"/>
          </a:p>
        </p:txBody>
      </p:sp>
      <p:sp>
        <p:nvSpPr>
          <p:cNvPr id="3" name="Espace réservé du contenu 2"/>
          <p:cNvSpPr>
            <a:spLocks noGrp="1"/>
          </p:cNvSpPr>
          <p:nvPr>
            <p:ph idx="1"/>
          </p:nvPr>
        </p:nvSpPr>
        <p:spPr/>
        <p:txBody>
          <a:bodyPr/>
          <a:lstStyle/>
          <a:p>
            <a:r>
              <a:rPr lang="fr-FR" dirty="0" smtClean="0"/>
              <a:t>On ne peut pas espérer la prouver</a:t>
            </a:r>
          </a:p>
          <a:p>
            <a:r>
              <a:rPr lang="fr-FR" dirty="0" smtClean="0"/>
              <a:t>Par contre on pourrait la réfuter</a:t>
            </a:r>
          </a:p>
          <a:p>
            <a:r>
              <a:rPr lang="fr-FR" dirty="0" smtClean="0"/>
              <a:t>Elle résiste depuis 80 ans</a:t>
            </a:r>
          </a:p>
          <a:p>
            <a:r>
              <a:rPr lang="fr-FR" dirty="0" smtClean="0"/>
              <a:t>Des modèles très différents se sont avérés tous équivalents</a:t>
            </a:r>
          </a:p>
          <a:p>
            <a:endParaRPr lang="fr-FR" dirty="0"/>
          </a:p>
          <a:p>
            <a:r>
              <a:rPr lang="fr-FR" dirty="0" smtClean="0"/>
              <a:t>Alonzo Church (1903-1995)</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45</a:t>
            </a:fld>
            <a:endParaRPr lang="fr-F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9229" y="4001294"/>
            <a:ext cx="3533775" cy="1829248"/>
          </a:xfrm>
          <a:prstGeom prst="rect">
            <a:avLst/>
          </a:prstGeom>
        </p:spPr>
      </p:pic>
    </p:spTree>
    <p:extLst>
      <p:ext uri="{BB962C8B-B14F-4D97-AF65-F5344CB8AC3E}">
        <p14:creationId xmlns:p14="http://schemas.microsoft.com/office/powerpoint/2010/main" val="211174197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Une machine qui s’emballe…</a:t>
            </a:r>
            <a:endParaRPr lang="fr-FR" dirty="0"/>
          </a:p>
        </p:txBody>
      </p:sp>
      <p:sp>
        <p:nvSpPr>
          <p:cNvPr id="3" name="Espace réservé du contenu 2"/>
          <p:cNvSpPr>
            <a:spLocks noGrp="1"/>
          </p:cNvSpPr>
          <p:nvPr>
            <p:ph idx="1"/>
          </p:nvPr>
        </p:nvSpPr>
        <p:spPr/>
        <p:txBody>
          <a:bodyPr/>
          <a:lstStyle/>
          <a:p>
            <a:r>
              <a:rPr lang="fr-FR" dirty="0" smtClean="0"/>
              <a:t>C’est quoi une MT qui ne s’arrête pas ?</a:t>
            </a:r>
          </a:p>
          <a:p>
            <a:endParaRPr lang="fr-FR" dirty="0" smtClean="0"/>
          </a:p>
          <a:p>
            <a:r>
              <a:rPr lang="fr-FR" b="1" dirty="0" smtClean="0"/>
              <a:t>Cas 1 : elle boucle</a:t>
            </a:r>
          </a:p>
          <a:p>
            <a:pPr marL="0" indent="0">
              <a:buNone/>
            </a:pPr>
            <a:r>
              <a:rPr lang="fr-FR" dirty="0" smtClean="0"/>
              <a:t>i</a:t>
            </a:r>
            <a:r>
              <a:rPr lang="fr-FR" dirty="0">
                <a:sym typeface="Symbol" panose="05050102010706020507" pitchFamily="18" charset="2"/>
              </a:rPr>
              <a:t>  </a:t>
            </a:r>
            <a:r>
              <a:rPr lang="fr-FR" dirty="0" smtClean="0"/>
              <a:t>1</a:t>
            </a:r>
          </a:p>
          <a:p>
            <a:pPr marL="0" indent="0">
              <a:buNone/>
            </a:pPr>
            <a:r>
              <a:rPr lang="fr-FR" dirty="0" smtClean="0"/>
              <a:t>Tant que i&lt;10 faire:</a:t>
            </a:r>
          </a:p>
          <a:p>
            <a:pPr marL="0" indent="0">
              <a:buNone/>
            </a:pPr>
            <a:r>
              <a:rPr lang="fr-FR" dirty="0" smtClean="0"/>
              <a:t>	Écrire(i)</a:t>
            </a:r>
          </a:p>
          <a:p>
            <a:pPr marL="0" indent="0">
              <a:buNone/>
            </a:pPr>
            <a:endParaRPr lang="fr-FR" dirty="0" smtClean="0"/>
          </a:p>
          <a:p>
            <a:r>
              <a:rPr lang="fr-FR" b="1" dirty="0" smtClean="0"/>
              <a:t>Cas 2 : elle diverge</a:t>
            </a:r>
          </a:p>
          <a:p>
            <a:pPr marL="0" indent="0">
              <a:buNone/>
            </a:pPr>
            <a:r>
              <a:rPr lang="fr-FR" dirty="0" smtClean="0"/>
              <a:t>i</a:t>
            </a:r>
            <a:r>
              <a:rPr lang="fr-FR" dirty="0">
                <a:sym typeface="Symbol" panose="05050102010706020507" pitchFamily="18" charset="2"/>
              </a:rPr>
              <a:t>  </a:t>
            </a:r>
            <a:r>
              <a:rPr lang="fr-FR" dirty="0" smtClean="0"/>
              <a:t>1</a:t>
            </a:r>
            <a:endParaRPr lang="fr-FR" dirty="0"/>
          </a:p>
          <a:p>
            <a:pPr marL="0" indent="0">
              <a:buNone/>
            </a:pPr>
            <a:r>
              <a:rPr lang="fr-FR" dirty="0"/>
              <a:t>Tant que i&lt;10 </a:t>
            </a:r>
            <a:r>
              <a:rPr lang="fr-FR" dirty="0" smtClean="0"/>
              <a:t>faire:</a:t>
            </a:r>
            <a:endParaRPr lang="fr-FR" dirty="0"/>
          </a:p>
          <a:p>
            <a:pPr marL="0" indent="0">
              <a:buNone/>
            </a:pPr>
            <a:r>
              <a:rPr lang="fr-FR" dirty="0" smtClean="0"/>
              <a:t>	i</a:t>
            </a:r>
            <a:r>
              <a:rPr lang="fr-FR" dirty="0" smtClean="0">
                <a:sym typeface="Symbol" panose="05050102010706020507" pitchFamily="18" charset="2"/>
              </a:rPr>
              <a:t> </a:t>
            </a:r>
            <a:r>
              <a:rPr lang="fr-FR" dirty="0">
                <a:sym typeface="Symbol" panose="05050102010706020507" pitchFamily="18" charset="2"/>
              </a:rPr>
              <a:t> </a:t>
            </a:r>
            <a:r>
              <a:rPr lang="fr-FR" dirty="0" smtClean="0"/>
              <a:t>i-1</a:t>
            </a:r>
            <a:endParaRPr lang="fr-FR" dirty="0"/>
          </a:p>
          <a:p>
            <a:endParaRPr lang="fr-FR" dirty="0" smtClean="0"/>
          </a:p>
          <a:p>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46</a:t>
            </a:fld>
            <a:endParaRPr lang="fr-FR"/>
          </a:p>
        </p:txBody>
      </p:sp>
    </p:spTree>
    <p:extLst>
      <p:ext uri="{BB962C8B-B14F-4D97-AF65-F5344CB8AC3E}">
        <p14:creationId xmlns:p14="http://schemas.microsoft.com/office/powerpoint/2010/main" val="426697311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Récapitulons</a:t>
            </a:r>
            <a:endParaRPr lang="fr-FR" dirty="0"/>
          </a:p>
        </p:txBody>
      </p:sp>
      <p:sp>
        <p:nvSpPr>
          <p:cNvPr id="3" name="Espace réservé du contenu 2"/>
          <p:cNvSpPr>
            <a:spLocks noGrp="1"/>
          </p:cNvSpPr>
          <p:nvPr>
            <p:ph idx="1"/>
          </p:nvPr>
        </p:nvSpPr>
        <p:spPr/>
        <p:txBody>
          <a:bodyPr/>
          <a:lstStyle/>
          <a:p>
            <a:r>
              <a:rPr lang="fr-FR" dirty="0" smtClean="0"/>
              <a:t>Un langage L est </a:t>
            </a:r>
            <a:r>
              <a:rPr lang="fr-FR" b="1" dirty="0" smtClean="0"/>
              <a:t>récursif</a:t>
            </a:r>
            <a:r>
              <a:rPr lang="fr-FR" dirty="0" smtClean="0"/>
              <a:t> si le problème </a:t>
            </a:r>
            <a:r>
              <a:rPr lang="fr-FR" i="1" dirty="0" smtClean="0"/>
              <a:t>m</a:t>
            </a:r>
            <a:r>
              <a:rPr lang="fr-FR" dirty="0">
                <a:sym typeface="Symbol" panose="05050102010706020507" pitchFamily="18" charset="2"/>
              </a:rPr>
              <a:t>  </a:t>
            </a:r>
            <a:r>
              <a:rPr lang="fr-FR" dirty="0" smtClean="0"/>
              <a:t>L est </a:t>
            </a:r>
            <a:r>
              <a:rPr lang="fr-FR" b="1" dirty="0" smtClean="0"/>
              <a:t>décidable</a:t>
            </a:r>
            <a:r>
              <a:rPr lang="fr-FR" dirty="0" smtClean="0"/>
              <a:t> si la fonction </a:t>
            </a:r>
            <a:r>
              <a:rPr lang="fr-FR" dirty="0" smtClean="0">
                <a:solidFill>
                  <a:srgbClr val="FF0000"/>
                </a:solidFill>
              </a:rPr>
              <a:t>f(</a:t>
            </a:r>
            <a:r>
              <a:rPr lang="fr-FR" i="1" dirty="0" smtClean="0">
                <a:solidFill>
                  <a:srgbClr val="FF0000"/>
                </a:solidFill>
              </a:rPr>
              <a:t>m</a:t>
            </a:r>
            <a:r>
              <a:rPr lang="fr-FR" dirty="0" smtClean="0">
                <a:solidFill>
                  <a:srgbClr val="FF0000"/>
                </a:solidFill>
              </a:rPr>
              <a:t>)=1 si </a:t>
            </a:r>
            <a:r>
              <a:rPr lang="fr-FR" i="1" dirty="0" smtClean="0">
                <a:solidFill>
                  <a:srgbClr val="FF0000"/>
                </a:solidFill>
              </a:rPr>
              <a:t>m</a:t>
            </a:r>
            <a:r>
              <a:rPr lang="fr-FR" dirty="0" smtClean="0">
                <a:solidFill>
                  <a:srgbClr val="FF0000"/>
                </a:solidFill>
                <a:sym typeface="Symbol" panose="05050102010706020507" pitchFamily="18" charset="2"/>
              </a:rPr>
              <a:t></a:t>
            </a:r>
            <a:r>
              <a:rPr lang="fr-FR" dirty="0" smtClean="0">
                <a:solidFill>
                  <a:srgbClr val="FF0000"/>
                </a:solidFill>
              </a:rPr>
              <a:t> L, f(</a:t>
            </a:r>
            <a:r>
              <a:rPr lang="fr-FR" i="1" dirty="0" smtClean="0">
                <a:solidFill>
                  <a:srgbClr val="FF0000"/>
                </a:solidFill>
              </a:rPr>
              <a:t>m</a:t>
            </a:r>
            <a:r>
              <a:rPr lang="fr-FR" dirty="0" smtClean="0">
                <a:solidFill>
                  <a:srgbClr val="FF0000"/>
                </a:solidFill>
              </a:rPr>
              <a:t>)=0 sinon </a:t>
            </a:r>
            <a:r>
              <a:rPr lang="fr-FR" dirty="0" smtClean="0"/>
              <a:t>est </a:t>
            </a:r>
            <a:r>
              <a:rPr lang="fr-FR" b="1" dirty="0" smtClean="0"/>
              <a:t>calculable</a:t>
            </a:r>
            <a:r>
              <a:rPr lang="fr-FR" dirty="0" smtClean="0"/>
              <a:t>.</a:t>
            </a:r>
          </a:p>
          <a:p>
            <a:r>
              <a:rPr lang="fr-FR" dirty="0" smtClean="0"/>
              <a:t>Un langage L est </a:t>
            </a:r>
            <a:r>
              <a:rPr lang="fr-FR" b="1" dirty="0" smtClean="0"/>
              <a:t>récursivement énumérable</a:t>
            </a:r>
            <a:r>
              <a:rPr lang="fr-FR" dirty="0" smtClean="0"/>
              <a:t> si le problème </a:t>
            </a:r>
            <a:r>
              <a:rPr lang="fr-FR" i="1" dirty="0" smtClean="0"/>
              <a:t>m</a:t>
            </a:r>
            <a:r>
              <a:rPr lang="fr-FR" dirty="0">
                <a:sym typeface="Symbol" panose="05050102010706020507" pitchFamily="18" charset="2"/>
              </a:rPr>
              <a:t> </a:t>
            </a:r>
            <a:r>
              <a:rPr lang="fr-FR" dirty="0" smtClean="0"/>
              <a:t> L est </a:t>
            </a:r>
            <a:r>
              <a:rPr lang="fr-FR" b="1" dirty="0" smtClean="0"/>
              <a:t>semi-décidable</a:t>
            </a:r>
            <a:r>
              <a:rPr lang="fr-FR" dirty="0" smtClean="0"/>
              <a:t>.</a:t>
            </a:r>
          </a:p>
          <a:p>
            <a:endParaRPr lang="fr-FR" dirty="0"/>
          </a:p>
          <a:p>
            <a:r>
              <a:rPr lang="fr-FR" dirty="0" smtClean="0"/>
              <a:t>Et la question se pose :</a:t>
            </a:r>
          </a:p>
          <a:p>
            <a:pPr lvl="1"/>
            <a:r>
              <a:rPr lang="fr-FR" dirty="0" smtClean="0"/>
              <a:t>Y </a:t>
            </a:r>
            <a:r>
              <a:rPr lang="fr-FR" dirty="0" err="1" smtClean="0"/>
              <a:t>a-t-il</a:t>
            </a:r>
            <a:r>
              <a:rPr lang="fr-FR" dirty="0" smtClean="0"/>
              <a:t> des langages non récursifs ? Non récursivement énumérables ?</a:t>
            </a:r>
          </a:p>
          <a:p>
            <a:pPr lvl="1"/>
            <a:r>
              <a:rPr lang="fr-FR" dirty="0" smtClean="0"/>
              <a:t>Y </a:t>
            </a:r>
            <a:r>
              <a:rPr lang="fr-FR" dirty="0" err="1" smtClean="0"/>
              <a:t>a-t-il</a:t>
            </a:r>
            <a:r>
              <a:rPr lang="fr-FR" dirty="0" smtClean="0"/>
              <a:t> des fonctions non calculables ?</a:t>
            </a:r>
          </a:p>
          <a:p>
            <a:pPr lvl="1"/>
            <a:r>
              <a:rPr lang="fr-FR" dirty="0" smtClean="0"/>
              <a:t>Y </a:t>
            </a:r>
            <a:r>
              <a:rPr lang="fr-FR" dirty="0" err="1" smtClean="0"/>
              <a:t>a-t-il</a:t>
            </a:r>
            <a:r>
              <a:rPr lang="fr-FR" dirty="0" smtClean="0"/>
              <a:t> des problèmes indécidables ?</a:t>
            </a:r>
          </a:p>
          <a:p>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47</a:t>
            </a:fld>
            <a:endParaRPr lang="fr-FR"/>
          </a:p>
        </p:txBody>
      </p:sp>
    </p:spTree>
    <p:extLst>
      <p:ext uri="{BB962C8B-B14F-4D97-AF65-F5344CB8AC3E}">
        <p14:creationId xmlns:p14="http://schemas.microsoft.com/office/powerpoint/2010/main" val="5103349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problème de l’arrêt</a:t>
            </a:r>
            <a:endParaRPr lang="fr-FR" dirty="0"/>
          </a:p>
        </p:txBody>
      </p:sp>
      <p:sp>
        <p:nvSpPr>
          <p:cNvPr id="3" name="Espace réservé du texte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48</a:t>
            </a:fld>
            <a:endParaRPr lang="fr-FR"/>
          </a:p>
        </p:txBody>
      </p:sp>
    </p:spTree>
    <p:extLst>
      <p:ext uri="{BB962C8B-B14F-4D97-AF65-F5344CB8AC3E}">
        <p14:creationId xmlns:p14="http://schemas.microsoft.com/office/powerpoint/2010/main" val="273038278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Pour parler de la machine de Turing #i</a:t>
            </a:r>
          </a:p>
        </p:txBody>
      </p:sp>
      <p:sp>
        <p:nvSpPr>
          <p:cNvPr id="3" name="Espace réservé du contenu 2"/>
          <p:cNvSpPr>
            <a:spLocks noGrp="1"/>
          </p:cNvSpPr>
          <p:nvPr>
            <p:ph idx="1"/>
          </p:nvPr>
        </p:nvSpPr>
        <p:spPr/>
        <p:txBody>
          <a:bodyPr>
            <a:normAutofit/>
          </a:bodyPr>
          <a:lstStyle/>
          <a:p>
            <a:r>
              <a:rPr lang="fr-FR" dirty="0" smtClean="0"/>
              <a:t>Comment faire pour énumérer les machines de Turing ?</a:t>
            </a:r>
          </a:p>
          <a:p>
            <a:r>
              <a:rPr lang="fr-FR" dirty="0" smtClean="0"/>
              <a:t>Il faut coder une machine de Turing en machine</a:t>
            </a:r>
          </a:p>
          <a:p>
            <a:r>
              <a:rPr lang="fr-FR" dirty="0" smtClean="0"/>
              <a:t>(q</a:t>
            </a:r>
            <a:r>
              <a:rPr lang="fr-FR" baseline="-25000" dirty="0" smtClean="0"/>
              <a:t>i</a:t>
            </a:r>
            <a:r>
              <a:rPr lang="fr-FR" dirty="0" smtClean="0"/>
              <a:t>, a)</a:t>
            </a:r>
            <a:r>
              <a:rPr lang="fr-FR" dirty="0" smtClean="0">
                <a:sym typeface="Wingdings" panose="05000000000000000000" pitchFamily="2" charset="2"/>
              </a:rPr>
              <a:t>(</a:t>
            </a:r>
            <a:r>
              <a:rPr lang="fr-FR" dirty="0" err="1" smtClean="0">
                <a:sym typeface="Wingdings" panose="05000000000000000000" pitchFamily="2" charset="2"/>
              </a:rPr>
              <a:t>q</a:t>
            </a:r>
            <a:r>
              <a:rPr lang="fr-FR" baseline="-25000" dirty="0" err="1" smtClean="0">
                <a:sym typeface="Wingdings" panose="05000000000000000000" pitchFamily="2" charset="2"/>
              </a:rPr>
              <a:t>j</a:t>
            </a:r>
            <a:r>
              <a:rPr lang="fr-FR" dirty="0" err="1" smtClean="0">
                <a:sym typeface="Wingdings" panose="05000000000000000000" pitchFamily="2" charset="2"/>
              </a:rPr>
              <a:t>,b</a:t>
            </a:r>
            <a:r>
              <a:rPr lang="fr-FR" dirty="0" smtClean="0">
                <a:sym typeface="Wingdings" panose="05000000000000000000" pitchFamily="2" charset="2"/>
              </a:rPr>
              <a:t>, s) est codé par 1 .. 1 0 1 .. 1 0 1 .. 1 0 1 .. 1 0 1 .. 1</a:t>
            </a:r>
          </a:p>
          <a:p>
            <a:pPr marL="0" indent="0">
              <a:buNone/>
            </a:pPr>
            <a:r>
              <a:rPr lang="fr-FR" dirty="0">
                <a:sym typeface="Wingdings" panose="05000000000000000000" pitchFamily="2" charset="2"/>
              </a:rPr>
              <a:t> </a:t>
            </a:r>
            <a:r>
              <a:rPr lang="fr-FR" dirty="0" smtClean="0">
                <a:sym typeface="Wingdings" panose="05000000000000000000" pitchFamily="2" charset="2"/>
              </a:rPr>
              <a:t>                                                                   </a:t>
            </a:r>
            <a:r>
              <a:rPr lang="fr-FR" dirty="0" smtClean="0">
                <a:solidFill>
                  <a:srgbClr val="FF0000"/>
                </a:solidFill>
                <a:sym typeface="Wingdings" panose="05000000000000000000" pitchFamily="2" charset="2"/>
              </a:rPr>
              <a:t>1</a:t>
            </a:r>
            <a:r>
              <a:rPr lang="fr-FR" dirty="0" smtClean="0">
                <a:sym typeface="Wingdings" panose="05000000000000000000" pitchFamily="2" charset="2"/>
              </a:rPr>
              <a:t>=1                   </a:t>
            </a:r>
            <a:r>
              <a:rPr lang="fr-FR" dirty="0" smtClean="0">
                <a:solidFill>
                  <a:srgbClr val="FF0000"/>
                </a:solidFill>
                <a:sym typeface="Wingdings" panose="05000000000000000000" pitchFamily="2" charset="2"/>
              </a:rPr>
              <a:t>1</a:t>
            </a:r>
            <a:r>
              <a:rPr lang="fr-FR" dirty="0" smtClean="0">
                <a:sym typeface="Wingdings" panose="05000000000000000000" pitchFamily="2" charset="2"/>
              </a:rPr>
              <a:t>=1        </a:t>
            </a:r>
            <a:r>
              <a:rPr lang="fr-FR" dirty="0" smtClean="0">
                <a:solidFill>
                  <a:srgbClr val="FF0000"/>
                </a:solidFill>
                <a:sym typeface="Wingdings" panose="05000000000000000000" pitchFamily="2" charset="2"/>
              </a:rPr>
              <a:t>G</a:t>
            </a:r>
            <a:r>
              <a:rPr lang="fr-FR" dirty="0" smtClean="0">
                <a:sym typeface="Wingdings" panose="05000000000000000000" pitchFamily="2" charset="2"/>
              </a:rPr>
              <a:t>=1</a:t>
            </a:r>
          </a:p>
          <a:p>
            <a:pPr marL="0" indent="0">
              <a:buNone/>
            </a:pPr>
            <a:r>
              <a:rPr lang="fr-FR" dirty="0">
                <a:sym typeface="Wingdings" panose="05000000000000000000" pitchFamily="2" charset="2"/>
              </a:rPr>
              <a:t> </a:t>
            </a:r>
            <a:r>
              <a:rPr lang="fr-FR" dirty="0" smtClean="0">
                <a:sym typeface="Wingdings" panose="05000000000000000000" pitchFamily="2" charset="2"/>
              </a:rPr>
              <a:t>                                                        i +1    </a:t>
            </a:r>
            <a:r>
              <a:rPr lang="fr-FR" dirty="0" smtClean="0">
                <a:solidFill>
                  <a:srgbClr val="FF0000"/>
                </a:solidFill>
                <a:sym typeface="Wingdings" panose="05000000000000000000" pitchFamily="2" charset="2"/>
              </a:rPr>
              <a:t>0</a:t>
            </a:r>
            <a:r>
              <a:rPr lang="fr-FR" dirty="0" smtClean="0">
                <a:sym typeface="Wingdings" panose="05000000000000000000" pitchFamily="2" charset="2"/>
              </a:rPr>
              <a:t>=11     j +1    </a:t>
            </a:r>
            <a:r>
              <a:rPr lang="fr-FR" dirty="0" smtClean="0">
                <a:solidFill>
                  <a:srgbClr val="FF0000"/>
                </a:solidFill>
                <a:sym typeface="Wingdings" panose="05000000000000000000" pitchFamily="2" charset="2"/>
              </a:rPr>
              <a:t>0</a:t>
            </a:r>
            <a:r>
              <a:rPr lang="fr-FR" dirty="0" smtClean="0">
                <a:sym typeface="Wingdings" panose="05000000000000000000" pitchFamily="2" charset="2"/>
              </a:rPr>
              <a:t>=11       </a:t>
            </a:r>
            <a:r>
              <a:rPr lang="fr-FR" dirty="0" smtClean="0">
                <a:solidFill>
                  <a:srgbClr val="FF0000"/>
                </a:solidFill>
                <a:sym typeface="Wingdings" panose="05000000000000000000" pitchFamily="2" charset="2"/>
              </a:rPr>
              <a:t>D</a:t>
            </a:r>
            <a:r>
              <a:rPr lang="fr-FR" dirty="0" smtClean="0">
                <a:sym typeface="Wingdings" panose="05000000000000000000" pitchFamily="2" charset="2"/>
              </a:rPr>
              <a:t>=11</a:t>
            </a:r>
            <a:endParaRPr lang="fr-FR" dirty="0">
              <a:sym typeface="Wingdings" panose="05000000000000000000" pitchFamily="2" charset="2"/>
            </a:endParaRPr>
          </a:p>
          <a:p>
            <a:pPr marL="0" indent="0">
              <a:buNone/>
            </a:pPr>
            <a:r>
              <a:rPr lang="fr-FR" dirty="0" smtClean="0">
                <a:latin typeface="Cambria Math" panose="02040503050406030204" pitchFamily="18" charset="0"/>
                <a:ea typeface="Cambria Math" panose="02040503050406030204" pitchFamily="18" charset="0"/>
              </a:rPr>
              <a:t>                                                                    </a:t>
            </a:r>
            <a:r>
              <a:rPr lang="fr-FR" dirty="0" smtClean="0">
                <a:solidFill>
                  <a:srgbClr val="FF0000"/>
                </a:solidFill>
                <a:latin typeface="Cambria Math" panose="02040503050406030204" pitchFamily="18" charset="0"/>
                <a:ea typeface="Cambria Math" panose="02040503050406030204" pitchFamily="18" charset="0"/>
              </a:rPr>
              <a:t>⊡</a:t>
            </a:r>
            <a:r>
              <a:rPr lang="fr-FR" dirty="0" smtClean="0">
                <a:latin typeface="Cambria Math" panose="02040503050406030204" pitchFamily="18" charset="0"/>
                <a:ea typeface="Cambria Math" panose="02040503050406030204" pitchFamily="18" charset="0"/>
              </a:rPr>
              <a:t>=111          </a:t>
            </a:r>
            <a:r>
              <a:rPr lang="fr-FR" dirty="0" smtClean="0">
                <a:solidFill>
                  <a:srgbClr val="FF0000"/>
                </a:solidFill>
                <a:latin typeface="Cambria Math" panose="02040503050406030204" pitchFamily="18" charset="0"/>
                <a:ea typeface="Cambria Math" panose="02040503050406030204" pitchFamily="18" charset="0"/>
              </a:rPr>
              <a:t>⊡</a:t>
            </a:r>
            <a:r>
              <a:rPr lang="fr-FR" dirty="0">
                <a:latin typeface="Cambria Math" panose="02040503050406030204" pitchFamily="18" charset="0"/>
                <a:ea typeface="Cambria Math" panose="02040503050406030204" pitchFamily="18" charset="0"/>
              </a:rPr>
              <a:t>=</a:t>
            </a:r>
            <a:r>
              <a:rPr lang="fr-FR" dirty="0" smtClean="0">
                <a:latin typeface="Cambria Math" panose="02040503050406030204" pitchFamily="18" charset="0"/>
                <a:ea typeface="Cambria Math" panose="02040503050406030204" pitchFamily="18" charset="0"/>
              </a:rPr>
              <a:t>111   </a:t>
            </a:r>
            <a:r>
              <a:rPr lang="fr-FR" dirty="0" smtClean="0">
                <a:solidFill>
                  <a:srgbClr val="FF0000"/>
                </a:solidFill>
                <a:latin typeface="Cambria Math" panose="02040503050406030204" pitchFamily="18" charset="0"/>
                <a:ea typeface="Cambria Math" panose="02040503050406030204" pitchFamily="18" charset="0"/>
              </a:rPr>
              <a:t>I</a:t>
            </a:r>
            <a:r>
              <a:rPr lang="fr-FR" dirty="0" smtClean="0">
                <a:latin typeface="Cambria Math" panose="02040503050406030204" pitchFamily="18" charset="0"/>
                <a:ea typeface="Cambria Math" panose="02040503050406030204" pitchFamily="18" charset="0"/>
              </a:rPr>
              <a:t>=111</a:t>
            </a:r>
            <a:endParaRPr lang="fr-FR" dirty="0" smtClean="0">
              <a:sym typeface="Wingdings" panose="05000000000000000000" pitchFamily="2" charset="2"/>
            </a:endParaRPr>
          </a:p>
          <a:p>
            <a:pPr marL="0" indent="0">
              <a:buNone/>
            </a:pPr>
            <a:endParaRPr lang="fr-FR" dirty="0">
              <a:sym typeface="Wingdings" panose="05000000000000000000" pitchFamily="2" charset="2"/>
            </a:endParaRPr>
          </a:p>
          <a:p>
            <a:r>
              <a:rPr lang="fr-FR" dirty="0" smtClean="0">
                <a:sym typeface="Wingdings" panose="05000000000000000000" pitchFamily="2" charset="2"/>
              </a:rPr>
              <a:t>Par exemple la règle </a:t>
            </a:r>
            <a:r>
              <a:rPr lang="fr-FR" dirty="0"/>
              <a:t>(</a:t>
            </a:r>
            <a:r>
              <a:rPr lang="fr-FR" dirty="0" smtClean="0">
                <a:solidFill>
                  <a:srgbClr val="7030A0"/>
                </a:solidFill>
              </a:rPr>
              <a:t>q</a:t>
            </a:r>
            <a:r>
              <a:rPr lang="fr-FR" baseline="-25000" dirty="0" smtClean="0">
                <a:solidFill>
                  <a:srgbClr val="7030A0"/>
                </a:solidFill>
              </a:rPr>
              <a:t>3</a:t>
            </a:r>
            <a:r>
              <a:rPr lang="fr-FR" dirty="0" smtClean="0"/>
              <a:t>, </a:t>
            </a:r>
            <a:r>
              <a:rPr lang="fr-FR" dirty="0" smtClean="0">
                <a:solidFill>
                  <a:schemeClr val="accent2">
                    <a:lumMod val="75000"/>
                  </a:schemeClr>
                </a:solidFill>
              </a:rPr>
              <a:t>1</a:t>
            </a:r>
            <a:r>
              <a:rPr lang="fr-FR" dirty="0" smtClean="0"/>
              <a:t>)</a:t>
            </a:r>
            <a:r>
              <a:rPr lang="fr-FR" dirty="0">
                <a:sym typeface="Wingdings" panose="05000000000000000000" pitchFamily="2" charset="2"/>
              </a:rPr>
              <a:t>(</a:t>
            </a:r>
            <a:r>
              <a:rPr lang="fr-FR" dirty="0" smtClean="0">
                <a:solidFill>
                  <a:srgbClr val="0070C0"/>
                </a:solidFill>
                <a:sym typeface="Wingdings" panose="05000000000000000000" pitchFamily="2" charset="2"/>
              </a:rPr>
              <a:t>q</a:t>
            </a:r>
            <a:r>
              <a:rPr lang="fr-FR" baseline="-25000" dirty="0" smtClean="0">
                <a:solidFill>
                  <a:srgbClr val="0070C0"/>
                </a:solidFill>
                <a:sym typeface="Wingdings" panose="05000000000000000000" pitchFamily="2" charset="2"/>
              </a:rPr>
              <a:t>0</a:t>
            </a:r>
            <a:r>
              <a:rPr lang="fr-FR" dirty="0" smtClean="0">
                <a:sym typeface="Wingdings" panose="05000000000000000000" pitchFamily="2" charset="2"/>
              </a:rPr>
              <a:t>,</a:t>
            </a:r>
            <a:r>
              <a:rPr lang="fr-FR" dirty="0">
                <a:latin typeface="Cambria Math" panose="02040503050406030204" pitchFamily="18" charset="0"/>
                <a:ea typeface="Cambria Math" panose="02040503050406030204" pitchFamily="18" charset="0"/>
              </a:rPr>
              <a:t> </a:t>
            </a:r>
            <a:r>
              <a:rPr lang="fr-FR" dirty="0">
                <a:solidFill>
                  <a:srgbClr val="00B050"/>
                </a:solidFill>
                <a:latin typeface="Cambria Math" panose="02040503050406030204" pitchFamily="18" charset="0"/>
                <a:ea typeface="Cambria Math" panose="02040503050406030204" pitchFamily="18" charset="0"/>
              </a:rPr>
              <a:t>⊡</a:t>
            </a:r>
            <a:r>
              <a:rPr lang="fr-FR" dirty="0" smtClean="0">
                <a:sym typeface="Wingdings" panose="05000000000000000000" pitchFamily="2" charset="2"/>
              </a:rPr>
              <a:t>, </a:t>
            </a:r>
            <a:r>
              <a:rPr lang="fr-FR" dirty="0" smtClean="0">
                <a:solidFill>
                  <a:srgbClr val="FF0000"/>
                </a:solidFill>
                <a:sym typeface="Wingdings" panose="05000000000000000000" pitchFamily="2" charset="2"/>
              </a:rPr>
              <a:t>D</a:t>
            </a:r>
            <a:r>
              <a:rPr lang="fr-FR" dirty="0" smtClean="0">
                <a:sym typeface="Wingdings" panose="05000000000000000000" pitchFamily="2" charset="2"/>
              </a:rPr>
              <a:t>) </a:t>
            </a:r>
            <a:r>
              <a:rPr lang="fr-FR" dirty="0">
                <a:sym typeface="Wingdings" panose="05000000000000000000" pitchFamily="2" charset="2"/>
              </a:rPr>
              <a:t>est </a:t>
            </a:r>
            <a:r>
              <a:rPr lang="fr-FR" dirty="0" smtClean="0">
                <a:sym typeface="Wingdings" panose="05000000000000000000" pitchFamily="2" charset="2"/>
              </a:rPr>
              <a:t>codée par </a:t>
            </a:r>
            <a:r>
              <a:rPr lang="fr-FR" dirty="0" smtClean="0">
                <a:solidFill>
                  <a:srgbClr val="7030A0"/>
                </a:solidFill>
                <a:sym typeface="Wingdings" panose="05000000000000000000" pitchFamily="2" charset="2"/>
              </a:rPr>
              <a:t>1111</a:t>
            </a:r>
            <a:r>
              <a:rPr lang="fr-FR" dirty="0" smtClean="0">
                <a:sym typeface="Wingdings" panose="05000000000000000000" pitchFamily="2" charset="2"/>
              </a:rPr>
              <a:t>0</a:t>
            </a:r>
            <a:r>
              <a:rPr lang="fr-FR" dirty="0" smtClean="0">
                <a:solidFill>
                  <a:schemeClr val="accent2">
                    <a:lumMod val="75000"/>
                  </a:schemeClr>
                </a:solidFill>
                <a:sym typeface="Wingdings" panose="05000000000000000000" pitchFamily="2" charset="2"/>
              </a:rPr>
              <a:t>1</a:t>
            </a:r>
            <a:r>
              <a:rPr lang="fr-FR" dirty="0" smtClean="0">
                <a:sym typeface="Wingdings" panose="05000000000000000000" pitchFamily="2" charset="2"/>
              </a:rPr>
              <a:t>0</a:t>
            </a:r>
            <a:r>
              <a:rPr lang="fr-FR" dirty="0" smtClean="0">
                <a:solidFill>
                  <a:srgbClr val="0070C0"/>
                </a:solidFill>
                <a:sym typeface="Wingdings" panose="05000000000000000000" pitchFamily="2" charset="2"/>
              </a:rPr>
              <a:t>1</a:t>
            </a:r>
            <a:r>
              <a:rPr lang="fr-FR" dirty="0" smtClean="0">
                <a:sym typeface="Wingdings" panose="05000000000000000000" pitchFamily="2" charset="2"/>
              </a:rPr>
              <a:t>0</a:t>
            </a:r>
            <a:r>
              <a:rPr lang="fr-FR" dirty="0" smtClean="0">
                <a:solidFill>
                  <a:srgbClr val="00B050"/>
                </a:solidFill>
                <a:sym typeface="Wingdings" panose="05000000000000000000" pitchFamily="2" charset="2"/>
              </a:rPr>
              <a:t>111</a:t>
            </a:r>
            <a:r>
              <a:rPr lang="fr-FR" dirty="0" smtClean="0">
                <a:sym typeface="Wingdings" panose="05000000000000000000" pitchFamily="2" charset="2"/>
              </a:rPr>
              <a:t>0</a:t>
            </a:r>
            <a:r>
              <a:rPr lang="fr-FR" dirty="0" smtClean="0">
                <a:solidFill>
                  <a:srgbClr val="FF0000"/>
                </a:solidFill>
                <a:sym typeface="Wingdings" panose="05000000000000000000" pitchFamily="2" charset="2"/>
              </a:rPr>
              <a:t>11</a:t>
            </a:r>
          </a:p>
          <a:p>
            <a:r>
              <a:rPr lang="fr-FR" dirty="0" smtClean="0"/>
              <a:t>Mais certaines suites de 0 et de 1 ne correspondent pas à des </a:t>
            </a:r>
            <a:r>
              <a:rPr lang="fr-FR" dirty="0" err="1" smtClean="0"/>
              <a:t>MTs</a:t>
            </a:r>
            <a:r>
              <a:rPr lang="fr-FR" dirty="0" smtClean="0"/>
              <a:t> !</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49</a:t>
            </a:fld>
            <a:endParaRPr lang="fr-FR"/>
          </a:p>
        </p:txBody>
      </p:sp>
      <p:sp>
        <p:nvSpPr>
          <p:cNvPr id="5" name="Accolade ouvrante 4"/>
          <p:cNvSpPr/>
          <p:nvPr/>
        </p:nvSpPr>
        <p:spPr>
          <a:xfrm rot="16200000">
            <a:off x="4011168" y="2643641"/>
            <a:ext cx="399245" cy="52803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 name="Accolade ouvrante 5"/>
          <p:cNvSpPr/>
          <p:nvPr/>
        </p:nvSpPr>
        <p:spPr>
          <a:xfrm rot="16200000">
            <a:off x="4822853" y="2643640"/>
            <a:ext cx="399245" cy="52803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 name="Accolade ouvrante 6"/>
          <p:cNvSpPr/>
          <p:nvPr/>
        </p:nvSpPr>
        <p:spPr>
          <a:xfrm rot="16200000">
            <a:off x="5596341" y="2643032"/>
            <a:ext cx="399245" cy="54292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8" name="Accolade ouvrante 7"/>
          <p:cNvSpPr/>
          <p:nvPr/>
        </p:nvSpPr>
        <p:spPr>
          <a:xfrm rot="16200000">
            <a:off x="7187869" y="2644122"/>
            <a:ext cx="399245" cy="54074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9" name="Accolade ouvrante 8"/>
          <p:cNvSpPr/>
          <p:nvPr/>
        </p:nvSpPr>
        <p:spPr>
          <a:xfrm rot="16200000">
            <a:off x="6363104" y="2640802"/>
            <a:ext cx="399245" cy="55245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8202375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Définitions</a:t>
            </a:r>
            <a:endParaRPr lang="fr-FR" dirty="0"/>
          </a:p>
        </p:txBody>
      </p:sp>
      <p:sp>
        <p:nvSpPr>
          <p:cNvPr id="3" name="Espace réservé du contenu 2"/>
          <p:cNvSpPr>
            <a:spLocks noGrp="1"/>
          </p:cNvSpPr>
          <p:nvPr>
            <p:ph idx="1"/>
          </p:nvPr>
        </p:nvSpPr>
        <p:spPr>
          <a:xfrm>
            <a:off x="283335" y="1825625"/>
            <a:ext cx="8706119" cy="4351338"/>
          </a:xfrm>
        </p:spPr>
        <p:txBody>
          <a:bodyPr>
            <a:normAutofit/>
          </a:bodyPr>
          <a:lstStyle/>
          <a:p>
            <a:r>
              <a:rPr lang="fr-FR" dirty="0" smtClean="0"/>
              <a:t>Deux ensembles A et B sont </a:t>
            </a:r>
            <a:r>
              <a:rPr lang="fr-FR" b="1" dirty="0" smtClean="0"/>
              <a:t>équipotents</a:t>
            </a:r>
            <a:r>
              <a:rPr lang="fr-FR" dirty="0" smtClean="0"/>
              <a:t> s’ils ont la même </a:t>
            </a:r>
            <a:r>
              <a:rPr lang="fr-FR" b="1" dirty="0" smtClean="0"/>
              <a:t>cardinalité</a:t>
            </a:r>
            <a:r>
              <a:rPr lang="fr-FR" dirty="0" smtClean="0"/>
              <a:t>, c’est-à-dire s’il existe une bijection de A sur B</a:t>
            </a:r>
          </a:p>
          <a:p>
            <a:r>
              <a:rPr lang="fr-FR" dirty="0" smtClean="0"/>
              <a:t>Rappel : une bijection donne un appariement 1-1</a:t>
            </a:r>
          </a:p>
          <a:p>
            <a:r>
              <a:rPr lang="fr-FR" dirty="0" smtClean="0"/>
              <a:t>(c’est aussi une application injective et surjective</a:t>
            </a:r>
            <a:r>
              <a:rPr lang="fr-FR" dirty="0"/>
              <a:t>) </a:t>
            </a:r>
            <a:endParaRPr lang="fr-FR" dirty="0" smtClean="0"/>
          </a:p>
          <a:p>
            <a:endParaRPr lang="fr-FR" dirty="0"/>
          </a:p>
          <a:p>
            <a:r>
              <a:rPr lang="fr-FR" dirty="0" smtClean="0"/>
              <a:t>On </a:t>
            </a:r>
            <a:r>
              <a:rPr lang="fr-FR" dirty="0"/>
              <a:t>peut décider de représenter chaque ensemble équipotent à {0,1,…</a:t>
            </a:r>
            <a:r>
              <a:rPr lang="fr-FR" i="1" dirty="0"/>
              <a:t>n</a:t>
            </a:r>
            <a:r>
              <a:rPr lang="fr-FR" dirty="0"/>
              <a:t>-1} par son cardinal </a:t>
            </a:r>
            <a:r>
              <a:rPr lang="fr-FR" i="1" dirty="0"/>
              <a:t>n</a:t>
            </a:r>
          </a:p>
          <a:p>
            <a:r>
              <a:rPr lang="fr-FR" dirty="0"/>
              <a:t>Notations usuelles : </a:t>
            </a:r>
            <a:r>
              <a:rPr lang="fr-FR" dirty="0" err="1"/>
              <a:t>Card</a:t>
            </a:r>
            <a:r>
              <a:rPr lang="fr-FR" dirty="0"/>
              <a:t>(E) ou |E|</a:t>
            </a:r>
          </a:p>
          <a:p>
            <a:endParaRPr lang="fr-FR" dirty="0" smtClean="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5</a:t>
            </a:fld>
            <a:endParaRPr lang="fr-FR"/>
          </a:p>
        </p:txBody>
      </p:sp>
    </p:spTree>
    <p:extLst>
      <p:ext uri="{BB962C8B-B14F-4D97-AF65-F5344CB8AC3E}">
        <p14:creationId xmlns:p14="http://schemas.microsoft.com/office/powerpoint/2010/main" val="219379371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Pour parler de la machine de Turing #i</a:t>
            </a:r>
            <a:endParaRPr lang="fr-FR" dirty="0"/>
          </a:p>
        </p:txBody>
      </p:sp>
      <p:sp>
        <p:nvSpPr>
          <p:cNvPr id="3" name="Espace réservé du contenu 2"/>
          <p:cNvSpPr>
            <a:spLocks noGrp="1"/>
          </p:cNvSpPr>
          <p:nvPr>
            <p:ph idx="1"/>
          </p:nvPr>
        </p:nvSpPr>
        <p:spPr/>
        <p:txBody>
          <a:bodyPr>
            <a:normAutofit/>
          </a:bodyPr>
          <a:lstStyle/>
          <a:p>
            <a:r>
              <a:rPr lang="fr-FR" dirty="0" smtClean="0">
                <a:sym typeface="Wingdings" panose="05000000000000000000" pitchFamily="2" charset="2"/>
              </a:rPr>
              <a:t>On classe ensuite les règles par ordre lexicographique (celui du dictionnaire)</a:t>
            </a:r>
          </a:p>
          <a:p>
            <a:pPr lvl="1"/>
            <a:r>
              <a:rPr lang="fr-FR" dirty="0" smtClean="0">
                <a:sym typeface="Wingdings" panose="05000000000000000000" pitchFamily="2" charset="2"/>
              </a:rPr>
              <a:t>Soient les règles r</a:t>
            </a:r>
            <a:r>
              <a:rPr lang="fr-FR" baseline="-25000" dirty="0" smtClean="0">
                <a:sym typeface="Wingdings" panose="05000000000000000000" pitchFamily="2" charset="2"/>
              </a:rPr>
              <a:t>1</a:t>
            </a:r>
            <a:r>
              <a:rPr lang="fr-FR" dirty="0" smtClean="0">
                <a:sym typeface="Wingdings" panose="05000000000000000000" pitchFamily="2" charset="2"/>
              </a:rPr>
              <a:t>, r</a:t>
            </a:r>
            <a:r>
              <a:rPr lang="fr-FR" baseline="-25000" dirty="0" smtClean="0">
                <a:sym typeface="Wingdings" panose="05000000000000000000" pitchFamily="2" charset="2"/>
              </a:rPr>
              <a:t>2</a:t>
            </a:r>
            <a:r>
              <a:rPr lang="fr-FR" dirty="0" smtClean="0">
                <a:sym typeface="Wingdings" panose="05000000000000000000" pitchFamily="2" charset="2"/>
              </a:rPr>
              <a:t>,…,</a:t>
            </a:r>
            <a:r>
              <a:rPr lang="fr-FR" dirty="0" err="1" smtClean="0">
                <a:sym typeface="Wingdings" panose="05000000000000000000" pitchFamily="2" charset="2"/>
              </a:rPr>
              <a:t>r</a:t>
            </a:r>
            <a:r>
              <a:rPr lang="fr-FR" baseline="-25000" dirty="0" err="1" smtClean="0">
                <a:sym typeface="Wingdings" panose="05000000000000000000" pitchFamily="2" charset="2"/>
              </a:rPr>
              <a:t>k</a:t>
            </a:r>
            <a:endParaRPr lang="fr-FR" baseline="-25000" dirty="0" smtClean="0">
              <a:sym typeface="Wingdings" panose="05000000000000000000" pitchFamily="2" charset="2"/>
            </a:endParaRPr>
          </a:p>
          <a:p>
            <a:pPr lvl="1"/>
            <a:r>
              <a:rPr lang="fr-FR" dirty="0" smtClean="0">
                <a:sym typeface="Wingdings" panose="05000000000000000000" pitchFamily="2" charset="2"/>
              </a:rPr>
              <a:t>On code la MT comme r</a:t>
            </a:r>
            <a:r>
              <a:rPr lang="fr-FR" baseline="-25000" dirty="0" smtClean="0">
                <a:sym typeface="Wingdings" panose="05000000000000000000" pitchFamily="2" charset="2"/>
              </a:rPr>
              <a:t>1</a:t>
            </a:r>
            <a:r>
              <a:rPr lang="fr-FR" dirty="0" smtClean="0">
                <a:sym typeface="Wingdings" panose="05000000000000000000" pitchFamily="2" charset="2"/>
              </a:rPr>
              <a:t>00r</a:t>
            </a:r>
            <a:r>
              <a:rPr lang="fr-FR" baseline="-25000" dirty="0" smtClean="0">
                <a:sym typeface="Wingdings" panose="05000000000000000000" pitchFamily="2" charset="2"/>
              </a:rPr>
              <a:t>2</a:t>
            </a:r>
            <a:r>
              <a:rPr lang="fr-FR" dirty="0" smtClean="0">
                <a:sym typeface="Wingdings" panose="05000000000000000000" pitchFamily="2" charset="2"/>
              </a:rPr>
              <a:t>00…00r</a:t>
            </a:r>
            <a:r>
              <a:rPr lang="fr-FR" baseline="-25000" dirty="0" smtClean="0">
                <a:sym typeface="Wingdings" panose="05000000000000000000" pitchFamily="2" charset="2"/>
              </a:rPr>
              <a:t>k</a:t>
            </a:r>
          </a:p>
          <a:p>
            <a:endParaRPr lang="fr-FR" dirty="0" smtClean="0"/>
          </a:p>
          <a:p>
            <a:r>
              <a:rPr lang="fr-FR" dirty="0" smtClean="0"/>
              <a:t>Remarque : codage unique. Les séquences de 00 permettent de séparer les règles</a:t>
            </a:r>
          </a:p>
          <a:p>
            <a:r>
              <a:rPr lang="fr-FR" dirty="0" smtClean="0"/>
              <a:t>Mais certaines suites de 0 et de 1 ne correspondent pas à des </a:t>
            </a:r>
            <a:r>
              <a:rPr lang="fr-FR" dirty="0" err="1" smtClean="0"/>
              <a:t>MTs</a:t>
            </a:r>
            <a:r>
              <a:rPr lang="fr-FR" dirty="0" smtClean="0"/>
              <a:t> !</a:t>
            </a:r>
          </a:p>
          <a:p>
            <a:r>
              <a:rPr lang="fr-FR" dirty="0" smtClean="0"/>
              <a:t>Ce code peut aussi être interprété comme un entier et on peut maintenant parler de la MT #323</a:t>
            </a:r>
          </a:p>
          <a:p>
            <a:r>
              <a:rPr lang="fr-FR" dirty="0" smtClean="0"/>
              <a:t>On peut écrire (en python !) un décodeur Décode(i)</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50</a:t>
            </a:fld>
            <a:endParaRPr lang="fr-FR"/>
          </a:p>
        </p:txBody>
      </p:sp>
    </p:spTree>
    <p:extLst>
      <p:ext uri="{BB962C8B-B14F-4D97-AF65-F5344CB8AC3E}">
        <p14:creationId xmlns:p14="http://schemas.microsoft.com/office/powerpoint/2010/main" val="98617892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Résumé</a:t>
            </a:r>
            <a:endParaRPr lang="fr-FR" dirty="0"/>
          </a:p>
        </p:txBody>
      </p:sp>
      <p:sp>
        <p:nvSpPr>
          <p:cNvPr id="3" name="Espace réservé du contenu 2"/>
          <p:cNvSpPr>
            <a:spLocks noGrp="1"/>
          </p:cNvSpPr>
          <p:nvPr>
            <p:ph idx="1"/>
          </p:nvPr>
        </p:nvSpPr>
        <p:spPr/>
        <p:txBody>
          <a:bodyPr/>
          <a:lstStyle/>
          <a:p>
            <a:pPr marL="0" indent="0">
              <a:buNone/>
            </a:pPr>
            <a:endParaRPr lang="fr-FR" dirty="0" smtClean="0"/>
          </a:p>
          <a:p>
            <a:pPr marL="457200" indent="-457200">
              <a:buFont typeface="+mj-lt"/>
              <a:buAutoNum type="arabicPeriod"/>
            </a:pPr>
            <a:r>
              <a:rPr lang="fr-FR" dirty="0" smtClean="0"/>
              <a:t>On peut attribuer un numéro à chaque MT</a:t>
            </a:r>
          </a:p>
          <a:p>
            <a:pPr marL="457200" indent="-457200">
              <a:buFont typeface="+mj-lt"/>
              <a:buAutoNum type="arabicPeriod"/>
            </a:pPr>
            <a:r>
              <a:rPr lang="fr-FR" dirty="0" smtClean="0"/>
              <a:t>On peut le faire effectivement (avec un algorithme)</a:t>
            </a:r>
          </a:p>
          <a:p>
            <a:pPr marL="457200" indent="-457200">
              <a:buFont typeface="+mj-lt"/>
              <a:buAutoNum type="arabicPeriod"/>
            </a:pPr>
            <a:r>
              <a:rPr lang="fr-FR" dirty="0" smtClean="0"/>
              <a:t>On peut donc énumérer les </a:t>
            </a:r>
            <a:r>
              <a:rPr lang="fr-FR" dirty="0" err="1" smtClean="0"/>
              <a:t>MTs</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51</a:t>
            </a:fld>
            <a:endParaRPr lang="fr-FR"/>
          </a:p>
        </p:txBody>
      </p:sp>
    </p:spTree>
    <p:extLst>
      <p:ext uri="{BB962C8B-B14F-4D97-AF65-F5344CB8AC3E}">
        <p14:creationId xmlns:p14="http://schemas.microsoft.com/office/powerpoint/2010/main" val="85563882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Pour énumérer toutes les </a:t>
            </a:r>
            <a:r>
              <a:rPr lang="fr-FR" dirty="0" err="1" smtClean="0"/>
              <a:t>MTs</a:t>
            </a:r>
            <a:endParaRPr lang="fr-FR" dirty="0"/>
          </a:p>
        </p:txBody>
      </p:sp>
      <p:sp>
        <p:nvSpPr>
          <p:cNvPr id="3" name="Espace réservé du contenu 2"/>
          <p:cNvSpPr>
            <a:spLocks noGrp="1"/>
          </p:cNvSpPr>
          <p:nvPr>
            <p:ph idx="1"/>
          </p:nvPr>
        </p:nvSpPr>
        <p:spPr/>
        <p:txBody>
          <a:bodyPr/>
          <a:lstStyle/>
          <a:p>
            <a:pPr marL="0" indent="0">
              <a:buNone/>
            </a:pPr>
            <a:r>
              <a:rPr lang="fr-FR" dirty="0" smtClean="0"/>
              <a:t>i</a:t>
            </a:r>
            <a:r>
              <a:rPr lang="fr-FR" dirty="0">
                <a:sym typeface="Symbol" panose="05050102010706020507" pitchFamily="18" charset="2"/>
              </a:rPr>
              <a:t> </a:t>
            </a:r>
            <a:r>
              <a:rPr lang="fr-FR" dirty="0" smtClean="0">
                <a:sym typeface="Symbol" panose="05050102010706020507" pitchFamily="18" charset="2"/>
              </a:rPr>
              <a:t></a:t>
            </a:r>
            <a:r>
              <a:rPr lang="fr-FR" dirty="0" smtClean="0"/>
              <a:t>0</a:t>
            </a:r>
          </a:p>
          <a:p>
            <a:pPr marL="0" indent="0">
              <a:buNone/>
            </a:pPr>
            <a:r>
              <a:rPr lang="fr-FR" dirty="0" smtClean="0"/>
              <a:t>j</a:t>
            </a:r>
            <a:r>
              <a:rPr lang="fr-FR" dirty="0" smtClean="0">
                <a:sym typeface="Symbol" panose="05050102010706020507" pitchFamily="18" charset="2"/>
              </a:rPr>
              <a:t></a:t>
            </a:r>
            <a:r>
              <a:rPr lang="fr-FR" dirty="0" smtClean="0"/>
              <a:t>0</a:t>
            </a:r>
          </a:p>
          <a:p>
            <a:pPr marL="0" indent="0">
              <a:buNone/>
            </a:pPr>
            <a:r>
              <a:rPr lang="fr-FR" dirty="0" smtClean="0"/>
              <a:t>boucler (on s’arrête quand on veut):</a:t>
            </a:r>
          </a:p>
          <a:p>
            <a:pPr marL="0" indent="0">
              <a:buNone/>
            </a:pPr>
            <a:r>
              <a:rPr lang="fr-FR" dirty="0" smtClean="0"/>
              <a:t>	si i est le code d’une MT:</a:t>
            </a:r>
          </a:p>
          <a:p>
            <a:pPr marL="0" indent="0">
              <a:buNone/>
            </a:pPr>
            <a:r>
              <a:rPr lang="fr-FR" dirty="0" smtClean="0"/>
              <a:t>		Ecrire(« la MT »,j, « est », décoder(i))</a:t>
            </a:r>
          </a:p>
          <a:p>
            <a:pPr marL="0" indent="0">
              <a:buNone/>
            </a:pPr>
            <a:r>
              <a:rPr lang="fr-FR" dirty="0" smtClean="0"/>
              <a:t>		j</a:t>
            </a:r>
            <a:r>
              <a:rPr lang="fr-FR" dirty="0">
                <a:sym typeface="Symbol" panose="05050102010706020507" pitchFamily="18" charset="2"/>
              </a:rPr>
              <a:t>  </a:t>
            </a:r>
            <a:r>
              <a:rPr lang="fr-FR" dirty="0" smtClean="0">
                <a:sym typeface="Wingdings" panose="05000000000000000000" pitchFamily="2" charset="2"/>
              </a:rPr>
              <a:t>j+1</a:t>
            </a:r>
          </a:p>
          <a:p>
            <a:pPr marL="0" indent="0">
              <a:buNone/>
            </a:pPr>
            <a:r>
              <a:rPr lang="fr-FR" dirty="0" smtClean="0">
                <a:sym typeface="Wingdings" panose="05000000000000000000" pitchFamily="2" charset="2"/>
              </a:rPr>
              <a:t>	i </a:t>
            </a:r>
            <a:r>
              <a:rPr lang="fr-FR" dirty="0">
                <a:sym typeface="Symbol" panose="05050102010706020507" pitchFamily="18" charset="2"/>
              </a:rPr>
              <a:t> </a:t>
            </a:r>
            <a:r>
              <a:rPr lang="fr-FR" dirty="0" smtClean="0">
                <a:sym typeface="Wingdings" panose="05000000000000000000" pitchFamily="2" charset="2"/>
              </a:rPr>
              <a:t>i+1</a:t>
            </a:r>
            <a:endParaRPr lang="fr-FR" dirty="0" smtClean="0"/>
          </a:p>
          <a:p>
            <a:pPr marL="0" indent="0">
              <a:buNone/>
            </a:pP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52</a:t>
            </a:fld>
            <a:endParaRPr lang="fr-FR"/>
          </a:p>
        </p:txBody>
      </p:sp>
    </p:spTree>
    <p:extLst>
      <p:ext uri="{BB962C8B-B14F-4D97-AF65-F5344CB8AC3E}">
        <p14:creationId xmlns:p14="http://schemas.microsoft.com/office/powerpoint/2010/main" val="333259587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Problème de l’arrêt</a:t>
            </a:r>
            <a:endParaRPr lang="fr-FR" dirty="0"/>
          </a:p>
        </p:txBody>
      </p:sp>
      <p:sp>
        <p:nvSpPr>
          <p:cNvPr id="3" name="Espace réservé du contenu 2"/>
          <p:cNvSpPr>
            <a:spLocks noGrp="1"/>
          </p:cNvSpPr>
          <p:nvPr>
            <p:ph idx="1"/>
          </p:nvPr>
        </p:nvSpPr>
        <p:spPr/>
        <p:txBody>
          <a:bodyPr/>
          <a:lstStyle/>
          <a:p>
            <a:r>
              <a:rPr lang="fr-FR" dirty="0" smtClean="0"/>
              <a:t>La MT #i boucle-t-elle sur la donnée i ?</a:t>
            </a:r>
          </a:p>
          <a:p>
            <a:endParaRPr lang="fr-FR" dirty="0"/>
          </a:p>
          <a:p>
            <a:r>
              <a:rPr lang="fr-FR" dirty="0" smtClean="0"/>
              <a:t>Il fallait y penser à ce problème…</a:t>
            </a:r>
          </a:p>
          <a:p>
            <a:pPr marL="0" indent="0">
              <a:buNone/>
            </a:pP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53</a:t>
            </a:fld>
            <a:endParaRPr lang="fr-FR"/>
          </a:p>
        </p:txBody>
      </p:sp>
    </p:spTree>
    <p:extLst>
      <p:ext uri="{BB962C8B-B14F-4D97-AF65-F5344CB8AC3E}">
        <p14:creationId xmlns:p14="http://schemas.microsoft.com/office/powerpoint/2010/main" val="378261682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Kurt Gödel (1906-1978)</a:t>
            </a:r>
            <a:endParaRPr lang="fr-FR" dirty="0"/>
          </a:p>
        </p:txBody>
      </p:sp>
      <p:sp>
        <p:nvSpPr>
          <p:cNvPr id="3" name="Espace réservé du contenu 2"/>
          <p:cNvSpPr>
            <a:spLocks noGrp="1"/>
          </p:cNvSpPr>
          <p:nvPr>
            <p:ph idx="1"/>
          </p:nvPr>
        </p:nvSpPr>
        <p:spPr/>
        <p:txBody>
          <a:bodyPr/>
          <a:lstStyle/>
          <a:p>
            <a:r>
              <a:rPr lang="fr-FR" dirty="0" smtClean="0"/>
              <a:t>En 1931 il signe l’arrêt de mort de l’ambitieux programme des mathématiciens de l’époque en démontrant qu’on ne peut pas tout prouver. Il existe des théorèmes (donc des propositions vraies) qui ne peuvent pas être prouvées (*). C’est le théorème d’incomplétude.</a:t>
            </a:r>
          </a:p>
          <a:p>
            <a:r>
              <a:rPr lang="fr-FR" dirty="0" smtClean="0"/>
              <a:t>Notons la similarité avec le problème qui nous intéresse : on ne peut pas tout calculer.</a:t>
            </a:r>
          </a:p>
          <a:p>
            <a:endParaRPr lang="fr-FR" dirty="0"/>
          </a:p>
          <a:p>
            <a:r>
              <a:rPr lang="fr-FR" dirty="0" smtClean="0"/>
              <a:t>Il est devenu fou.</a:t>
            </a:r>
          </a:p>
          <a:p>
            <a:endParaRPr lang="fr-FR" dirty="0"/>
          </a:p>
          <a:p>
            <a:endParaRPr lang="fr-FR" dirty="0" smtClean="0"/>
          </a:p>
          <a:p>
            <a:r>
              <a:rPr lang="fr-FR" dirty="0" smtClean="0"/>
              <a:t>(*) </a:t>
            </a:r>
            <a:r>
              <a:rPr lang="fr-FR" i="1" dirty="0" smtClean="0"/>
              <a:t>c’est bien entendu un peu plus compliqué que ça mais on peut trouver de nombreux livres et articles qui nous expliquent ça.</a:t>
            </a:r>
            <a:endParaRPr lang="fr-FR" i="1"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54</a:t>
            </a:fld>
            <a:endParaRPr lang="fr-F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7536" y="3672770"/>
            <a:ext cx="2376964" cy="1689805"/>
          </a:xfrm>
          <a:prstGeom prst="rect">
            <a:avLst/>
          </a:prstGeom>
        </p:spPr>
      </p:pic>
    </p:spTree>
    <p:extLst>
      <p:ext uri="{BB962C8B-B14F-4D97-AF65-F5344CB8AC3E}">
        <p14:creationId xmlns:p14="http://schemas.microsoft.com/office/powerpoint/2010/main" val="107839761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La MT #</a:t>
            </a:r>
            <a:r>
              <a:rPr lang="fr-FR" i="1" dirty="0"/>
              <a:t>i</a:t>
            </a:r>
            <a:r>
              <a:rPr lang="fr-FR" dirty="0"/>
              <a:t> s’arrête-t-elle sur la donnée </a:t>
            </a:r>
            <a:r>
              <a:rPr lang="fr-FR" i="1" dirty="0"/>
              <a:t>i</a:t>
            </a:r>
            <a:r>
              <a:rPr lang="fr-FR" dirty="0"/>
              <a:t> </a:t>
            </a:r>
            <a:r>
              <a:rPr lang="fr-FR" dirty="0" smtClean="0"/>
              <a:t>?</a:t>
            </a:r>
            <a:endParaRPr lang="fr-FR" dirty="0"/>
          </a:p>
        </p:txBody>
      </p:sp>
      <p:sp>
        <p:nvSpPr>
          <p:cNvPr id="3" name="Espace réservé du contenu 2"/>
          <p:cNvSpPr>
            <a:spLocks noGrp="1"/>
          </p:cNvSpPr>
          <p:nvPr>
            <p:ph idx="1"/>
          </p:nvPr>
        </p:nvSpPr>
        <p:spPr/>
        <p:txBody>
          <a:bodyPr>
            <a:normAutofit lnSpcReduction="10000"/>
          </a:bodyPr>
          <a:lstStyle/>
          <a:p>
            <a:r>
              <a:rPr lang="fr-FR" dirty="0" smtClean="0"/>
              <a:t>Notons M</a:t>
            </a:r>
            <a:r>
              <a:rPr lang="fr-FR" i="1" baseline="-25000" dirty="0" smtClean="0"/>
              <a:t>i</a:t>
            </a:r>
            <a:r>
              <a:rPr lang="fr-FR" dirty="0" smtClean="0"/>
              <a:t>(</a:t>
            </a:r>
            <a:r>
              <a:rPr lang="fr-FR" i="1" dirty="0" smtClean="0"/>
              <a:t>j</a:t>
            </a:r>
            <a:r>
              <a:rPr lang="fr-FR" dirty="0" smtClean="0"/>
              <a:t>)</a:t>
            </a:r>
            <a:r>
              <a:rPr lang="fr-FR" dirty="0" smtClean="0">
                <a:latin typeface="Cambria Math" panose="02040503050406030204" pitchFamily="18" charset="0"/>
                <a:ea typeface="Cambria Math" panose="02040503050406030204" pitchFamily="18" charset="0"/>
              </a:rPr>
              <a:t>↺</a:t>
            </a:r>
            <a:r>
              <a:rPr lang="fr-FR" dirty="0" smtClean="0">
                <a:sym typeface="Symbol" panose="05050102010706020507" pitchFamily="18" charset="2"/>
              </a:rPr>
              <a:t> la proposition « la machine de Turing </a:t>
            </a:r>
            <a:r>
              <a:rPr lang="fr-FR" dirty="0"/>
              <a:t>M</a:t>
            </a:r>
            <a:r>
              <a:rPr lang="fr-FR" i="1" baseline="-25000" dirty="0"/>
              <a:t>i</a:t>
            </a:r>
            <a:r>
              <a:rPr lang="fr-FR" dirty="0" smtClean="0">
                <a:sym typeface="Symbol" panose="05050102010706020507" pitchFamily="18" charset="2"/>
              </a:rPr>
              <a:t> </a:t>
            </a:r>
            <a:r>
              <a:rPr lang="fr-FR" dirty="0" smtClean="0">
                <a:solidFill>
                  <a:srgbClr val="FF0000"/>
                </a:solidFill>
                <a:sym typeface="Symbol" panose="05050102010706020507" pitchFamily="18" charset="2"/>
              </a:rPr>
              <a:t>ne</a:t>
            </a:r>
            <a:r>
              <a:rPr lang="fr-FR" dirty="0" smtClean="0">
                <a:sym typeface="Symbol" panose="05050102010706020507" pitchFamily="18" charset="2"/>
              </a:rPr>
              <a:t> s’arrête </a:t>
            </a:r>
            <a:r>
              <a:rPr lang="fr-FR" dirty="0" smtClean="0">
                <a:solidFill>
                  <a:srgbClr val="FF0000"/>
                </a:solidFill>
                <a:sym typeface="Symbol" panose="05050102010706020507" pitchFamily="18" charset="2"/>
              </a:rPr>
              <a:t>pas</a:t>
            </a:r>
            <a:r>
              <a:rPr lang="fr-FR" dirty="0" smtClean="0">
                <a:sym typeface="Symbol" panose="05050102010706020507" pitchFamily="18" charset="2"/>
              </a:rPr>
              <a:t> quand on lui donne la donnée </a:t>
            </a:r>
            <a:r>
              <a:rPr lang="fr-FR" i="1" dirty="0" smtClean="0">
                <a:sym typeface="Symbol" panose="05050102010706020507" pitchFamily="18" charset="2"/>
              </a:rPr>
              <a:t>j</a:t>
            </a:r>
            <a:r>
              <a:rPr lang="fr-FR" dirty="0" smtClean="0">
                <a:sym typeface="Symbol" panose="05050102010706020507" pitchFamily="18" charset="2"/>
              </a:rPr>
              <a:t> »</a:t>
            </a:r>
          </a:p>
          <a:p>
            <a:r>
              <a:rPr lang="fr-FR" dirty="0" smtClean="0">
                <a:sym typeface="Symbol" panose="05050102010706020507" pitchFamily="18" charset="2"/>
              </a:rPr>
              <a:t>Inversement </a:t>
            </a:r>
            <a:r>
              <a:rPr lang="fr-FR" dirty="0"/>
              <a:t>M</a:t>
            </a:r>
            <a:r>
              <a:rPr lang="fr-FR" i="1" baseline="-25000" dirty="0"/>
              <a:t>i</a:t>
            </a:r>
            <a:r>
              <a:rPr lang="fr-FR" dirty="0"/>
              <a:t>(</a:t>
            </a:r>
            <a:r>
              <a:rPr lang="fr-FR" i="1" dirty="0"/>
              <a:t>j</a:t>
            </a:r>
            <a:r>
              <a:rPr lang="fr-FR" dirty="0" smtClean="0"/>
              <a:t>)</a:t>
            </a:r>
            <a:r>
              <a:rPr lang="fr-FR" dirty="0" smtClean="0">
                <a:sym typeface="Symbol" panose="05050102010706020507" pitchFamily="18" charset="2"/>
              </a:rPr>
              <a:t> est la proposition </a:t>
            </a:r>
            <a:r>
              <a:rPr lang="fr-FR" dirty="0">
                <a:sym typeface="Symbol" panose="05050102010706020507" pitchFamily="18" charset="2"/>
              </a:rPr>
              <a:t>« la machine de Turing </a:t>
            </a:r>
            <a:r>
              <a:rPr lang="fr-FR" dirty="0"/>
              <a:t>M</a:t>
            </a:r>
            <a:r>
              <a:rPr lang="fr-FR" i="1" baseline="-25000" dirty="0"/>
              <a:t>i</a:t>
            </a:r>
            <a:r>
              <a:rPr lang="fr-FR" dirty="0">
                <a:sym typeface="Symbol" panose="05050102010706020507" pitchFamily="18" charset="2"/>
              </a:rPr>
              <a:t> s’arrête quand on lui donne la donnée </a:t>
            </a:r>
            <a:r>
              <a:rPr lang="fr-FR" i="1" dirty="0">
                <a:sym typeface="Symbol" panose="05050102010706020507" pitchFamily="18" charset="2"/>
              </a:rPr>
              <a:t>j</a:t>
            </a:r>
            <a:r>
              <a:rPr lang="fr-FR" dirty="0">
                <a:sym typeface="Symbol" panose="05050102010706020507" pitchFamily="18" charset="2"/>
              </a:rPr>
              <a:t> » </a:t>
            </a:r>
            <a:endParaRPr lang="fr-FR" dirty="0" smtClean="0">
              <a:sym typeface="Symbol" panose="05050102010706020507" pitchFamily="18" charset="2"/>
            </a:endParaRPr>
          </a:p>
          <a:p>
            <a:r>
              <a:rPr lang="fr-FR" dirty="0" smtClean="0">
                <a:sym typeface="Symbol" panose="05050102010706020507" pitchFamily="18" charset="2"/>
              </a:rPr>
              <a:t>Le problème qui nous intéresse est de savoir si une MT </a:t>
            </a:r>
            <a:r>
              <a:rPr lang="fr-FR" b="1" dirty="0" smtClean="0">
                <a:sym typeface="Symbol" panose="05050102010706020507" pitchFamily="18" charset="2"/>
              </a:rPr>
              <a:t>ne</a:t>
            </a:r>
            <a:r>
              <a:rPr lang="fr-FR" dirty="0" smtClean="0">
                <a:sym typeface="Symbol" panose="05050102010706020507" pitchFamily="18" charset="2"/>
              </a:rPr>
              <a:t> s’arrête </a:t>
            </a:r>
            <a:r>
              <a:rPr lang="fr-FR" b="1" dirty="0" smtClean="0">
                <a:sym typeface="Symbol" panose="05050102010706020507" pitchFamily="18" charset="2"/>
              </a:rPr>
              <a:t>pas</a:t>
            </a:r>
            <a:r>
              <a:rPr lang="fr-FR" dirty="0" smtClean="0">
                <a:sym typeface="Symbol" panose="05050102010706020507" pitchFamily="18" charset="2"/>
              </a:rPr>
              <a:t> sur son propre code.</a:t>
            </a:r>
          </a:p>
          <a:p>
            <a:r>
              <a:rPr lang="fr-FR" dirty="0" smtClean="0">
                <a:sym typeface="Symbol" panose="05050102010706020507" pitchFamily="18" charset="2"/>
              </a:rPr>
              <a:t>Supposons (l’hypothèse à réfuter) que ce problème soit décidable. Il existe donc une MT T qui prend en entrée un </a:t>
            </a:r>
            <a:r>
              <a:rPr lang="fr-FR" i="1" dirty="0" smtClean="0">
                <a:sym typeface="Symbol" panose="05050102010706020507" pitchFamily="18" charset="2"/>
              </a:rPr>
              <a:t>i</a:t>
            </a:r>
            <a:r>
              <a:rPr lang="fr-FR" dirty="0" smtClean="0">
                <a:sym typeface="Symbol" panose="05050102010706020507" pitchFamily="18" charset="2"/>
              </a:rPr>
              <a:t> et répond non quand </a:t>
            </a:r>
            <a:r>
              <a:rPr lang="fr-FR" dirty="0" smtClean="0"/>
              <a:t>M</a:t>
            </a:r>
            <a:r>
              <a:rPr lang="fr-FR" i="1" baseline="-25000" dirty="0" smtClean="0"/>
              <a:t>i</a:t>
            </a:r>
            <a:r>
              <a:rPr lang="fr-FR" dirty="0" smtClean="0"/>
              <a:t>(</a:t>
            </a:r>
            <a:r>
              <a:rPr lang="fr-FR" i="1" dirty="0" smtClean="0"/>
              <a:t>i</a:t>
            </a:r>
            <a:r>
              <a:rPr lang="fr-FR" dirty="0" smtClean="0"/>
              <a:t>)</a:t>
            </a:r>
            <a:r>
              <a:rPr lang="fr-FR" dirty="0" smtClean="0">
                <a:sym typeface="Symbol" panose="05050102010706020507" pitchFamily="18" charset="2"/>
              </a:rPr>
              <a:t> et oui quand </a:t>
            </a:r>
            <a:r>
              <a:rPr lang="fr-FR" dirty="0" smtClean="0"/>
              <a:t>M</a:t>
            </a:r>
            <a:r>
              <a:rPr lang="fr-FR" i="1" baseline="-25000" dirty="0" smtClean="0"/>
              <a:t>i</a:t>
            </a:r>
            <a:r>
              <a:rPr lang="fr-FR" dirty="0" smtClean="0"/>
              <a:t>(</a:t>
            </a:r>
            <a:r>
              <a:rPr lang="fr-FR" i="1" dirty="0" smtClean="0"/>
              <a:t>i</a:t>
            </a:r>
            <a:r>
              <a:rPr lang="fr-FR" dirty="0" smtClean="0"/>
              <a:t>)</a:t>
            </a:r>
            <a:r>
              <a:rPr lang="fr-FR" dirty="0">
                <a:latin typeface="Cambria Math" panose="02040503050406030204" pitchFamily="18" charset="0"/>
                <a:ea typeface="Cambria Math" panose="02040503050406030204" pitchFamily="18" charset="0"/>
              </a:rPr>
              <a:t> ↺</a:t>
            </a:r>
            <a:r>
              <a:rPr lang="fr-FR" dirty="0" smtClean="0">
                <a:sym typeface="Symbol" panose="05050102010706020507" pitchFamily="18" charset="2"/>
              </a:rPr>
              <a:t>. Maintenant, transformons T en T’ de façon à la faire boucler quand elle découvre que </a:t>
            </a:r>
            <a:r>
              <a:rPr lang="fr-FR" dirty="0"/>
              <a:t>M</a:t>
            </a:r>
            <a:r>
              <a:rPr lang="fr-FR" i="1" baseline="-25000" dirty="0"/>
              <a:t>i</a:t>
            </a:r>
            <a:r>
              <a:rPr lang="fr-FR" dirty="0"/>
              <a:t>(</a:t>
            </a:r>
            <a:r>
              <a:rPr lang="fr-FR" i="1" dirty="0"/>
              <a:t>i</a:t>
            </a:r>
            <a:r>
              <a:rPr lang="fr-FR" dirty="0"/>
              <a:t>)</a:t>
            </a:r>
            <a:r>
              <a:rPr lang="fr-FR" dirty="0" smtClean="0">
                <a:sym typeface="Symbol" panose="05050102010706020507" pitchFamily="18" charset="2"/>
              </a:rPr>
              <a:t>.</a:t>
            </a:r>
          </a:p>
          <a:p>
            <a:r>
              <a:rPr lang="fr-FR" dirty="0" smtClean="0">
                <a:sym typeface="Symbol" panose="05050102010706020507" pitchFamily="18" charset="2"/>
              </a:rPr>
              <a:t>Ainsi </a:t>
            </a:r>
            <a:r>
              <a:rPr lang="fr-FR" dirty="0" smtClean="0"/>
              <a:t>T’(i)</a:t>
            </a:r>
            <a:r>
              <a:rPr lang="fr-FR" dirty="0" smtClean="0">
                <a:sym typeface="Symbol" panose="05050102010706020507" pitchFamily="18" charset="2"/>
              </a:rPr>
              <a:t> quand </a:t>
            </a:r>
            <a:r>
              <a:rPr lang="fr-FR" dirty="0"/>
              <a:t>M</a:t>
            </a:r>
            <a:r>
              <a:rPr lang="fr-FR" i="1" baseline="-25000" dirty="0"/>
              <a:t>i</a:t>
            </a:r>
            <a:r>
              <a:rPr lang="fr-FR" dirty="0"/>
              <a:t>(</a:t>
            </a:r>
            <a:r>
              <a:rPr lang="fr-FR" i="1" dirty="0"/>
              <a:t>i</a:t>
            </a:r>
            <a:r>
              <a:rPr lang="fr-FR" dirty="0" smtClean="0"/>
              <a:t>)</a:t>
            </a:r>
            <a:r>
              <a:rPr lang="fr-FR" dirty="0">
                <a:latin typeface="Cambria Math" panose="02040503050406030204" pitchFamily="18" charset="0"/>
                <a:ea typeface="Cambria Math" panose="02040503050406030204" pitchFamily="18" charset="0"/>
              </a:rPr>
              <a:t> ↺</a:t>
            </a:r>
            <a:r>
              <a:rPr lang="fr-FR" dirty="0" smtClean="0">
                <a:sym typeface="Symbol" panose="05050102010706020507" pitchFamily="18" charset="2"/>
              </a:rPr>
              <a:t> et </a:t>
            </a:r>
            <a:r>
              <a:rPr lang="fr-FR" dirty="0" smtClean="0"/>
              <a:t>T’(</a:t>
            </a:r>
            <a:r>
              <a:rPr lang="fr-FR" dirty="0"/>
              <a:t>i</a:t>
            </a:r>
            <a:r>
              <a:rPr lang="fr-FR" dirty="0" smtClean="0"/>
              <a:t>)</a:t>
            </a:r>
            <a:r>
              <a:rPr lang="fr-FR" dirty="0">
                <a:latin typeface="Cambria Math" panose="02040503050406030204" pitchFamily="18" charset="0"/>
                <a:ea typeface="Cambria Math" panose="02040503050406030204" pitchFamily="18" charset="0"/>
              </a:rPr>
              <a:t> ↺</a:t>
            </a:r>
            <a:r>
              <a:rPr lang="fr-FR" dirty="0" smtClean="0">
                <a:sym typeface="Symbol" panose="05050102010706020507" pitchFamily="18" charset="2"/>
              </a:rPr>
              <a:t> </a:t>
            </a:r>
            <a:r>
              <a:rPr lang="fr-FR" dirty="0">
                <a:sym typeface="Symbol" panose="05050102010706020507" pitchFamily="18" charset="2"/>
              </a:rPr>
              <a:t>quand </a:t>
            </a:r>
            <a:r>
              <a:rPr lang="fr-FR" dirty="0"/>
              <a:t>M</a:t>
            </a:r>
            <a:r>
              <a:rPr lang="fr-FR" i="1" baseline="-25000" dirty="0"/>
              <a:t>i</a:t>
            </a:r>
            <a:r>
              <a:rPr lang="fr-FR" dirty="0"/>
              <a:t>(</a:t>
            </a:r>
            <a:r>
              <a:rPr lang="fr-FR" i="1" dirty="0"/>
              <a:t>i</a:t>
            </a:r>
            <a:r>
              <a:rPr lang="fr-FR" dirty="0" smtClean="0"/>
              <a:t>)</a:t>
            </a:r>
            <a:r>
              <a:rPr lang="fr-FR" dirty="0" smtClean="0">
                <a:sym typeface="Symbol" panose="05050102010706020507" pitchFamily="18" charset="2"/>
              </a:rPr>
              <a:t> </a:t>
            </a:r>
          </a:p>
          <a:p>
            <a:r>
              <a:rPr lang="fr-FR" dirty="0" smtClean="0">
                <a:sym typeface="Symbol" panose="05050102010706020507" pitchFamily="18" charset="2"/>
              </a:rPr>
              <a:t>Comme T’ est une Machine de Turing, elle a un numéro. Soit </a:t>
            </a:r>
            <a:r>
              <a:rPr lang="fr-FR" i="1" dirty="0" smtClean="0">
                <a:sym typeface="Symbol" panose="05050102010706020507" pitchFamily="18" charset="2"/>
              </a:rPr>
              <a:t>k</a:t>
            </a:r>
            <a:r>
              <a:rPr lang="fr-FR" dirty="0" smtClean="0">
                <a:sym typeface="Symbol" panose="05050102010706020507" pitchFamily="18" charset="2"/>
              </a:rPr>
              <a:t> ce numéro.</a:t>
            </a:r>
          </a:p>
          <a:p>
            <a:r>
              <a:rPr lang="fr-FR" dirty="0" smtClean="0">
                <a:sym typeface="Symbol" panose="05050102010706020507" pitchFamily="18" charset="2"/>
              </a:rPr>
              <a:t>Que se passe-t-il si on donne </a:t>
            </a:r>
            <a:r>
              <a:rPr lang="fr-FR" i="1" dirty="0" smtClean="0">
                <a:sym typeface="Symbol" panose="05050102010706020507" pitchFamily="18" charset="2"/>
              </a:rPr>
              <a:t>k</a:t>
            </a:r>
            <a:r>
              <a:rPr lang="fr-FR" dirty="0" smtClean="0">
                <a:sym typeface="Symbol" panose="05050102010706020507" pitchFamily="18" charset="2"/>
              </a:rPr>
              <a:t> comme donnée à T’ ?</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55</a:t>
            </a:fld>
            <a:endParaRPr lang="fr-FR"/>
          </a:p>
        </p:txBody>
      </p:sp>
    </p:spTree>
    <p:extLst>
      <p:ext uri="{BB962C8B-B14F-4D97-AF65-F5344CB8AC3E}">
        <p14:creationId xmlns:p14="http://schemas.microsoft.com/office/powerpoint/2010/main" val="19001380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deux cas</a:t>
            </a:r>
            <a:endParaRPr lang="fr-FR" dirty="0"/>
          </a:p>
        </p:txBody>
      </p:sp>
      <p:sp>
        <p:nvSpPr>
          <p:cNvPr id="3" name="Espace réservé du contenu 2"/>
          <p:cNvSpPr>
            <a:spLocks noGrp="1"/>
          </p:cNvSpPr>
          <p:nvPr>
            <p:ph idx="1"/>
          </p:nvPr>
        </p:nvSpPr>
        <p:spPr/>
        <p:txBody>
          <a:bodyPr/>
          <a:lstStyle/>
          <a:p>
            <a:r>
              <a:rPr lang="fr-FR" dirty="0" smtClean="0"/>
              <a:t>Si T’(</a:t>
            </a:r>
            <a:r>
              <a:rPr lang="fr-FR" i="1" dirty="0" smtClean="0"/>
              <a:t>k</a:t>
            </a:r>
            <a:r>
              <a:rPr lang="fr-FR" dirty="0" smtClean="0"/>
              <a:t>)</a:t>
            </a:r>
            <a:r>
              <a:rPr lang="fr-FR" dirty="0" smtClean="0">
                <a:sym typeface="Symbol" panose="05050102010706020507" pitchFamily="18" charset="2"/>
              </a:rPr>
              <a:t></a:t>
            </a:r>
            <a:r>
              <a:rPr lang="fr-FR" dirty="0" smtClean="0"/>
              <a:t>. Dans ce cas, comme T’= </a:t>
            </a:r>
            <a:r>
              <a:rPr lang="fr-FR" dirty="0" err="1" smtClean="0"/>
              <a:t>M</a:t>
            </a:r>
            <a:r>
              <a:rPr lang="fr-FR" i="1" baseline="-25000" dirty="0" err="1" smtClean="0"/>
              <a:t>k</a:t>
            </a:r>
            <a:r>
              <a:rPr lang="fr-FR" dirty="0" smtClean="0"/>
              <a:t> on a </a:t>
            </a:r>
            <a:r>
              <a:rPr lang="fr-FR" dirty="0" err="1" smtClean="0"/>
              <a:t>M</a:t>
            </a:r>
            <a:r>
              <a:rPr lang="fr-FR" i="1" baseline="-25000" dirty="0" err="1"/>
              <a:t>k</a:t>
            </a:r>
            <a:r>
              <a:rPr lang="fr-FR" i="1" baseline="-25000" dirty="0"/>
              <a:t> </a:t>
            </a:r>
            <a:r>
              <a:rPr lang="fr-FR" dirty="0" smtClean="0"/>
              <a:t>(</a:t>
            </a:r>
            <a:r>
              <a:rPr lang="fr-FR" i="1" dirty="0" smtClean="0"/>
              <a:t>k</a:t>
            </a:r>
            <a:r>
              <a:rPr lang="fr-FR" dirty="0" smtClean="0"/>
              <a:t>)</a:t>
            </a:r>
            <a:r>
              <a:rPr lang="fr-FR" dirty="0" smtClean="0">
                <a:sym typeface="Symbol" panose="05050102010706020507" pitchFamily="18" charset="2"/>
              </a:rPr>
              <a:t>.  Mais on a aussi </a:t>
            </a:r>
            <a:r>
              <a:rPr lang="fr-FR" dirty="0" smtClean="0"/>
              <a:t>T’(</a:t>
            </a:r>
            <a:r>
              <a:rPr lang="fr-FR" i="1" dirty="0" smtClean="0"/>
              <a:t>k</a:t>
            </a:r>
            <a:r>
              <a:rPr lang="fr-FR" dirty="0" smtClean="0"/>
              <a:t>)</a:t>
            </a:r>
            <a:r>
              <a:rPr lang="fr-FR" dirty="0">
                <a:latin typeface="Cambria Math" panose="02040503050406030204" pitchFamily="18" charset="0"/>
                <a:ea typeface="Cambria Math" panose="02040503050406030204" pitchFamily="18" charset="0"/>
              </a:rPr>
              <a:t> ↺</a:t>
            </a:r>
            <a:r>
              <a:rPr lang="fr-FR" dirty="0" smtClean="0">
                <a:sym typeface="Symbol" panose="05050102010706020507" pitchFamily="18" charset="2"/>
              </a:rPr>
              <a:t> par définition de T’. Contradiction !</a:t>
            </a:r>
          </a:p>
          <a:p>
            <a:r>
              <a:rPr lang="fr-FR" dirty="0" smtClean="0"/>
              <a:t>T’(</a:t>
            </a:r>
            <a:r>
              <a:rPr lang="fr-FR" i="1" dirty="0"/>
              <a:t>k</a:t>
            </a:r>
            <a:r>
              <a:rPr lang="fr-FR" dirty="0" smtClean="0"/>
              <a:t>)</a:t>
            </a:r>
            <a:r>
              <a:rPr lang="fr-FR" dirty="0">
                <a:latin typeface="Cambria Math" panose="02040503050406030204" pitchFamily="18" charset="0"/>
                <a:ea typeface="Cambria Math" panose="02040503050406030204" pitchFamily="18" charset="0"/>
              </a:rPr>
              <a:t> ↺</a:t>
            </a:r>
            <a:r>
              <a:rPr lang="fr-FR" dirty="0" smtClean="0"/>
              <a:t>. </a:t>
            </a:r>
            <a:r>
              <a:rPr lang="fr-FR" dirty="0"/>
              <a:t>Dans ce cas, comme </a:t>
            </a:r>
            <a:r>
              <a:rPr lang="fr-FR" dirty="0" smtClean="0"/>
              <a:t>T’= </a:t>
            </a:r>
            <a:r>
              <a:rPr lang="fr-FR" dirty="0" err="1" smtClean="0"/>
              <a:t>M</a:t>
            </a:r>
            <a:r>
              <a:rPr lang="fr-FR" i="1" baseline="-25000" dirty="0" err="1"/>
              <a:t>k</a:t>
            </a:r>
            <a:r>
              <a:rPr lang="fr-FR" dirty="0" smtClean="0"/>
              <a:t> </a:t>
            </a:r>
            <a:r>
              <a:rPr lang="fr-FR" dirty="0"/>
              <a:t>on a </a:t>
            </a:r>
            <a:r>
              <a:rPr lang="fr-FR" dirty="0" err="1" smtClean="0"/>
              <a:t>M</a:t>
            </a:r>
            <a:r>
              <a:rPr lang="fr-FR" i="1" baseline="-25000" dirty="0" err="1"/>
              <a:t>k</a:t>
            </a:r>
            <a:r>
              <a:rPr lang="fr-FR" i="1" baseline="-25000" dirty="0"/>
              <a:t> </a:t>
            </a:r>
            <a:r>
              <a:rPr lang="fr-FR" dirty="0" smtClean="0"/>
              <a:t>(</a:t>
            </a:r>
            <a:r>
              <a:rPr lang="fr-FR" i="1" dirty="0"/>
              <a:t>k</a:t>
            </a:r>
            <a:r>
              <a:rPr lang="fr-FR" dirty="0" smtClean="0"/>
              <a:t>)</a:t>
            </a:r>
            <a:r>
              <a:rPr lang="fr-FR" dirty="0">
                <a:latin typeface="Cambria Math" panose="02040503050406030204" pitchFamily="18" charset="0"/>
                <a:ea typeface="Cambria Math" panose="02040503050406030204" pitchFamily="18" charset="0"/>
              </a:rPr>
              <a:t> ↺</a:t>
            </a:r>
            <a:r>
              <a:rPr lang="fr-FR" dirty="0" smtClean="0">
                <a:sym typeface="Symbol" panose="05050102010706020507" pitchFamily="18" charset="2"/>
              </a:rPr>
              <a:t>. </a:t>
            </a:r>
            <a:r>
              <a:rPr lang="fr-FR" dirty="0">
                <a:sym typeface="Symbol" panose="05050102010706020507" pitchFamily="18" charset="2"/>
              </a:rPr>
              <a:t>Mais dans ce cas </a:t>
            </a:r>
            <a:r>
              <a:rPr lang="fr-FR" dirty="0" smtClean="0"/>
              <a:t>T’(</a:t>
            </a:r>
            <a:r>
              <a:rPr lang="fr-FR" i="1" dirty="0"/>
              <a:t>k</a:t>
            </a:r>
            <a:r>
              <a:rPr lang="fr-FR" dirty="0" smtClean="0"/>
              <a:t>)</a:t>
            </a:r>
            <a:r>
              <a:rPr lang="fr-FR" dirty="0" smtClean="0">
                <a:sym typeface="Symbol" panose="05050102010706020507" pitchFamily="18" charset="2"/>
              </a:rPr>
              <a:t>. </a:t>
            </a:r>
            <a:r>
              <a:rPr lang="fr-FR" dirty="0">
                <a:sym typeface="Symbol" panose="05050102010706020507" pitchFamily="18" charset="2"/>
              </a:rPr>
              <a:t>Contradiction </a:t>
            </a:r>
            <a:r>
              <a:rPr lang="fr-FR" dirty="0" smtClean="0">
                <a:sym typeface="Symbol" panose="05050102010706020507" pitchFamily="18" charset="2"/>
              </a:rPr>
              <a:t>!</a:t>
            </a:r>
          </a:p>
          <a:p>
            <a:endParaRPr lang="fr-FR" dirty="0">
              <a:sym typeface="Symbol" panose="05050102010706020507" pitchFamily="18" charset="2"/>
            </a:endParaRPr>
          </a:p>
          <a:p>
            <a:r>
              <a:rPr lang="fr-FR" dirty="0" smtClean="0">
                <a:sym typeface="Symbol" panose="05050102010706020507" pitchFamily="18" charset="2"/>
              </a:rPr>
              <a:t>Aucun des deux cas ne tient. C’est donc l’hypothèse qui est fausse : la machine de Turing n’existe pas, et notre problème n’est pas décidable.</a:t>
            </a:r>
            <a:endParaRPr lang="fr-FR" dirty="0"/>
          </a:p>
          <a:p>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56</a:t>
            </a:fld>
            <a:endParaRPr lang="fr-FR"/>
          </a:p>
        </p:txBody>
      </p:sp>
    </p:spTree>
    <p:extLst>
      <p:ext uri="{BB962C8B-B14F-4D97-AF65-F5344CB8AC3E}">
        <p14:creationId xmlns:p14="http://schemas.microsoft.com/office/powerpoint/2010/main" val="400331569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Ce que nous venons de démontrer</a:t>
            </a:r>
            <a:endParaRPr lang="fr-FR" dirty="0"/>
          </a:p>
        </p:txBody>
      </p:sp>
      <p:sp>
        <p:nvSpPr>
          <p:cNvPr id="3" name="Espace réservé du contenu 2"/>
          <p:cNvSpPr>
            <a:spLocks noGrp="1"/>
          </p:cNvSpPr>
          <p:nvPr>
            <p:ph idx="1"/>
          </p:nvPr>
        </p:nvSpPr>
        <p:spPr/>
        <p:txBody>
          <a:bodyPr/>
          <a:lstStyle/>
          <a:p>
            <a:r>
              <a:rPr lang="fr-FR" dirty="0" smtClean="0"/>
              <a:t>Intuitivement, nous avons démontré qu’il est impossible de tester si une machine boucle sans le tester, mais comme cela prend un temps infini, on ne peut pas.</a:t>
            </a:r>
          </a:p>
          <a:p>
            <a:endParaRPr lang="fr-FR" dirty="0"/>
          </a:p>
          <a:p>
            <a:r>
              <a:rPr lang="fr-FR" dirty="0" smtClean="0"/>
              <a:t>Plus informatiquement nous espérions trouver un programme qui permettrait de savoir si un programme va planter sans le faire planter.</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57</a:t>
            </a:fld>
            <a:endParaRPr lang="fr-FR"/>
          </a:p>
        </p:txBody>
      </p:sp>
    </p:spTree>
    <p:extLst>
      <p:ext uri="{BB962C8B-B14F-4D97-AF65-F5344CB8AC3E}">
        <p14:creationId xmlns:p14="http://schemas.microsoft.com/office/powerpoint/2010/main" val="204820254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théorème de </a:t>
            </a:r>
            <a:r>
              <a:rPr lang="fr-FR" dirty="0" err="1" smtClean="0"/>
              <a:t>Rice</a:t>
            </a:r>
            <a:endParaRPr lang="fr-FR" dirty="0"/>
          </a:p>
        </p:txBody>
      </p:sp>
      <p:sp>
        <p:nvSpPr>
          <p:cNvPr id="3" name="Espace réservé du texte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58</a:t>
            </a:fld>
            <a:endParaRPr lang="fr-FR"/>
          </a:p>
        </p:txBody>
      </p:sp>
    </p:spTree>
    <p:extLst>
      <p:ext uri="{BB962C8B-B14F-4D97-AF65-F5344CB8AC3E}">
        <p14:creationId xmlns:p14="http://schemas.microsoft.com/office/powerpoint/2010/main" val="70856016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Peut-être le plus fascinant des théorèmes informatiques…</a:t>
            </a:r>
            <a:endParaRPr lang="fr-FR" dirty="0"/>
          </a:p>
        </p:txBody>
      </p:sp>
      <p:sp>
        <p:nvSpPr>
          <p:cNvPr id="3" name="Espace réservé du contenu 2"/>
          <p:cNvSpPr>
            <a:spLocks noGrp="1"/>
          </p:cNvSpPr>
          <p:nvPr>
            <p:ph idx="1"/>
          </p:nvPr>
        </p:nvSpPr>
        <p:spPr/>
        <p:txBody>
          <a:bodyPr/>
          <a:lstStyle/>
          <a:p>
            <a:r>
              <a:rPr lang="fr-FR" dirty="0" smtClean="0"/>
              <a:t>Un problème de décision est trivial si la réponse est Vrai sur toutes les instances ou Faux sur toutes les instances.</a:t>
            </a:r>
          </a:p>
          <a:p>
            <a:r>
              <a:rPr lang="fr-FR" dirty="0" smtClean="0"/>
              <a:t>Un problème sur une MT est sur le fond (et non sur la forme) si ce problème concerne le résultat de la MT (*).</a:t>
            </a:r>
          </a:p>
          <a:p>
            <a:pPr lvl="1"/>
            <a:r>
              <a:rPr lang="fr-FR" dirty="0" smtClean="0"/>
              <a:t>« La MT </a:t>
            </a:r>
            <a:r>
              <a:rPr lang="fr-FR" i="1" dirty="0" smtClean="0"/>
              <a:t>i</a:t>
            </a:r>
            <a:r>
              <a:rPr lang="fr-FR" dirty="0" smtClean="0"/>
              <a:t> contient-elle 3 instructions » est un problème de forme</a:t>
            </a:r>
          </a:p>
          <a:p>
            <a:pPr lvl="1"/>
            <a:r>
              <a:rPr lang="fr-FR" dirty="0" smtClean="0"/>
              <a:t>« La MT </a:t>
            </a:r>
            <a:r>
              <a:rPr lang="fr-FR" i="1" dirty="0" smtClean="0"/>
              <a:t>i</a:t>
            </a:r>
            <a:r>
              <a:rPr lang="fr-FR" dirty="0" smtClean="0"/>
              <a:t> retourne-telle 0 sur l’input 327 » est un problème de fond</a:t>
            </a:r>
          </a:p>
          <a:p>
            <a:pPr marL="0" indent="0">
              <a:buNone/>
            </a:pPr>
            <a:r>
              <a:rPr lang="fr-FR" b="1" dirty="0" smtClean="0"/>
              <a:t>Théorème de </a:t>
            </a:r>
            <a:r>
              <a:rPr lang="fr-FR" b="1" dirty="0" err="1" smtClean="0"/>
              <a:t>Rice</a:t>
            </a:r>
            <a:r>
              <a:rPr lang="fr-FR" b="1" dirty="0" smtClean="0"/>
              <a:t> </a:t>
            </a:r>
            <a:r>
              <a:rPr lang="fr-FR" dirty="0" smtClean="0"/>
              <a:t>(1953)</a:t>
            </a:r>
          </a:p>
          <a:p>
            <a:r>
              <a:rPr lang="fr-FR" dirty="0" smtClean="0"/>
              <a:t>Si un problème de fond n’est pas trivial il est indécidable.</a:t>
            </a:r>
          </a:p>
          <a:p>
            <a:endParaRPr lang="fr-FR" dirty="0"/>
          </a:p>
          <a:p>
            <a:r>
              <a:rPr lang="fr-FR" dirty="0" smtClean="0"/>
              <a:t>Preuve : celle de l’article de </a:t>
            </a:r>
            <a:r>
              <a:rPr lang="fr-FR" dirty="0" err="1" smtClean="0"/>
              <a:t>Wikipedia</a:t>
            </a:r>
            <a:r>
              <a:rPr lang="fr-FR" dirty="0" smtClean="0"/>
              <a:t> se suit assez bien</a:t>
            </a:r>
          </a:p>
          <a:p>
            <a:r>
              <a:rPr lang="fr-FR" dirty="0" smtClean="0"/>
              <a:t>(*) On parle de </a:t>
            </a:r>
            <a:r>
              <a:rPr lang="fr-FR" i="1" dirty="0" smtClean="0"/>
              <a:t>sémantique</a:t>
            </a:r>
            <a:endParaRPr lang="fr-FR" i="1"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59</a:t>
            </a:fld>
            <a:endParaRPr lang="fr-FR"/>
          </a:p>
        </p:txBody>
      </p:sp>
    </p:spTree>
    <p:extLst>
      <p:ext uri="{BB962C8B-B14F-4D97-AF65-F5344CB8AC3E}">
        <p14:creationId xmlns:p14="http://schemas.microsoft.com/office/powerpoint/2010/main" val="7591702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Définitions</a:t>
            </a:r>
            <a:endParaRPr lang="fr-FR"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283335" y="1825625"/>
                <a:ext cx="8706119" cy="4351338"/>
              </a:xfrm>
            </p:spPr>
            <p:txBody>
              <a:bodyPr>
                <a:normAutofit/>
              </a:bodyPr>
              <a:lstStyle/>
              <a:p>
                <a:r>
                  <a:rPr lang="fr-FR" dirty="0" smtClean="0"/>
                  <a:t>Pour </a:t>
                </a:r>
                <a14:m>
                  <m:oMath xmlns:m="http://schemas.openxmlformats.org/officeDocument/2006/math">
                    <m:r>
                      <a:rPr lang="en-GB" altLang="fr-FR" sz="2000" i="1">
                        <a:latin typeface="Cambria Math" panose="02040503050406030204" pitchFamily="18" charset="0"/>
                        <a:ea typeface="Cambria Math" panose="02040503050406030204" pitchFamily="18" charset="0"/>
                        <a:sym typeface="Symbol" panose="05050102010706020507" pitchFamily="18" charset="2"/>
                      </a:rPr>
                      <m:t>ℕ</m:t>
                    </m:r>
                  </m:oMath>
                </a14:m>
                <a:r>
                  <a:rPr lang="fr-FR" dirty="0" smtClean="0"/>
                  <a:t> inventons un </a:t>
                </a:r>
                <a:r>
                  <a:rPr lang="fr-FR" b="1" dirty="0" smtClean="0"/>
                  <a:t>cardinal</a:t>
                </a:r>
                <a:r>
                  <a:rPr lang="fr-FR" dirty="0" smtClean="0"/>
                  <a:t> pour exprimer sa cardinalité : </a:t>
                </a:r>
                <a:r>
                  <a:rPr lang="fr-FR" dirty="0" smtClean="0">
                    <a:solidFill>
                      <a:srgbClr val="FF0000"/>
                    </a:solidFill>
                    <a:sym typeface="Symbol" panose="05050102010706020507" pitchFamily="18" charset="2"/>
                  </a:rPr>
                  <a:t></a:t>
                </a:r>
                <a:r>
                  <a:rPr lang="fr-FR" baseline="-25000" dirty="0" smtClean="0">
                    <a:solidFill>
                      <a:srgbClr val="FF0000"/>
                    </a:solidFill>
                    <a:sym typeface="Symbol" panose="05050102010706020507" pitchFamily="18" charset="2"/>
                  </a:rPr>
                  <a:t>0</a:t>
                </a:r>
                <a:r>
                  <a:rPr lang="fr-FR" dirty="0" smtClean="0">
                    <a:solidFill>
                      <a:srgbClr val="FF0000"/>
                    </a:solidFill>
                    <a:sym typeface="Symbol" panose="05050102010706020507" pitchFamily="18" charset="2"/>
                  </a:rPr>
                  <a:t> (</a:t>
                </a:r>
                <a:r>
                  <a:rPr lang="fr-FR" dirty="0" smtClean="0">
                    <a:solidFill>
                      <a:srgbClr val="FF0000"/>
                    </a:solidFill>
                  </a:rPr>
                  <a:t>aleph 0)</a:t>
                </a:r>
              </a:p>
              <a:p>
                <a:r>
                  <a:rPr lang="fr-FR" dirty="0" smtClean="0"/>
                  <a:t>Et on peut aussi dans ce cas parler d’</a:t>
                </a:r>
                <a:r>
                  <a:rPr lang="fr-FR" dirty="0" err="1" smtClean="0"/>
                  <a:t>équipotence</a:t>
                </a:r>
                <a:endParaRPr lang="fr-FR" dirty="0" smtClean="0"/>
              </a:p>
              <a:p>
                <a:r>
                  <a:rPr lang="fr-FR" dirty="0" smtClean="0"/>
                  <a:t>On démontre (exercice) que les ensembles suivants sont équipotents à </a:t>
                </a:r>
                <a14:m>
                  <m:oMath xmlns:m="http://schemas.openxmlformats.org/officeDocument/2006/math">
                    <m:r>
                      <a:rPr lang="en-GB" altLang="fr-FR" i="1">
                        <a:latin typeface="Cambria Math" panose="02040503050406030204" pitchFamily="18" charset="0"/>
                        <a:ea typeface="Cambria Math" panose="02040503050406030204" pitchFamily="18" charset="0"/>
                        <a:sym typeface="Symbol" panose="05050102010706020507" pitchFamily="18" charset="2"/>
                      </a:rPr>
                      <m:t>ℕ</m:t>
                    </m:r>
                  </m:oMath>
                </a14:m>
                <a:r>
                  <a:rPr lang="fr-FR" dirty="0" smtClean="0"/>
                  <a:t> (et ont donc cardinalité </a:t>
                </a:r>
                <a:r>
                  <a:rPr lang="fr-FR" dirty="0">
                    <a:sym typeface="Symbol" panose="05050102010706020507" pitchFamily="18" charset="2"/>
                  </a:rPr>
                  <a:t></a:t>
                </a:r>
                <a:r>
                  <a:rPr lang="fr-FR" baseline="-25000" dirty="0">
                    <a:sym typeface="Symbol" panose="05050102010706020507" pitchFamily="18" charset="2"/>
                  </a:rPr>
                  <a:t>0</a:t>
                </a:r>
                <a:r>
                  <a:rPr lang="fr-FR" dirty="0">
                    <a:sym typeface="Symbol" panose="05050102010706020507" pitchFamily="18" charset="2"/>
                  </a:rPr>
                  <a:t> </a:t>
                </a:r>
                <a:r>
                  <a:rPr lang="fr-FR" dirty="0" smtClean="0">
                    <a:sym typeface="Symbol" panose="05050102010706020507" pitchFamily="18" charset="2"/>
                  </a:rPr>
                  <a:t>)</a:t>
                </a:r>
              </a:p>
              <a:p>
                <a:pPr lvl="1"/>
                <a14:m>
                  <m:oMath xmlns:m="http://schemas.openxmlformats.org/officeDocument/2006/math">
                    <m:r>
                      <a:rPr lang="en-GB" altLang="fr-FR" i="1">
                        <a:latin typeface="Cambria Math" panose="02040503050406030204" pitchFamily="18" charset="0"/>
                        <a:ea typeface="Cambria Math" panose="02040503050406030204" pitchFamily="18" charset="0"/>
                        <a:sym typeface="Symbol" panose="05050102010706020507" pitchFamily="18" charset="2"/>
                      </a:rPr>
                      <m:t>ℕ</m:t>
                    </m:r>
                    <m:r>
                      <a:rPr lang="en-GB" altLang="fr-FR" i="1">
                        <a:latin typeface="Cambria Math" panose="02040503050406030204" pitchFamily="18" charset="0"/>
                        <a:ea typeface="Cambria Math" panose="02040503050406030204" pitchFamily="18" charset="0"/>
                        <a:sym typeface="Symbol" panose="05050102010706020507" pitchFamily="18" charset="2"/>
                      </a:rPr>
                      <m:t> </m:t>
                    </m:r>
                    <m:d>
                      <m:dPr>
                        <m:begChr m:val="{"/>
                        <m:endChr m:val="}"/>
                        <m:ctrlPr>
                          <a:rPr lang="fr-FR" altLang="fr-FR" b="0" i="1" smtClean="0">
                            <a:latin typeface="Cambria Math" panose="02040503050406030204" pitchFamily="18" charset="0"/>
                            <a:ea typeface="Cambria Math" panose="02040503050406030204" pitchFamily="18" charset="0"/>
                            <a:sym typeface="Symbol" panose="05050102010706020507" pitchFamily="18" charset="2"/>
                          </a:rPr>
                        </m:ctrlPr>
                      </m:dPr>
                      <m:e>
                        <m:r>
                          <a:rPr lang="fr-FR" altLang="fr-FR" b="0" i="1" smtClean="0">
                            <a:latin typeface="Cambria Math" panose="02040503050406030204" pitchFamily="18" charset="0"/>
                            <a:ea typeface="Cambria Math" panose="02040503050406030204" pitchFamily="18" charset="0"/>
                            <a:sym typeface="Symbol" panose="05050102010706020507" pitchFamily="18" charset="2"/>
                          </a:rPr>
                          <m:t>∗</m:t>
                        </m:r>
                      </m:e>
                    </m:d>
                  </m:oMath>
                </a14:m>
                <a:endParaRPr lang="fr-FR" altLang="fr-FR" b="0" i="1" dirty="0" smtClean="0">
                  <a:latin typeface="Cambria Math" panose="02040503050406030204" pitchFamily="18" charset="0"/>
                  <a:ea typeface="Cambria Math" panose="02040503050406030204" pitchFamily="18" charset="0"/>
                  <a:sym typeface="Symbol" panose="05050102010706020507" pitchFamily="18" charset="2"/>
                </a:endParaRPr>
              </a:p>
              <a:p>
                <a:pPr lvl="1"/>
                <a14:m>
                  <m:oMath xmlns:m="http://schemas.openxmlformats.org/officeDocument/2006/math">
                    <m:r>
                      <a:rPr lang="fr-FR" i="1" smtClean="0">
                        <a:latin typeface="Cambria Math" panose="02040503050406030204" pitchFamily="18" charset="0"/>
                        <a:ea typeface="Cambria Math" panose="02040503050406030204" pitchFamily="18" charset="0"/>
                      </a:rPr>
                      <m:t>ℤ</m:t>
                    </m:r>
                  </m:oMath>
                </a14:m>
                <a:endParaRPr lang="fr-FR" dirty="0" smtClean="0">
                  <a:ea typeface="Cambria Math" panose="02040503050406030204" pitchFamily="18" charset="0"/>
                </a:endParaRPr>
              </a:p>
              <a:p>
                <a:pPr lvl="1"/>
                <a14:m>
                  <m:oMath xmlns:m="http://schemas.openxmlformats.org/officeDocument/2006/math">
                    <m:r>
                      <a:rPr lang="en-GB" altLang="fr-FR" i="1">
                        <a:latin typeface="Cambria Math" panose="02040503050406030204" pitchFamily="18" charset="0"/>
                        <a:ea typeface="Cambria Math" panose="02040503050406030204" pitchFamily="18" charset="0"/>
                        <a:sym typeface="Symbol" panose="05050102010706020507" pitchFamily="18" charset="2"/>
                      </a:rPr>
                      <m:t>ℕ</m:t>
                    </m:r>
                    <m:r>
                      <a:rPr lang="fr-FR" altLang="fr-FR" b="0" i="1" baseline="30000" smtClean="0">
                        <a:latin typeface="Cambria Math" panose="02040503050406030204" pitchFamily="18" charset="0"/>
                        <a:ea typeface="Cambria Math" panose="02040503050406030204" pitchFamily="18" charset="0"/>
                        <a:sym typeface="Symbol" panose="05050102010706020507" pitchFamily="18" charset="2"/>
                      </a:rPr>
                      <m:t>2</m:t>
                    </m:r>
                  </m:oMath>
                </a14:m>
                <a:endParaRPr lang="fr-FR" altLang="fr-FR" b="0" i="1" baseline="30000" dirty="0" smtClean="0">
                  <a:latin typeface="Cambria Math" panose="02040503050406030204" pitchFamily="18" charset="0"/>
                  <a:ea typeface="Cambria Math" panose="02040503050406030204" pitchFamily="18" charset="0"/>
                  <a:sym typeface="Symbol" panose="05050102010706020507" pitchFamily="18" charset="2"/>
                </a:endParaRPr>
              </a:p>
              <a:p>
                <a:pPr lvl="1"/>
                <a14:m>
                  <m:oMath xmlns:m="http://schemas.openxmlformats.org/officeDocument/2006/math">
                    <m:r>
                      <a:rPr lang="fr-FR" i="1" smtClean="0">
                        <a:latin typeface="Cambria Math" panose="02040503050406030204" pitchFamily="18" charset="0"/>
                        <a:ea typeface="Cambria Math" panose="02040503050406030204" pitchFamily="18" charset="0"/>
                      </a:rPr>
                      <m:t>ℚ</m:t>
                    </m:r>
                  </m:oMath>
                </a14:m>
                <a:endParaRPr lang="fr-FR" dirty="0" smtClean="0"/>
              </a:p>
              <a:p>
                <a:r>
                  <a:rPr lang="fr-FR" dirty="0" smtClean="0"/>
                  <a:t>Enfin, tous ces ensembles, ainsi que les ensembles finis sont dits </a:t>
                </a:r>
                <a:r>
                  <a:rPr lang="fr-FR" b="1" dirty="0" smtClean="0"/>
                  <a:t>dénombrables</a:t>
                </a:r>
                <a:r>
                  <a:rPr lang="fr-FR" dirty="0" smtClean="0"/>
                  <a:t> car on peut énumérer les éléments (le 12</a:t>
                </a:r>
                <a:r>
                  <a:rPr lang="fr-FR" baseline="30000" dirty="0" smtClean="0"/>
                  <a:t>e</a:t>
                </a:r>
                <a:r>
                  <a:rPr lang="fr-FR" dirty="0" smtClean="0"/>
                  <a:t>, le 477</a:t>
                </a:r>
                <a:r>
                  <a:rPr lang="fr-FR" baseline="30000" dirty="0" smtClean="0"/>
                  <a:t>e</a:t>
                </a:r>
                <a:r>
                  <a:rPr lang="fr-FR" dirty="0" smtClean="0"/>
                  <a:t>, le 9453382916</a:t>
                </a:r>
                <a:r>
                  <a:rPr lang="fr-FR" baseline="30000" dirty="0" smtClean="0"/>
                  <a:t>e</a:t>
                </a:r>
                <a:r>
                  <a:rPr lang="fr-FR" dirty="0" smtClean="0"/>
                  <a:t> )</a:t>
                </a:r>
              </a:p>
              <a:p>
                <a:r>
                  <a:rPr lang="fr-FR" dirty="0" smtClean="0"/>
                  <a:t>Remarque : si notre énumération a des trous ce n’est pas grave</a:t>
                </a:r>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283335" y="1825625"/>
                <a:ext cx="8706119" cy="4351338"/>
              </a:xfrm>
              <a:blipFill>
                <a:blip r:embed="rId2"/>
                <a:stretch>
                  <a:fillRect l="-700" t="-1821" r="-420"/>
                </a:stretch>
              </a:blipFill>
            </p:spPr>
            <p:txBody>
              <a:bodyPr/>
              <a:lstStyle/>
              <a:p>
                <a:r>
                  <a:rPr lang="fr-FR">
                    <a:noFill/>
                  </a:rPr>
                  <a:t> </a:t>
                </a:r>
              </a:p>
            </p:txBody>
          </p:sp>
        </mc:Fallback>
      </mc:AlternateContent>
      <p:sp>
        <p:nvSpPr>
          <p:cNvPr id="4" name="Espace réservé du numéro de diapositive 3"/>
          <p:cNvSpPr>
            <a:spLocks noGrp="1"/>
          </p:cNvSpPr>
          <p:nvPr>
            <p:ph type="sldNum" sz="quarter" idx="12"/>
          </p:nvPr>
        </p:nvSpPr>
        <p:spPr/>
        <p:txBody>
          <a:bodyPr/>
          <a:lstStyle/>
          <a:p>
            <a:fld id="{629C58E0-5633-4184-89BC-B4001FC3C0A0}" type="slidenum">
              <a:rPr lang="fr-FR" smtClean="0"/>
              <a:t>6</a:t>
            </a:fld>
            <a:endParaRPr lang="fr-FR"/>
          </a:p>
        </p:txBody>
      </p:sp>
    </p:spTree>
    <p:extLst>
      <p:ext uri="{BB962C8B-B14F-4D97-AF65-F5344CB8AC3E}">
        <p14:creationId xmlns:p14="http://schemas.microsoft.com/office/powerpoint/2010/main" val="227638419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6"/>
            <a:ext cx="6762750" cy="1325563"/>
          </a:xfrm>
        </p:spPr>
        <p:txBody>
          <a:bodyPr/>
          <a:lstStyle/>
          <a:p>
            <a:r>
              <a:rPr lang="fr-FR" dirty="0" smtClean="0"/>
              <a:t>Les conséquences pour les informaticien(ne)s</a:t>
            </a:r>
            <a:endParaRPr lang="fr-FR" dirty="0"/>
          </a:p>
        </p:txBody>
      </p:sp>
      <p:sp>
        <p:nvSpPr>
          <p:cNvPr id="3" name="Espace réservé du contenu 2"/>
          <p:cNvSpPr>
            <a:spLocks noGrp="1"/>
          </p:cNvSpPr>
          <p:nvPr>
            <p:ph idx="1"/>
          </p:nvPr>
        </p:nvSpPr>
        <p:spPr/>
        <p:txBody>
          <a:bodyPr/>
          <a:lstStyle/>
          <a:p>
            <a:r>
              <a:rPr lang="fr-FR" dirty="0" smtClean="0"/>
              <a:t>L’analyse statique des programmes a des limites : on ne peut pas savoir ce que fait un programme sans le faire tourner</a:t>
            </a:r>
          </a:p>
          <a:p>
            <a:r>
              <a:rPr lang="fr-FR" dirty="0" smtClean="0"/>
              <a:t>La preuve automatique de programmes est difficile</a:t>
            </a:r>
          </a:p>
          <a:p>
            <a:r>
              <a:rPr lang="fr-FR" dirty="0" smtClean="0"/>
              <a:t>Il n’existe pas d’anti-virus totalement efficace : un anti-virus qui regarde si une signature est présente se contente de regarder la forme (et donc le théorème de </a:t>
            </a:r>
            <a:r>
              <a:rPr lang="fr-FR" dirty="0" err="1" smtClean="0"/>
              <a:t>Rice</a:t>
            </a:r>
            <a:r>
              <a:rPr lang="fr-FR" dirty="0" smtClean="0"/>
              <a:t> n’est pas concerné). S’il regarde le fond (« ce que fait ce code est-il dangereux ? ») il suffit d’appliquer le théorème de </a:t>
            </a:r>
            <a:r>
              <a:rPr lang="fr-FR" dirty="0" err="1" smtClean="0"/>
              <a:t>Rice</a:t>
            </a:r>
            <a:r>
              <a:rPr lang="fr-FR" dirty="0"/>
              <a:t> </a:t>
            </a:r>
            <a:r>
              <a:rPr lang="fr-FR" dirty="0" smtClean="0"/>
              <a:t>pour voir que c’est impossible.</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60</a:t>
            </a:fld>
            <a:endParaRPr lang="fr-FR"/>
          </a:p>
        </p:txBody>
      </p:sp>
      <p:pic>
        <p:nvPicPr>
          <p:cNvPr id="7" name="Image 6"/>
          <p:cNvPicPr>
            <a:picLocks noChangeAspect="1"/>
          </p:cNvPicPr>
          <p:nvPr/>
        </p:nvPicPr>
        <p:blipFill>
          <a:blip r:embed="rId2"/>
          <a:stretch>
            <a:fillRect/>
          </a:stretch>
        </p:blipFill>
        <p:spPr>
          <a:xfrm>
            <a:off x="7135992" y="208871"/>
            <a:ext cx="1900237" cy="1269314"/>
          </a:xfrm>
          <a:prstGeom prst="rect">
            <a:avLst/>
          </a:prstGeom>
        </p:spPr>
      </p:pic>
    </p:spTree>
    <p:extLst>
      <p:ext uri="{BB962C8B-B14F-4D97-AF65-F5344CB8AC3E}">
        <p14:creationId xmlns:p14="http://schemas.microsoft.com/office/powerpoint/2010/main" val="44225640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modèles de calcul</a:t>
            </a:r>
            <a:endParaRPr lang="fr-FR" dirty="0"/>
          </a:p>
        </p:txBody>
      </p:sp>
      <p:sp>
        <p:nvSpPr>
          <p:cNvPr id="3" name="Espace réservé du texte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61</a:t>
            </a:fld>
            <a:endParaRPr lang="fr-F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38637" y="342900"/>
            <a:ext cx="4619625" cy="3238500"/>
          </a:xfrm>
          <a:prstGeom prst="rect">
            <a:avLst/>
          </a:prstGeom>
        </p:spPr>
      </p:pic>
    </p:spTree>
    <p:extLst>
      <p:ext uri="{BB962C8B-B14F-4D97-AF65-F5344CB8AC3E}">
        <p14:creationId xmlns:p14="http://schemas.microsoft.com/office/powerpoint/2010/main" val="321641187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 modèle de calcul…</a:t>
            </a:r>
            <a:endParaRPr lang="fr-FR" dirty="0"/>
          </a:p>
        </p:txBody>
      </p:sp>
      <p:sp>
        <p:nvSpPr>
          <p:cNvPr id="3" name="Espace réservé du contenu 2"/>
          <p:cNvSpPr>
            <a:spLocks noGrp="1"/>
          </p:cNvSpPr>
          <p:nvPr>
            <p:ph idx="1"/>
          </p:nvPr>
        </p:nvSpPr>
        <p:spPr/>
        <p:txBody>
          <a:bodyPr/>
          <a:lstStyle/>
          <a:p>
            <a:r>
              <a:rPr lang="fr-FR" dirty="0" smtClean="0"/>
              <a:t>… est un ensemble de règles permettant de simuler les calculs.</a:t>
            </a:r>
          </a:p>
          <a:p>
            <a:r>
              <a:rPr lang="fr-FR" dirty="0" smtClean="0"/>
              <a:t>Le modèle de calcul est </a:t>
            </a:r>
            <a:r>
              <a:rPr lang="fr-FR" b="1" dirty="0" smtClean="0"/>
              <a:t>Turing complet </a:t>
            </a:r>
            <a:r>
              <a:rPr lang="fr-FR" dirty="0" smtClean="0"/>
              <a:t>s’il est aussi puissant que les Machines de Turing</a:t>
            </a:r>
          </a:p>
          <a:p>
            <a:endParaRPr lang="fr-FR" dirty="0"/>
          </a:p>
          <a:p>
            <a:r>
              <a:rPr lang="fr-FR" dirty="0" smtClean="0"/>
              <a:t>Remarque : si on construisait un modèle de calcul raisonnable qui serait plus puissant que les </a:t>
            </a:r>
            <a:r>
              <a:rPr lang="fr-FR" dirty="0" err="1" smtClean="0"/>
              <a:t>MTs</a:t>
            </a:r>
            <a:r>
              <a:rPr lang="fr-FR" dirty="0" smtClean="0"/>
              <a:t>, cela signifierait que la thèse de Church est fausse</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62</a:t>
            </a:fld>
            <a:endParaRPr lang="fr-FR"/>
          </a:p>
        </p:txBody>
      </p:sp>
    </p:spTree>
    <p:extLst>
      <p:ext uri="{BB962C8B-B14F-4D97-AF65-F5344CB8AC3E}">
        <p14:creationId xmlns:p14="http://schemas.microsoft.com/office/powerpoint/2010/main" val="145145446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Et les machines quantiques ?</a:t>
            </a:r>
            <a:endParaRPr lang="fr-FR" dirty="0"/>
          </a:p>
        </p:txBody>
      </p:sp>
      <p:sp>
        <p:nvSpPr>
          <p:cNvPr id="3" name="Espace réservé du contenu 2"/>
          <p:cNvSpPr>
            <a:spLocks noGrp="1"/>
          </p:cNvSpPr>
          <p:nvPr>
            <p:ph idx="1"/>
          </p:nvPr>
        </p:nvSpPr>
        <p:spPr/>
        <p:txBody>
          <a:bodyPr/>
          <a:lstStyle/>
          <a:p>
            <a:r>
              <a:rPr lang="fr-FR" dirty="0" smtClean="0"/>
              <a:t>Les machines quantiques ne remettent pas en cause la thèse de Church</a:t>
            </a:r>
          </a:p>
          <a:p>
            <a:r>
              <a:rPr lang="fr-FR" dirty="0" smtClean="0"/>
              <a:t>Des obstacles physiques…</a:t>
            </a:r>
          </a:p>
          <a:p>
            <a:r>
              <a:rPr lang="fr-FR" dirty="0" smtClean="0"/>
              <a:t>Pire, on peut penser que les ordinateurs quantiques sont moins puissants que les machines de Turing</a:t>
            </a:r>
          </a:p>
          <a:p>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63</a:t>
            </a:fld>
            <a:endParaRPr lang="fr-FR"/>
          </a:p>
        </p:txBody>
      </p:sp>
    </p:spTree>
    <p:extLst>
      <p:ext uri="{BB962C8B-B14F-4D97-AF65-F5344CB8AC3E}">
        <p14:creationId xmlns:p14="http://schemas.microsoft.com/office/powerpoint/2010/main" val="344142394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Et les machines analogiques</a:t>
            </a:r>
            <a:endParaRPr lang="fr-FR" dirty="0"/>
          </a:p>
        </p:txBody>
      </p:sp>
      <p:sp>
        <p:nvSpPr>
          <p:cNvPr id="3" name="Espace réservé du contenu 2"/>
          <p:cNvSpPr>
            <a:spLocks noGrp="1"/>
          </p:cNvSpPr>
          <p:nvPr>
            <p:ph idx="1"/>
          </p:nvPr>
        </p:nvSpPr>
        <p:spPr>
          <a:xfrm>
            <a:off x="628650" y="1825625"/>
            <a:ext cx="6081242" cy="4351338"/>
          </a:xfrm>
        </p:spPr>
        <p:txBody>
          <a:bodyPr/>
          <a:lstStyle/>
          <a:p>
            <a:r>
              <a:rPr lang="fr-FR" dirty="0" smtClean="0"/>
              <a:t>Non plus. L’argument essentiel est qu’on ne peut pas gérer le bruit</a:t>
            </a:r>
          </a:p>
          <a:p>
            <a:r>
              <a:rPr lang="fr-FR" dirty="0">
                <a:hlinkClick r:id="rId2"/>
              </a:rPr>
              <a:t>https://</a:t>
            </a:r>
            <a:r>
              <a:rPr lang="fr-FR" dirty="0" smtClean="0">
                <a:hlinkClick r:id="rId2"/>
              </a:rPr>
              <a:t>fr.wikipedia.org/wiki/Calculateur_analogique</a:t>
            </a:r>
            <a:r>
              <a:rPr lang="fr-FR" dirty="0" smtClean="0"/>
              <a:t> </a:t>
            </a:r>
          </a:p>
          <a:p>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64</a:t>
            </a:fld>
            <a:endParaRPr lang="fr-F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9892" y="2848991"/>
            <a:ext cx="2434107" cy="3248597"/>
          </a:xfrm>
          <a:prstGeom prst="rect">
            <a:avLst/>
          </a:prstGeom>
        </p:spPr>
      </p:pic>
    </p:spTree>
    <p:extLst>
      <p:ext uri="{BB962C8B-B14F-4D97-AF65-F5344CB8AC3E}">
        <p14:creationId xmlns:p14="http://schemas.microsoft.com/office/powerpoint/2010/main" val="300812727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smtClean="0"/>
              <a:t>Conclusion</a:t>
            </a:r>
            <a:endParaRPr lang="fr-FR" dirty="0"/>
          </a:p>
        </p:txBody>
      </p:sp>
      <p:sp>
        <p:nvSpPr>
          <p:cNvPr id="6" name="Espace réservé du texte 5"/>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65</a:t>
            </a:fld>
            <a:endParaRPr lang="fr-FR"/>
          </a:p>
        </p:txBody>
      </p:sp>
    </p:spTree>
    <p:extLst>
      <p:ext uri="{BB962C8B-B14F-4D97-AF65-F5344CB8AC3E}">
        <p14:creationId xmlns:p14="http://schemas.microsoft.com/office/powerpoint/2010/main" val="78999270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 retenir</a:t>
            </a:r>
            <a:endParaRPr lang="fr-FR" dirty="0"/>
          </a:p>
        </p:txBody>
      </p:sp>
      <p:sp>
        <p:nvSpPr>
          <p:cNvPr id="3" name="Espace réservé du contenu 2"/>
          <p:cNvSpPr>
            <a:spLocks noGrp="1"/>
          </p:cNvSpPr>
          <p:nvPr>
            <p:ph idx="1"/>
          </p:nvPr>
        </p:nvSpPr>
        <p:spPr/>
        <p:txBody>
          <a:bodyPr/>
          <a:lstStyle/>
          <a:p>
            <a:r>
              <a:rPr lang="fr-FR" dirty="0" smtClean="0"/>
              <a:t>Avant de résoudre un problème par algorithme il faut pouvoir coder les données. Ce qui n’est possible que si on travaille sur des ensembles dénombrables.</a:t>
            </a:r>
          </a:p>
          <a:p>
            <a:r>
              <a:rPr lang="fr-FR" dirty="0" smtClean="0"/>
              <a:t>Avec la Machine de Turing on peut tout faire</a:t>
            </a:r>
          </a:p>
          <a:p>
            <a:r>
              <a:rPr lang="fr-FR" dirty="0" smtClean="0"/>
              <a:t>Il existe des problèmes décidables (la MT s’arrête toujours) et des problèmes indécidables</a:t>
            </a:r>
          </a:p>
          <a:p>
            <a:r>
              <a:rPr lang="fr-FR" dirty="0" smtClean="0"/>
              <a:t>Le « 1</a:t>
            </a:r>
            <a:r>
              <a:rPr lang="fr-FR" baseline="30000" dirty="0" smtClean="0"/>
              <a:t>er</a:t>
            </a:r>
            <a:r>
              <a:rPr lang="fr-FR" dirty="0" smtClean="0"/>
              <a:t> » problème indécidable est le problème de l’arrêt</a:t>
            </a:r>
          </a:p>
          <a:p>
            <a:r>
              <a:rPr lang="fr-FR" dirty="0" smtClean="0"/>
              <a:t>Mais on peut en construire de nombreux autres en appliquant le théorème de </a:t>
            </a:r>
            <a:r>
              <a:rPr lang="fr-FR" dirty="0" err="1" smtClean="0"/>
              <a:t>Rice</a:t>
            </a:r>
            <a:r>
              <a:rPr lang="fr-FR" dirty="0" smtClean="0"/>
              <a:t>.</a:t>
            </a:r>
          </a:p>
          <a:p>
            <a:r>
              <a:rPr lang="fr-FR" dirty="0" smtClean="0"/>
              <a:t>Et même si le problème est décidable on peut peut-être pas le résoudre en temps polynomial…. </a:t>
            </a:r>
            <a:r>
              <a:rPr lang="fr-FR" smtClean="0"/>
              <a:t>A suivre !!!!</a:t>
            </a:r>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66</a:t>
            </a:fld>
            <a:endParaRPr lang="fr-FR"/>
          </a:p>
        </p:txBody>
      </p:sp>
    </p:spTree>
    <p:extLst>
      <p:ext uri="{BB962C8B-B14F-4D97-AF65-F5344CB8AC3E}">
        <p14:creationId xmlns:p14="http://schemas.microsoft.com/office/powerpoint/2010/main" val="6660742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re 1"/>
              <p:cNvSpPr>
                <a:spLocks noGrp="1"/>
              </p:cNvSpPr>
              <p:nvPr>
                <p:ph type="title"/>
              </p:nvPr>
            </p:nvSpPr>
            <p:spPr/>
            <p:txBody>
              <a:bodyPr/>
              <a:lstStyle/>
              <a:p>
                <a:r>
                  <a:rPr lang="fr-FR" dirty="0" smtClean="0"/>
                  <a:t>Démonstration pour </a:t>
                </a:r>
                <a14:m>
                  <m:oMath xmlns:m="http://schemas.openxmlformats.org/officeDocument/2006/math">
                    <m:r>
                      <a:rPr lang="fr-FR" i="1">
                        <a:latin typeface="Cambria Math" panose="02040503050406030204" pitchFamily="18" charset="0"/>
                        <a:ea typeface="Cambria Math" panose="02040503050406030204" pitchFamily="18" charset="0"/>
                      </a:rPr>
                      <m:t>ℤ</m:t>
                    </m:r>
                  </m:oMath>
                </a14:m>
                <a:endParaRPr lang="fr-FR" dirty="0"/>
              </a:p>
            </p:txBody>
          </p:sp>
        </mc:Choice>
        <mc:Fallback xmlns="">
          <p:sp>
            <p:nvSpPr>
              <p:cNvPr id="2" name="Titre 1"/>
              <p:cNvSpPr>
                <a:spLocks noGrp="1" noRot="1" noChangeAspect="1" noMove="1" noResize="1" noEditPoints="1" noAdjustHandles="1" noChangeArrowheads="1" noChangeShapeType="1" noTextEdit="1"/>
              </p:cNvSpPr>
              <p:nvPr>
                <p:ph type="title"/>
              </p:nvPr>
            </p:nvSpPr>
            <p:spPr>
              <a:blipFill>
                <a:blip r:embed="rId2"/>
                <a:stretch>
                  <a:fillRect l="-2087"/>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 name="Espace réservé du contenu 2"/>
              <p:cNvSpPr>
                <a:spLocks noGrp="1"/>
              </p:cNvSpPr>
              <p:nvPr>
                <p:ph idx="1"/>
              </p:nvPr>
            </p:nvSpPr>
            <p:spPr/>
            <p:txBody>
              <a:bodyPr/>
              <a:lstStyle/>
              <a:p>
                <a:r>
                  <a:rPr lang="fr-FR" dirty="0" smtClean="0"/>
                  <a:t>Il suffit de pouvoir énumérer </a:t>
                </a:r>
                <a14:m>
                  <m:oMath xmlns:m="http://schemas.openxmlformats.org/officeDocument/2006/math">
                    <m:r>
                      <a:rPr lang="fr-FR" i="1">
                        <a:latin typeface="Cambria Math" panose="02040503050406030204" pitchFamily="18" charset="0"/>
                        <a:ea typeface="Cambria Math" panose="02040503050406030204" pitchFamily="18" charset="0"/>
                      </a:rPr>
                      <m:t>ℤ</m:t>
                    </m:r>
                  </m:oMath>
                </a14:m>
                <a:endParaRPr lang="fr-FR" dirty="0">
                  <a:ea typeface="Cambria Math" panose="02040503050406030204" pitchFamily="18" charset="0"/>
                </a:endParaRPr>
              </a:p>
              <a:p>
                <a:r>
                  <a:rPr lang="fr-FR" dirty="0" smtClean="0"/>
                  <a:t>On construit une fonction </a:t>
                </a:r>
                <a14:m>
                  <m:oMath xmlns:m="http://schemas.openxmlformats.org/officeDocument/2006/math">
                    <m:r>
                      <a:rPr lang="fr-FR" i="1">
                        <a:latin typeface="Cambria Math" panose="02040503050406030204" pitchFamily="18" charset="0"/>
                        <a:ea typeface="Cambria Math" panose="02040503050406030204" pitchFamily="18" charset="0"/>
                      </a:rPr>
                      <m:t>ℤ</m:t>
                    </m:r>
                  </m:oMath>
                </a14:m>
                <a:r>
                  <a:rPr lang="fr-FR" dirty="0">
                    <a:latin typeface="Cambria Math" panose="02040503050406030204" pitchFamily="18" charset="0"/>
                    <a:ea typeface="Cambria Math" panose="02040503050406030204" pitchFamily="18" charset="0"/>
                  </a:rPr>
                  <a:t>↦</a:t>
                </a:r>
                <a14:m>
                  <m:oMath xmlns:m="http://schemas.openxmlformats.org/officeDocument/2006/math">
                    <m:r>
                      <a:rPr lang="en-GB" altLang="fr-FR" i="1">
                        <a:latin typeface="Cambria Math" panose="02040503050406030204" pitchFamily="18" charset="0"/>
                        <a:ea typeface="Cambria Math" panose="02040503050406030204" pitchFamily="18" charset="0"/>
                        <a:sym typeface="Symbol" panose="05050102010706020507" pitchFamily="18" charset="2"/>
                      </a:rPr>
                      <m:t>ℕ</m:t>
                    </m:r>
                  </m:oMath>
                </a14:m>
                <a:endParaRPr lang="fr-FR" dirty="0" smtClean="0">
                  <a:ea typeface="Cambria Math" panose="02040503050406030204" pitchFamily="18" charset="0"/>
                </a:endParaRPr>
              </a:p>
              <a:p>
                <a:r>
                  <a:rPr lang="fr-FR" dirty="0" smtClean="0">
                    <a:ea typeface="Cambria Math" panose="02040503050406030204" pitchFamily="18" charset="0"/>
                  </a:rPr>
                  <a:t>Si </a:t>
                </a:r>
                <a:r>
                  <a:rPr lang="fr-FR" i="1" dirty="0" smtClean="0">
                    <a:ea typeface="Cambria Math" panose="02040503050406030204" pitchFamily="18" charset="0"/>
                  </a:rPr>
                  <a:t>x</a:t>
                </a:r>
                <a:r>
                  <a:rPr lang="fr-FR" dirty="0" smtClean="0">
                    <a:ea typeface="Cambria Math" panose="02040503050406030204" pitchFamily="18" charset="0"/>
                  </a:rPr>
                  <a:t>&lt;0 f(</a:t>
                </a:r>
                <a:r>
                  <a:rPr lang="fr-FR" i="1" dirty="0" smtClean="0">
                    <a:ea typeface="Cambria Math" panose="02040503050406030204" pitchFamily="18" charset="0"/>
                  </a:rPr>
                  <a:t>x</a:t>
                </a:r>
                <a:r>
                  <a:rPr lang="fr-FR" dirty="0" smtClean="0">
                    <a:ea typeface="Cambria Math" panose="02040503050406030204" pitchFamily="18" charset="0"/>
                  </a:rPr>
                  <a:t>)=2|</a:t>
                </a:r>
                <a:r>
                  <a:rPr lang="fr-FR" i="1" dirty="0" smtClean="0">
                    <a:ea typeface="Cambria Math" panose="02040503050406030204" pitchFamily="18" charset="0"/>
                  </a:rPr>
                  <a:t>x</a:t>
                </a:r>
                <a:r>
                  <a:rPr lang="fr-FR" dirty="0" smtClean="0">
                    <a:ea typeface="Cambria Math" panose="02040503050406030204" pitchFamily="18" charset="0"/>
                  </a:rPr>
                  <a:t>|-1</a:t>
                </a:r>
              </a:p>
              <a:p>
                <a:r>
                  <a:rPr lang="fr-FR" dirty="0" smtClean="0">
                    <a:ea typeface="Cambria Math" panose="02040503050406030204" pitchFamily="18" charset="0"/>
                  </a:rPr>
                  <a:t>Si </a:t>
                </a:r>
                <a:r>
                  <a:rPr lang="fr-FR" i="1" dirty="0" smtClean="0">
                    <a:ea typeface="Cambria Math" panose="02040503050406030204" pitchFamily="18" charset="0"/>
                  </a:rPr>
                  <a:t>x</a:t>
                </a:r>
                <a:r>
                  <a:rPr lang="fr-FR" dirty="0" smtClean="0">
                    <a:latin typeface="Cambria Math" panose="02040503050406030204" pitchFamily="18" charset="0"/>
                    <a:ea typeface="Cambria Math" panose="02040503050406030204" pitchFamily="18" charset="0"/>
                    <a:sym typeface="Symbol" panose="05050102010706020507" pitchFamily="18" charset="2"/>
                  </a:rPr>
                  <a:t></a:t>
                </a:r>
                <a:r>
                  <a:rPr lang="fr-FR" dirty="0" smtClean="0">
                    <a:ea typeface="Cambria Math" panose="02040503050406030204" pitchFamily="18" charset="0"/>
                  </a:rPr>
                  <a:t>0 </a:t>
                </a:r>
                <a:r>
                  <a:rPr lang="fr-FR" dirty="0">
                    <a:ea typeface="Cambria Math" panose="02040503050406030204" pitchFamily="18" charset="0"/>
                  </a:rPr>
                  <a:t>f(</a:t>
                </a:r>
                <a:r>
                  <a:rPr lang="fr-FR" i="1" dirty="0">
                    <a:ea typeface="Cambria Math" panose="02040503050406030204" pitchFamily="18" charset="0"/>
                  </a:rPr>
                  <a:t>x</a:t>
                </a:r>
                <a:r>
                  <a:rPr lang="fr-FR" dirty="0">
                    <a:ea typeface="Cambria Math" panose="02040503050406030204" pitchFamily="18" charset="0"/>
                  </a:rPr>
                  <a:t>)=</a:t>
                </a:r>
                <a:r>
                  <a:rPr lang="fr-FR" i="1" dirty="0" smtClean="0">
                    <a:ea typeface="Cambria Math" panose="02040503050406030204" pitchFamily="18" charset="0"/>
                  </a:rPr>
                  <a:t>2x</a:t>
                </a:r>
                <a:endParaRPr lang="fr-FR" i="1" dirty="0">
                  <a:ea typeface="Cambria Math" panose="02040503050406030204" pitchFamily="18" charset="0"/>
                </a:endParaRPr>
              </a:p>
              <a:p>
                <a:endParaRPr lang="fr-FR" dirty="0" smtClean="0">
                  <a:ea typeface="Cambria Math" panose="02040503050406030204" pitchFamily="18" charset="0"/>
                </a:endParaRPr>
              </a:p>
              <a:p>
                <a:r>
                  <a:rPr lang="fr-FR" dirty="0" smtClean="0">
                    <a:ea typeface="Cambria Math" panose="02040503050406030204" pitchFamily="18" charset="0"/>
                  </a:rPr>
                  <a:t>Ainsi f(-5)=9, f(16)=32, f(0)=0</a:t>
                </a:r>
              </a:p>
              <a:p>
                <a:r>
                  <a:rPr lang="fr-FR" dirty="0" smtClean="0">
                    <a:ea typeface="Cambria Math" panose="02040503050406030204" pitchFamily="18" charset="0"/>
                  </a:rPr>
                  <a:t>On démontre (si, si…) que c’est une bijection</a:t>
                </a:r>
              </a:p>
              <a:p>
                <a:r>
                  <a:rPr lang="fr-FR" dirty="0" smtClean="0">
                    <a:ea typeface="Cambria Math" panose="02040503050406030204" pitchFamily="18" charset="0"/>
                  </a:rPr>
                  <a:t>On peut par exemple (exercice…) construire la fonction inverse</a:t>
                </a:r>
                <a:endParaRPr lang="fr-FR" dirty="0">
                  <a:ea typeface="Cambria Math" panose="02040503050406030204" pitchFamily="18" charset="0"/>
                </a:endParaRPr>
              </a:p>
              <a:p>
                <a:endParaRPr lang="fr-FR"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blipFill>
                <a:blip r:embed="rId3"/>
                <a:stretch>
                  <a:fillRect l="-773" t="-1541"/>
                </a:stretch>
              </a:blipFill>
            </p:spPr>
            <p:txBody>
              <a:bodyPr/>
              <a:lstStyle/>
              <a:p>
                <a:r>
                  <a:rPr lang="fr-FR">
                    <a:noFill/>
                  </a:rPr>
                  <a:t> </a:t>
                </a:r>
              </a:p>
            </p:txBody>
          </p:sp>
        </mc:Fallback>
      </mc:AlternateContent>
      <p:sp>
        <p:nvSpPr>
          <p:cNvPr id="4" name="Espace réservé du numéro de diapositive 3"/>
          <p:cNvSpPr>
            <a:spLocks noGrp="1"/>
          </p:cNvSpPr>
          <p:nvPr>
            <p:ph type="sldNum" sz="quarter" idx="12"/>
          </p:nvPr>
        </p:nvSpPr>
        <p:spPr/>
        <p:txBody>
          <a:bodyPr/>
          <a:lstStyle/>
          <a:p>
            <a:fld id="{629C58E0-5633-4184-89BC-B4001FC3C0A0}" type="slidenum">
              <a:rPr lang="fr-FR" smtClean="0"/>
              <a:t>7</a:t>
            </a:fld>
            <a:endParaRPr lang="fr-FR"/>
          </a:p>
        </p:txBody>
      </p:sp>
    </p:spTree>
    <p:extLst>
      <p:ext uri="{BB962C8B-B14F-4D97-AF65-F5344CB8AC3E}">
        <p14:creationId xmlns:p14="http://schemas.microsoft.com/office/powerpoint/2010/main" val="21445594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Paradoxe de l’hôtel infini</a:t>
            </a:r>
            <a:endParaRPr lang="fr-FR" dirty="0"/>
          </a:p>
        </p:txBody>
      </p:sp>
      <p:sp>
        <p:nvSpPr>
          <p:cNvPr id="3" name="Espace réservé du contenu 2"/>
          <p:cNvSpPr>
            <a:spLocks noGrp="1"/>
          </p:cNvSpPr>
          <p:nvPr>
            <p:ph idx="1"/>
          </p:nvPr>
        </p:nvSpPr>
        <p:spPr/>
        <p:txBody>
          <a:bodyPr/>
          <a:lstStyle/>
          <a:p>
            <a:r>
              <a:rPr lang="fr-FR" dirty="0" smtClean="0"/>
              <a:t>Vous êtes le propriétaire d’un hôtel. Toutes vos chambres sont occupées. Un client arrive :</a:t>
            </a:r>
          </a:p>
          <a:p>
            <a:pPr lvl="1"/>
            <a:r>
              <a:rPr lang="fr-FR" dirty="0" smtClean="0"/>
              <a:t>« bonjour, je voudrais une chambre »</a:t>
            </a:r>
          </a:p>
          <a:p>
            <a:pPr lvl="1"/>
            <a:r>
              <a:rPr lang="fr-FR" dirty="0" smtClean="0"/>
              <a:t>« je suis désolé l’hôtel est complet »</a:t>
            </a:r>
          </a:p>
          <a:p>
            <a:r>
              <a:rPr lang="fr-FR" dirty="0" smtClean="0"/>
              <a:t>Votre hôtel est maintenant un hôtel infini. Vous avez </a:t>
            </a:r>
            <a:r>
              <a:rPr lang="fr-FR" dirty="0">
                <a:sym typeface="Symbol" panose="05050102010706020507" pitchFamily="18" charset="2"/>
              </a:rPr>
              <a:t></a:t>
            </a:r>
            <a:r>
              <a:rPr lang="fr-FR" baseline="-25000" dirty="0">
                <a:sym typeface="Symbol" panose="05050102010706020507" pitchFamily="18" charset="2"/>
              </a:rPr>
              <a:t>0 </a:t>
            </a:r>
            <a:r>
              <a:rPr lang="fr-FR" dirty="0" smtClean="0"/>
              <a:t>chambres qui sont donc numérotées 0, 1, 2,…</a:t>
            </a:r>
          </a:p>
          <a:p>
            <a:r>
              <a:rPr lang="fr-FR" dirty="0"/>
              <a:t>Un client arrive :</a:t>
            </a:r>
          </a:p>
          <a:p>
            <a:pPr lvl="1"/>
            <a:r>
              <a:rPr lang="fr-FR" dirty="0"/>
              <a:t>« bonjour, je voudrais une chambre »</a:t>
            </a:r>
          </a:p>
          <a:p>
            <a:pPr lvl="1"/>
            <a:r>
              <a:rPr lang="fr-FR" dirty="0"/>
              <a:t>« je suis désolé l’hôtel est </a:t>
            </a:r>
            <a:r>
              <a:rPr lang="fr-FR" dirty="0" smtClean="0"/>
              <a:t>complet. Mais j’ai une solution</a:t>
            </a:r>
            <a:r>
              <a:rPr lang="fr-FR" dirty="0"/>
              <a:t> </a:t>
            </a:r>
            <a:r>
              <a:rPr lang="fr-FR" dirty="0" smtClean="0"/>
              <a:t>»</a:t>
            </a:r>
          </a:p>
          <a:p>
            <a:r>
              <a:rPr lang="fr-FR" dirty="0" smtClean="0"/>
              <a:t>Voyez-vous quelle solution vous avez ?</a:t>
            </a:r>
            <a:endParaRPr lang="fr-FR" dirty="0"/>
          </a:p>
          <a:p>
            <a:endParaRPr lang="fr-FR" dirty="0"/>
          </a:p>
        </p:txBody>
      </p:sp>
      <p:sp>
        <p:nvSpPr>
          <p:cNvPr id="4" name="Espace réservé du numéro de diapositive 3"/>
          <p:cNvSpPr>
            <a:spLocks noGrp="1"/>
          </p:cNvSpPr>
          <p:nvPr>
            <p:ph type="sldNum" sz="quarter" idx="12"/>
          </p:nvPr>
        </p:nvSpPr>
        <p:spPr/>
        <p:txBody>
          <a:bodyPr/>
          <a:lstStyle/>
          <a:p>
            <a:fld id="{629C58E0-5633-4184-89BC-B4001FC3C0A0}" type="slidenum">
              <a:rPr lang="fr-FR" smtClean="0"/>
              <a:t>8</a:t>
            </a:fld>
            <a:endParaRPr lang="fr-FR"/>
          </a:p>
        </p:txBody>
      </p:sp>
    </p:spTree>
    <p:extLst>
      <p:ext uri="{BB962C8B-B14F-4D97-AF65-F5344CB8AC3E}">
        <p14:creationId xmlns:p14="http://schemas.microsoft.com/office/powerpoint/2010/main" val="13784817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solution</a:t>
            </a:r>
            <a:endParaRPr lang="fr-FR"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p:txBody>
              <a:bodyPr/>
              <a:lstStyle/>
              <a:p>
                <a:r>
                  <a:rPr lang="fr-FR" dirty="0" smtClean="0"/>
                  <a:t>Par l’interphone vous demandez à chaque client de changer de chambre et d’aller dans celle de numéro supérieur</a:t>
                </a:r>
              </a:p>
              <a:p>
                <a:r>
                  <a:rPr lang="fr-FR" dirty="0" smtClean="0"/>
                  <a:t>La chambre #0 s’est ainsi libérée pour votre client</a:t>
                </a:r>
              </a:p>
              <a:p>
                <a:r>
                  <a:rPr lang="fr-FR" dirty="0" smtClean="0"/>
                  <a:t>Vous venez de construire une bijection de </a:t>
                </a:r>
                <a14:m>
                  <m:oMath xmlns:m="http://schemas.openxmlformats.org/officeDocument/2006/math">
                    <m:r>
                      <a:rPr lang="en-GB" altLang="fr-FR" sz="2400" i="1">
                        <a:latin typeface="Cambria Math" panose="02040503050406030204" pitchFamily="18" charset="0"/>
                        <a:ea typeface="Cambria Math" panose="02040503050406030204" pitchFamily="18" charset="0"/>
                        <a:sym typeface="Symbol" panose="05050102010706020507" pitchFamily="18" charset="2"/>
                      </a:rPr>
                      <m:t>ℕ</m:t>
                    </m:r>
                  </m:oMath>
                </a14:m>
                <a:r>
                  <a:rPr lang="fr-FR" dirty="0" smtClean="0"/>
                  <a:t> sur </a:t>
                </a:r>
                <a14:m>
                  <m:oMath xmlns:m="http://schemas.openxmlformats.org/officeDocument/2006/math">
                    <m:r>
                      <a:rPr lang="en-GB" altLang="fr-FR" sz="2400" i="1">
                        <a:latin typeface="Cambria Math" panose="02040503050406030204" pitchFamily="18" charset="0"/>
                        <a:ea typeface="Cambria Math" panose="02040503050406030204" pitchFamily="18" charset="0"/>
                        <a:sym typeface="Symbol" panose="05050102010706020507" pitchFamily="18" charset="2"/>
                      </a:rPr>
                      <m:t>ℕ</m:t>
                    </m:r>
                  </m:oMath>
                </a14:m>
                <a:r>
                  <a:rPr lang="fr-FR" dirty="0" smtClean="0">
                    <a:sym typeface="Symbol" panose="05050102010706020507" pitchFamily="18" charset="2"/>
                  </a:rPr>
                  <a:t>{*}</a:t>
                </a:r>
              </a:p>
              <a:p>
                <a:endParaRPr lang="fr-FR" dirty="0">
                  <a:sym typeface="Symbol" panose="05050102010706020507" pitchFamily="18" charset="2"/>
                </a:endParaRPr>
              </a:p>
              <a:p>
                <a:r>
                  <a:rPr lang="fr-FR" dirty="0" smtClean="0">
                    <a:sym typeface="Symbol" panose="05050102010706020507" pitchFamily="18" charset="2"/>
                  </a:rPr>
                  <a:t>Question : supposons que maintenant ce soit un bus infini de nouveaux clients qui arrive…</a:t>
                </a:r>
                <a:endParaRPr lang="fr-FR"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blipFill>
                <a:blip r:embed="rId2"/>
                <a:stretch>
                  <a:fillRect l="-773" t="-1541"/>
                </a:stretch>
              </a:blipFill>
            </p:spPr>
            <p:txBody>
              <a:bodyPr/>
              <a:lstStyle/>
              <a:p>
                <a:r>
                  <a:rPr lang="fr-FR">
                    <a:noFill/>
                  </a:rPr>
                  <a:t> </a:t>
                </a:r>
              </a:p>
            </p:txBody>
          </p:sp>
        </mc:Fallback>
      </mc:AlternateContent>
      <p:sp>
        <p:nvSpPr>
          <p:cNvPr id="4" name="Espace réservé du numéro de diapositive 3"/>
          <p:cNvSpPr>
            <a:spLocks noGrp="1"/>
          </p:cNvSpPr>
          <p:nvPr>
            <p:ph type="sldNum" sz="quarter" idx="12"/>
          </p:nvPr>
        </p:nvSpPr>
        <p:spPr/>
        <p:txBody>
          <a:bodyPr/>
          <a:lstStyle/>
          <a:p>
            <a:fld id="{629C58E0-5633-4184-89BC-B4001FC3C0A0}" type="slidenum">
              <a:rPr lang="fr-FR" smtClean="0"/>
              <a:t>9</a:t>
            </a:fld>
            <a:endParaRPr lang="fr-FR"/>
          </a:p>
        </p:txBody>
      </p:sp>
    </p:spTree>
    <p:extLst>
      <p:ext uri="{BB962C8B-B14F-4D97-AF65-F5344CB8AC3E}">
        <p14:creationId xmlns:p14="http://schemas.microsoft.com/office/powerpoint/2010/main" val="202119976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27057</TotalTime>
  <Words>3451</Words>
  <Application>Microsoft Office PowerPoint</Application>
  <PresentationFormat>Affichage à l'écran (4:3)</PresentationFormat>
  <Paragraphs>820</Paragraphs>
  <Slides>66</Slides>
  <Notes>0</Notes>
  <HiddenSlides>0</HiddenSlides>
  <MMClips>0</MMClips>
  <ScaleCrop>false</ScaleCrop>
  <HeadingPairs>
    <vt:vector size="8" baseType="variant">
      <vt:variant>
        <vt:lpstr>Polices utilisées</vt:lpstr>
      </vt:variant>
      <vt:variant>
        <vt:i4>9</vt:i4>
      </vt:variant>
      <vt:variant>
        <vt:lpstr>Thème</vt:lpstr>
      </vt:variant>
      <vt:variant>
        <vt:i4>1</vt:i4>
      </vt:variant>
      <vt:variant>
        <vt:lpstr>Serveurs OLE incorporés</vt:lpstr>
      </vt:variant>
      <vt:variant>
        <vt:i4>1</vt:i4>
      </vt:variant>
      <vt:variant>
        <vt:lpstr>Titres des diapositives</vt:lpstr>
      </vt:variant>
      <vt:variant>
        <vt:i4>66</vt:i4>
      </vt:variant>
    </vt:vector>
  </HeadingPairs>
  <TitlesOfParts>
    <vt:vector size="77" baseType="lpstr">
      <vt:lpstr>Arial</vt:lpstr>
      <vt:lpstr>Calibri</vt:lpstr>
      <vt:lpstr>Calibri Light</vt:lpstr>
      <vt:lpstr>Cambria Math</vt:lpstr>
      <vt:lpstr>Courier New</vt:lpstr>
      <vt:lpstr>Source Code Pro</vt:lpstr>
      <vt:lpstr>Symbol</vt:lpstr>
      <vt:lpstr>Tahoma</vt:lpstr>
      <vt:lpstr>Wingdings</vt:lpstr>
      <vt:lpstr>Thème Office</vt:lpstr>
      <vt:lpstr>Image bitmap</vt:lpstr>
      <vt:lpstr>Notes de cours d’Algorithmique : les barrières de l’informatique. La calculabilité</vt:lpstr>
      <vt:lpstr>Résumé</vt:lpstr>
      <vt:lpstr>Cantor et l’infini non dénombrable</vt:lpstr>
      <vt:lpstr>Il était une fois les ensembles finis</vt:lpstr>
      <vt:lpstr>Définitions</vt:lpstr>
      <vt:lpstr>Définitions</vt:lpstr>
      <vt:lpstr>Démonstration pour Z</vt:lpstr>
      <vt:lpstr>Paradoxe de l’hôtel infini</vt:lpstr>
      <vt:lpstr>La solution</vt:lpstr>
      <vt:lpstr>Passons à 2^N</vt:lpstr>
      <vt:lpstr>Preuve par l’absurde (parenthèse pour les non mathématiciens)</vt:lpstr>
      <vt:lpstr>Passons à 2^N</vt:lpstr>
      <vt:lpstr>Les deux cas</vt:lpstr>
      <vt:lpstr>La diagonalisation</vt:lpstr>
      <vt:lpstr>La diagonalisation</vt:lpstr>
      <vt:lpstr>La diagonalisation</vt:lpstr>
      <vt:lpstr>La diagonalisation</vt:lpstr>
      <vt:lpstr>La diagonalisation</vt:lpstr>
      <vt:lpstr>La diagonalisation D=100…0… ne peut correspondre à aucune ligne</vt:lpstr>
      <vt:lpstr>Et…</vt:lpstr>
      <vt:lpstr>Greg Cantor (1845-1918)</vt:lpstr>
      <vt:lpstr>Conséquences pour l’informaticien(ne)</vt:lpstr>
      <vt:lpstr>(*) ensembles dénombrables ou ensembles finis ?</vt:lpstr>
      <vt:lpstr>Les machines de Turing, quelques questions générales</vt:lpstr>
      <vt:lpstr>Pour en savoir plus</vt:lpstr>
      <vt:lpstr>Les objets de la machine de Turing</vt:lpstr>
      <vt:lpstr>Configurations</vt:lpstr>
      <vt:lpstr>Règles</vt:lpstr>
      <vt:lpstr>Calcul d’une machine de Turing</vt:lpstr>
      <vt:lpstr>Fonctionnement de la machine de Turing</vt:lpstr>
      <vt:lpstr>Fonctionnement de la machine de Turing</vt:lpstr>
      <vt:lpstr>Vérifions (1)</vt:lpstr>
      <vt:lpstr>Vérifions (2)</vt:lpstr>
      <vt:lpstr>Vérifions (3)</vt:lpstr>
      <vt:lpstr>Attention au non déterminisme</vt:lpstr>
      <vt:lpstr>Langage accepté par une MT</vt:lpstr>
      <vt:lpstr>Les langages</vt:lpstr>
      <vt:lpstr>Un langage récursif</vt:lpstr>
      <vt:lpstr>Un langage récursivement énumérable</vt:lpstr>
      <vt:lpstr>Lpair est un langage récursivement énumérable</vt:lpstr>
      <vt:lpstr>Lpair est un langage récursif</vt:lpstr>
      <vt:lpstr>Les bons problèmes : les problèmes de décision</vt:lpstr>
      <vt:lpstr>Lien entre langages et problèmes</vt:lpstr>
      <vt:lpstr>Thèse de Church</vt:lpstr>
      <vt:lpstr>Pourquoi la thèse de Church serait elle vraie ?</vt:lpstr>
      <vt:lpstr>Une machine qui s’emballe…</vt:lpstr>
      <vt:lpstr>Récapitulons</vt:lpstr>
      <vt:lpstr>Le problème de l’arrêt</vt:lpstr>
      <vt:lpstr>Pour parler de la machine de Turing #i</vt:lpstr>
      <vt:lpstr>Pour parler de la machine de Turing #i</vt:lpstr>
      <vt:lpstr>Résumé</vt:lpstr>
      <vt:lpstr>Pour énumérer toutes les MTs</vt:lpstr>
      <vt:lpstr>Problème de l’arrêt</vt:lpstr>
      <vt:lpstr>Kurt Gödel (1906-1978)</vt:lpstr>
      <vt:lpstr>La MT #i s’arrête-t-elle sur la donnée i ?</vt:lpstr>
      <vt:lpstr>Les deux cas</vt:lpstr>
      <vt:lpstr>Ce que nous venons de démontrer</vt:lpstr>
      <vt:lpstr>Le théorème de Rice</vt:lpstr>
      <vt:lpstr>Peut-être le plus fascinant des théorèmes informatiques…</vt:lpstr>
      <vt:lpstr>Les conséquences pour les informaticien(ne)s</vt:lpstr>
      <vt:lpstr>Les modèles de calcul</vt:lpstr>
      <vt:lpstr>Un modèle de calcul…</vt:lpstr>
      <vt:lpstr>Et les machines quantiques ?</vt:lpstr>
      <vt:lpstr>Et les machines analogiques</vt:lpstr>
      <vt:lpstr>Conclusion</vt:lpstr>
      <vt:lpstr>A retenir</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cdlh</dc:creator>
  <cp:lastModifiedBy>cdlh</cp:lastModifiedBy>
  <cp:revision>187</cp:revision>
  <cp:lastPrinted>2020-01-25T07:46:19Z</cp:lastPrinted>
  <dcterms:created xsi:type="dcterms:W3CDTF">2019-04-04T14:46:49Z</dcterms:created>
  <dcterms:modified xsi:type="dcterms:W3CDTF">2020-04-22T12:47:31Z</dcterms:modified>
</cp:coreProperties>
</file>